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340" r:id="rId3"/>
    <p:sldId id="257" r:id="rId4"/>
    <p:sldId id="258" r:id="rId5"/>
    <p:sldId id="339" r:id="rId6"/>
    <p:sldId id="259" r:id="rId7"/>
    <p:sldId id="261" r:id="rId8"/>
    <p:sldId id="269" r:id="rId9"/>
    <p:sldId id="262" r:id="rId10"/>
    <p:sldId id="334" r:id="rId11"/>
    <p:sldId id="260" r:id="rId12"/>
    <p:sldId id="263" r:id="rId13"/>
    <p:sldId id="264" r:id="rId14"/>
    <p:sldId id="337" r:id="rId15"/>
    <p:sldId id="265" r:id="rId16"/>
    <p:sldId id="329" r:id="rId17"/>
    <p:sldId id="267" r:id="rId18"/>
    <p:sldId id="325" r:id="rId19"/>
    <p:sldId id="326" r:id="rId20"/>
    <p:sldId id="336" r:id="rId21"/>
    <p:sldId id="316" r:id="rId22"/>
    <p:sldId id="289" r:id="rId23"/>
    <p:sldId id="327" r:id="rId24"/>
    <p:sldId id="287" r:id="rId25"/>
    <p:sldId id="288" r:id="rId26"/>
    <p:sldId id="290" r:id="rId27"/>
    <p:sldId id="317" r:id="rId28"/>
    <p:sldId id="320" r:id="rId29"/>
    <p:sldId id="277" r:id="rId30"/>
    <p:sldId id="268" r:id="rId31"/>
    <p:sldId id="271" r:id="rId32"/>
    <p:sldId id="328" r:id="rId33"/>
    <p:sldId id="318" r:id="rId34"/>
    <p:sldId id="292" r:id="rId35"/>
    <p:sldId id="319" r:id="rId36"/>
    <p:sldId id="293" r:id="rId37"/>
    <p:sldId id="321" r:id="rId38"/>
    <p:sldId id="304" r:id="rId39"/>
    <p:sldId id="314" r:id="rId40"/>
    <p:sldId id="315" r:id="rId41"/>
    <p:sldId id="322" r:id="rId42"/>
    <p:sldId id="283" r:id="rId43"/>
    <p:sldId id="284" r:id="rId44"/>
    <p:sldId id="324" r:id="rId45"/>
    <p:sldId id="323" r:id="rId46"/>
    <p:sldId id="330" r:id="rId47"/>
    <p:sldId id="341" r:id="rId48"/>
    <p:sldId id="332" r:id="rId49"/>
    <p:sldId id="333" r:id="rId5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5" autoAdjust="0"/>
    <p:restoredTop sz="87906" autoAdjust="0"/>
  </p:normalViewPr>
  <p:slideViewPr>
    <p:cSldViewPr>
      <p:cViewPr varScale="1">
        <p:scale>
          <a:sx n="65" d="100"/>
          <a:sy n="65" d="100"/>
        </p:scale>
        <p:origin x="-16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0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5889E4-3DA0-40DF-A8E5-7720C1ADA883}" type="doc">
      <dgm:prSet loTypeId="urn:microsoft.com/office/officeart/2005/8/layout/cycle5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2BA784F-72F8-4583-9136-E7B6FE4B4E17}">
      <dgm:prSet phldrT="[テキスト]" custT="1"/>
      <dgm:spPr>
        <a:solidFill>
          <a:srgbClr val="FF0000"/>
        </a:solidFill>
      </dgm:spPr>
      <dgm:t>
        <a:bodyPr/>
        <a:lstStyle/>
        <a:p>
          <a:pPr algn="l"/>
          <a:r>
            <a:rPr kumimoji="1" lang="ja-JP" altLang="en-US" sz="1600" b="1" dirty="0" smtClean="0"/>
            <a:t>・全体の印象</a:t>
          </a:r>
          <a:endParaRPr kumimoji="1" lang="en-US" altLang="ja-JP" sz="1600" b="1" dirty="0" smtClean="0"/>
        </a:p>
        <a:p>
          <a:pPr algn="l"/>
          <a:r>
            <a:rPr kumimoji="1" lang="ja-JP" altLang="en-US" sz="1600" b="1" dirty="0" smtClean="0"/>
            <a:t>・バイタルサイン</a:t>
          </a:r>
          <a:endParaRPr kumimoji="1" lang="en-US" altLang="ja-JP" sz="1600" b="1" dirty="0" smtClean="0"/>
        </a:p>
      </dgm:t>
    </dgm:pt>
    <dgm:pt modelId="{8B94E0B4-D360-41CC-9F09-940569625E31}" type="parTrans" cxnId="{919E9D7E-F56A-4C79-99A0-597358FE0511}">
      <dgm:prSet/>
      <dgm:spPr/>
      <dgm:t>
        <a:bodyPr/>
        <a:lstStyle/>
        <a:p>
          <a:endParaRPr kumimoji="1" lang="ja-JP" altLang="en-US"/>
        </a:p>
      </dgm:t>
    </dgm:pt>
    <dgm:pt modelId="{DA8C3BD0-57A2-47A4-9F71-692865896D11}" type="sibTrans" cxnId="{919E9D7E-F56A-4C79-99A0-597358FE0511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kumimoji="1" lang="ja-JP" altLang="en-US"/>
        </a:p>
      </dgm:t>
    </dgm:pt>
    <dgm:pt modelId="{679DE832-1E99-4C14-8B75-34998E46F8BE}">
      <dgm:prSet phldrT="[テキスト]" custT="1"/>
      <dgm:spPr>
        <a:solidFill>
          <a:srgbClr val="0070C0"/>
        </a:solidFill>
      </dgm:spPr>
      <dgm:t>
        <a:bodyPr/>
        <a:lstStyle/>
        <a:p>
          <a:r>
            <a:rPr kumimoji="1" lang="en-US" altLang="ja-JP" sz="1800" b="1" dirty="0" smtClean="0"/>
            <a:t>Fever</a:t>
          </a:r>
          <a:r>
            <a:rPr kumimoji="1" lang="en-US" altLang="ja-JP" sz="1800" b="1" baseline="0" dirty="0" smtClean="0"/>
            <a:t> work up</a:t>
          </a:r>
          <a:endParaRPr kumimoji="1" lang="en-US" altLang="ja-JP" sz="1800" b="1" dirty="0" smtClean="0"/>
        </a:p>
      </dgm:t>
    </dgm:pt>
    <dgm:pt modelId="{AC99F7C2-6159-4C9D-9DD4-2DECE95B3F58}" type="parTrans" cxnId="{ADB85B48-3214-48F4-8CA3-8B1DD5C74971}">
      <dgm:prSet/>
      <dgm:spPr/>
      <dgm:t>
        <a:bodyPr/>
        <a:lstStyle/>
        <a:p>
          <a:endParaRPr kumimoji="1" lang="ja-JP" altLang="en-US"/>
        </a:p>
      </dgm:t>
    </dgm:pt>
    <dgm:pt modelId="{4A204927-EF3F-4E30-A5BC-7B9D6BD6740F}" type="sibTrans" cxnId="{ADB85B48-3214-48F4-8CA3-8B1DD5C74971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kumimoji="1" lang="ja-JP" altLang="en-US"/>
        </a:p>
      </dgm:t>
    </dgm:pt>
    <dgm:pt modelId="{F26619E2-FED7-4800-86AF-448594643A45}">
      <dgm:prSet phldrT="[テキスト]"/>
      <dgm:spPr/>
      <dgm:t>
        <a:bodyPr/>
        <a:lstStyle/>
        <a:p>
          <a:r>
            <a:rPr kumimoji="1" lang="ja-JP" altLang="en-US" b="1" dirty="0" smtClean="0"/>
            <a:t>フォーカスが特定できる</a:t>
          </a:r>
          <a:endParaRPr kumimoji="1" lang="ja-JP" altLang="en-US" b="1" dirty="0"/>
        </a:p>
      </dgm:t>
    </dgm:pt>
    <dgm:pt modelId="{C87FBD98-05A2-4909-9105-CF6F09188794}" type="parTrans" cxnId="{9C4A4C23-DFAA-43BC-8C8D-B24EE910DA7E}">
      <dgm:prSet/>
      <dgm:spPr/>
      <dgm:t>
        <a:bodyPr/>
        <a:lstStyle/>
        <a:p>
          <a:endParaRPr kumimoji="1" lang="ja-JP" altLang="en-US"/>
        </a:p>
      </dgm:t>
    </dgm:pt>
    <dgm:pt modelId="{1FB3EF8E-B816-46C2-A657-E7D75A7198A1}" type="sibTrans" cxnId="{9C4A4C23-DFAA-43BC-8C8D-B24EE910DA7E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kumimoji="1" lang="ja-JP" altLang="en-US"/>
        </a:p>
      </dgm:t>
    </dgm:pt>
    <dgm:pt modelId="{2FBE82DE-2A23-4EFF-B031-56CBB6E2E304}">
      <dgm:prSet phldrT="[テキスト]"/>
      <dgm:spPr/>
      <dgm:t>
        <a:bodyPr/>
        <a:lstStyle/>
        <a:p>
          <a:r>
            <a:rPr kumimoji="1" lang="ja-JP" altLang="en-US" b="1" dirty="0" smtClean="0"/>
            <a:t>抗菌薬なしでのフォローアップ</a:t>
          </a:r>
          <a:endParaRPr kumimoji="1" lang="ja-JP" altLang="en-US" b="1" dirty="0"/>
        </a:p>
      </dgm:t>
    </dgm:pt>
    <dgm:pt modelId="{EE542638-F887-4E79-9451-5A3C07C03978}" type="parTrans" cxnId="{71798539-9082-4DBE-A64D-9EC907F5E9D4}">
      <dgm:prSet/>
      <dgm:spPr/>
      <dgm:t>
        <a:bodyPr/>
        <a:lstStyle/>
        <a:p>
          <a:endParaRPr kumimoji="1" lang="ja-JP" altLang="en-US"/>
        </a:p>
      </dgm:t>
    </dgm:pt>
    <dgm:pt modelId="{E6980701-8C7D-4591-99E8-903318110FE4}" type="sibTrans" cxnId="{71798539-9082-4DBE-A64D-9EC907F5E9D4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kumimoji="1" lang="ja-JP" altLang="en-US"/>
        </a:p>
      </dgm:t>
    </dgm:pt>
    <dgm:pt modelId="{683B64E7-D87A-442F-ACE0-7F5844A7C2BD}" type="pres">
      <dgm:prSet presAssocID="{CD5889E4-3DA0-40DF-A8E5-7720C1ADA883}" presName="cycle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15E79F8-311D-414F-9F22-9752986D5EF1}" type="pres">
      <dgm:prSet presAssocID="{82BA784F-72F8-4583-9136-E7B6FE4B4E17}" presName="node" presStyleLbl="node1" presStyleIdx="0" presStyleCnt="4" custScaleX="160698" custScaleY="73568" custRadScaleRad="97516" custRadScaleInc="-872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F8A358D-1E0E-4F89-9066-0D9A9816F55E}" type="pres">
      <dgm:prSet presAssocID="{82BA784F-72F8-4583-9136-E7B6FE4B4E17}" presName="spNode" presStyleCnt="0"/>
      <dgm:spPr/>
    </dgm:pt>
    <dgm:pt modelId="{580B7D7D-A90E-4E00-9D49-8C551FD25DFD}" type="pres">
      <dgm:prSet presAssocID="{DA8C3BD0-57A2-47A4-9F71-692865896D11}" presName="sibTrans" presStyleLbl="sibTrans1D1" presStyleIdx="0" presStyleCnt="4"/>
      <dgm:spPr/>
      <dgm:t>
        <a:bodyPr/>
        <a:lstStyle/>
        <a:p>
          <a:endParaRPr kumimoji="1" lang="ja-JP" altLang="en-US"/>
        </a:p>
      </dgm:t>
    </dgm:pt>
    <dgm:pt modelId="{BCB1EBD7-26AB-4798-A087-3CEAA8F1A622}" type="pres">
      <dgm:prSet presAssocID="{679DE832-1E99-4C14-8B75-34998E46F8BE}" presName="node" presStyleLbl="node1" presStyleIdx="1" presStyleCnt="4" custScaleX="137661" custScaleY="55304" custRadScaleRad="117833" custRadScaleInc="-3543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594363B-62BB-44EC-9A9C-7DFFE3D33925}" type="pres">
      <dgm:prSet presAssocID="{679DE832-1E99-4C14-8B75-34998E46F8BE}" presName="spNode" presStyleCnt="0"/>
      <dgm:spPr/>
    </dgm:pt>
    <dgm:pt modelId="{DBE6CD74-3CCB-407B-AB18-11AEA5D6379C}" type="pres">
      <dgm:prSet presAssocID="{4A204927-EF3F-4E30-A5BC-7B9D6BD6740F}" presName="sibTrans" presStyleLbl="sibTrans1D1" presStyleIdx="1" presStyleCnt="4"/>
      <dgm:spPr/>
      <dgm:t>
        <a:bodyPr/>
        <a:lstStyle/>
        <a:p>
          <a:endParaRPr kumimoji="1" lang="ja-JP" altLang="en-US"/>
        </a:p>
      </dgm:t>
    </dgm:pt>
    <dgm:pt modelId="{1CDE6B4B-2FE7-468D-8A20-7D8044B31C51}" type="pres">
      <dgm:prSet presAssocID="{F26619E2-FED7-4800-86AF-448594643A45}" presName="node" presStyleLbl="node1" presStyleIdx="2" presStyleCnt="4" custScaleX="193714" custScaleY="45048" custRadScaleRad="99376" custRadScaleInc="2709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FBA2839-DAEB-41AB-A798-57DA2643EB91}" type="pres">
      <dgm:prSet presAssocID="{F26619E2-FED7-4800-86AF-448594643A45}" presName="spNode" presStyleCnt="0"/>
      <dgm:spPr/>
    </dgm:pt>
    <dgm:pt modelId="{72FD2EBF-B94A-409A-9D70-40C03FE68BA9}" type="pres">
      <dgm:prSet presAssocID="{1FB3EF8E-B816-46C2-A657-E7D75A7198A1}" presName="sibTrans" presStyleLbl="sibTrans1D1" presStyleIdx="2" presStyleCnt="4"/>
      <dgm:spPr/>
      <dgm:t>
        <a:bodyPr/>
        <a:lstStyle/>
        <a:p>
          <a:endParaRPr kumimoji="1" lang="ja-JP" altLang="en-US"/>
        </a:p>
      </dgm:t>
    </dgm:pt>
    <dgm:pt modelId="{80F79EC3-7949-493F-BC06-097CEE12C5AD}" type="pres">
      <dgm:prSet presAssocID="{2FBE82DE-2A23-4EFF-B031-56CBB6E2E304}" presName="node" presStyleLbl="node1" presStyleIdx="3" presStyleCnt="4" custScaleX="199176" custScaleY="53359" custRadScaleRad="124103" custRadScaleInc="4000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F77B9EA-A065-40BE-8102-B959DF1D6BEB}" type="pres">
      <dgm:prSet presAssocID="{2FBE82DE-2A23-4EFF-B031-56CBB6E2E304}" presName="spNode" presStyleCnt="0"/>
      <dgm:spPr/>
    </dgm:pt>
    <dgm:pt modelId="{81815C17-D64F-42F8-9FB2-D5342FAC2369}" type="pres">
      <dgm:prSet presAssocID="{E6980701-8C7D-4591-99E8-903318110FE4}" presName="sibTrans" presStyleLbl="sibTrans1D1" presStyleIdx="3" presStyleCnt="4"/>
      <dgm:spPr/>
      <dgm:t>
        <a:bodyPr/>
        <a:lstStyle/>
        <a:p>
          <a:endParaRPr kumimoji="1" lang="ja-JP" altLang="en-US"/>
        </a:p>
      </dgm:t>
    </dgm:pt>
  </dgm:ptLst>
  <dgm:cxnLst>
    <dgm:cxn modelId="{E5BF6093-5529-4C7C-B034-D1093573B274}" type="presOf" srcId="{2FBE82DE-2A23-4EFF-B031-56CBB6E2E304}" destId="{80F79EC3-7949-493F-BC06-097CEE12C5AD}" srcOrd="0" destOrd="0" presId="urn:microsoft.com/office/officeart/2005/8/layout/cycle5"/>
    <dgm:cxn modelId="{9C4A4C23-DFAA-43BC-8C8D-B24EE910DA7E}" srcId="{CD5889E4-3DA0-40DF-A8E5-7720C1ADA883}" destId="{F26619E2-FED7-4800-86AF-448594643A45}" srcOrd="2" destOrd="0" parTransId="{C87FBD98-05A2-4909-9105-CF6F09188794}" sibTransId="{1FB3EF8E-B816-46C2-A657-E7D75A7198A1}"/>
    <dgm:cxn modelId="{DF0D3701-98CC-433A-BF45-71ECDAA33A28}" type="presOf" srcId="{F26619E2-FED7-4800-86AF-448594643A45}" destId="{1CDE6B4B-2FE7-468D-8A20-7D8044B31C51}" srcOrd="0" destOrd="0" presId="urn:microsoft.com/office/officeart/2005/8/layout/cycle5"/>
    <dgm:cxn modelId="{98FE3E20-F929-40B3-8314-A483C808FC26}" type="presOf" srcId="{DA8C3BD0-57A2-47A4-9F71-692865896D11}" destId="{580B7D7D-A90E-4E00-9D49-8C551FD25DFD}" srcOrd="0" destOrd="0" presId="urn:microsoft.com/office/officeart/2005/8/layout/cycle5"/>
    <dgm:cxn modelId="{5A8E1C33-9309-4175-AF9B-6A930FF7A1A7}" type="presOf" srcId="{E6980701-8C7D-4591-99E8-903318110FE4}" destId="{81815C17-D64F-42F8-9FB2-D5342FAC2369}" srcOrd="0" destOrd="0" presId="urn:microsoft.com/office/officeart/2005/8/layout/cycle5"/>
    <dgm:cxn modelId="{919E9D7E-F56A-4C79-99A0-597358FE0511}" srcId="{CD5889E4-3DA0-40DF-A8E5-7720C1ADA883}" destId="{82BA784F-72F8-4583-9136-E7B6FE4B4E17}" srcOrd="0" destOrd="0" parTransId="{8B94E0B4-D360-41CC-9F09-940569625E31}" sibTransId="{DA8C3BD0-57A2-47A4-9F71-692865896D11}"/>
    <dgm:cxn modelId="{71798539-9082-4DBE-A64D-9EC907F5E9D4}" srcId="{CD5889E4-3DA0-40DF-A8E5-7720C1ADA883}" destId="{2FBE82DE-2A23-4EFF-B031-56CBB6E2E304}" srcOrd="3" destOrd="0" parTransId="{EE542638-F887-4E79-9451-5A3C07C03978}" sibTransId="{E6980701-8C7D-4591-99E8-903318110FE4}"/>
    <dgm:cxn modelId="{DCA4A8FC-D0E6-4D24-834F-29FB222B3D33}" type="presOf" srcId="{82BA784F-72F8-4583-9136-E7B6FE4B4E17}" destId="{B15E79F8-311D-414F-9F22-9752986D5EF1}" srcOrd="0" destOrd="0" presId="urn:microsoft.com/office/officeart/2005/8/layout/cycle5"/>
    <dgm:cxn modelId="{ADB85B48-3214-48F4-8CA3-8B1DD5C74971}" srcId="{CD5889E4-3DA0-40DF-A8E5-7720C1ADA883}" destId="{679DE832-1E99-4C14-8B75-34998E46F8BE}" srcOrd="1" destOrd="0" parTransId="{AC99F7C2-6159-4C9D-9DD4-2DECE95B3F58}" sibTransId="{4A204927-EF3F-4E30-A5BC-7B9D6BD6740F}"/>
    <dgm:cxn modelId="{0F7E6A6D-2A97-4927-91CA-30DD835122F9}" type="presOf" srcId="{679DE832-1E99-4C14-8B75-34998E46F8BE}" destId="{BCB1EBD7-26AB-4798-A087-3CEAA8F1A622}" srcOrd="0" destOrd="0" presId="urn:microsoft.com/office/officeart/2005/8/layout/cycle5"/>
    <dgm:cxn modelId="{E2257A7D-735F-4827-938F-824D49B83E08}" type="presOf" srcId="{CD5889E4-3DA0-40DF-A8E5-7720C1ADA883}" destId="{683B64E7-D87A-442F-ACE0-7F5844A7C2BD}" srcOrd="0" destOrd="0" presId="urn:microsoft.com/office/officeart/2005/8/layout/cycle5"/>
    <dgm:cxn modelId="{88EBE7A5-602A-4F14-AFF8-C81D95E07298}" type="presOf" srcId="{1FB3EF8E-B816-46C2-A657-E7D75A7198A1}" destId="{72FD2EBF-B94A-409A-9D70-40C03FE68BA9}" srcOrd="0" destOrd="0" presId="urn:microsoft.com/office/officeart/2005/8/layout/cycle5"/>
    <dgm:cxn modelId="{44344FDE-6303-4B48-83A8-2FF138039C8C}" type="presOf" srcId="{4A204927-EF3F-4E30-A5BC-7B9D6BD6740F}" destId="{DBE6CD74-3CCB-407B-AB18-11AEA5D6379C}" srcOrd="0" destOrd="0" presId="urn:microsoft.com/office/officeart/2005/8/layout/cycle5"/>
    <dgm:cxn modelId="{E4975F80-FC7E-4821-B42B-F145810775C6}" type="presParOf" srcId="{683B64E7-D87A-442F-ACE0-7F5844A7C2BD}" destId="{B15E79F8-311D-414F-9F22-9752986D5EF1}" srcOrd="0" destOrd="0" presId="urn:microsoft.com/office/officeart/2005/8/layout/cycle5"/>
    <dgm:cxn modelId="{82364158-8844-4CC7-B763-BF718BCB91C7}" type="presParOf" srcId="{683B64E7-D87A-442F-ACE0-7F5844A7C2BD}" destId="{7F8A358D-1E0E-4F89-9066-0D9A9816F55E}" srcOrd="1" destOrd="0" presId="urn:microsoft.com/office/officeart/2005/8/layout/cycle5"/>
    <dgm:cxn modelId="{69A14EC7-55F8-4F7E-AECA-79D5A844F849}" type="presParOf" srcId="{683B64E7-D87A-442F-ACE0-7F5844A7C2BD}" destId="{580B7D7D-A90E-4E00-9D49-8C551FD25DFD}" srcOrd="2" destOrd="0" presId="urn:microsoft.com/office/officeart/2005/8/layout/cycle5"/>
    <dgm:cxn modelId="{024C9F46-0B88-4BD0-990E-64DC20FDB005}" type="presParOf" srcId="{683B64E7-D87A-442F-ACE0-7F5844A7C2BD}" destId="{BCB1EBD7-26AB-4798-A087-3CEAA8F1A622}" srcOrd="3" destOrd="0" presId="urn:microsoft.com/office/officeart/2005/8/layout/cycle5"/>
    <dgm:cxn modelId="{9681FEF4-47CE-4A28-9FCE-A401EF2D6E71}" type="presParOf" srcId="{683B64E7-D87A-442F-ACE0-7F5844A7C2BD}" destId="{B594363B-62BB-44EC-9A9C-7DFFE3D33925}" srcOrd="4" destOrd="0" presId="urn:microsoft.com/office/officeart/2005/8/layout/cycle5"/>
    <dgm:cxn modelId="{47BC162A-67C8-49A9-91F9-982134377845}" type="presParOf" srcId="{683B64E7-D87A-442F-ACE0-7F5844A7C2BD}" destId="{DBE6CD74-3CCB-407B-AB18-11AEA5D6379C}" srcOrd="5" destOrd="0" presId="urn:microsoft.com/office/officeart/2005/8/layout/cycle5"/>
    <dgm:cxn modelId="{F1A44679-873C-4B68-BFA6-E803CF8C8929}" type="presParOf" srcId="{683B64E7-D87A-442F-ACE0-7F5844A7C2BD}" destId="{1CDE6B4B-2FE7-468D-8A20-7D8044B31C51}" srcOrd="6" destOrd="0" presId="urn:microsoft.com/office/officeart/2005/8/layout/cycle5"/>
    <dgm:cxn modelId="{33A9ECB4-4B2B-4A69-BEAE-3E171D0F0CE1}" type="presParOf" srcId="{683B64E7-D87A-442F-ACE0-7F5844A7C2BD}" destId="{2FBA2839-DAEB-41AB-A798-57DA2643EB91}" srcOrd="7" destOrd="0" presId="urn:microsoft.com/office/officeart/2005/8/layout/cycle5"/>
    <dgm:cxn modelId="{CBDE9E9B-C445-49B8-A49E-8B313E9468C9}" type="presParOf" srcId="{683B64E7-D87A-442F-ACE0-7F5844A7C2BD}" destId="{72FD2EBF-B94A-409A-9D70-40C03FE68BA9}" srcOrd="8" destOrd="0" presId="urn:microsoft.com/office/officeart/2005/8/layout/cycle5"/>
    <dgm:cxn modelId="{3E5DA42A-B0C4-4841-AA51-267818A53061}" type="presParOf" srcId="{683B64E7-D87A-442F-ACE0-7F5844A7C2BD}" destId="{80F79EC3-7949-493F-BC06-097CEE12C5AD}" srcOrd="9" destOrd="0" presId="urn:microsoft.com/office/officeart/2005/8/layout/cycle5"/>
    <dgm:cxn modelId="{34E3DE2F-3163-431C-90CA-D7C3BE69623B}" type="presParOf" srcId="{683B64E7-D87A-442F-ACE0-7F5844A7C2BD}" destId="{8F77B9EA-A065-40BE-8102-B959DF1D6BEB}" srcOrd="10" destOrd="0" presId="urn:microsoft.com/office/officeart/2005/8/layout/cycle5"/>
    <dgm:cxn modelId="{21F7BF6F-73FF-4CE1-A4D7-F35D58795A5B}" type="presParOf" srcId="{683B64E7-D87A-442F-ACE0-7F5844A7C2BD}" destId="{81815C17-D64F-42F8-9FB2-D5342FAC2369}" srcOrd="11" destOrd="0" presId="urn:microsoft.com/office/officeart/2005/8/layout/cycle5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F435158-C0C7-4893-A173-135138D20129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01A48BB-B9E9-49AD-8F89-6FA7443D32DB}">
      <dgm:prSet/>
      <dgm:spPr>
        <a:solidFill>
          <a:srgbClr val="0070C0"/>
        </a:solidFill>
      </dgm:spPr>
      <dgm:t>
        <a:bodyPr/>
        <a:lstStyle/>
        <a:p>
          <a:pPr rtl="0"/>
          <a:r>
            <a:rPr kumimoji="1" lang="ja-JP" b="1" dirty="0" smtClean="0"/>
            <a:t>不明熱として対応</a:t>
          </a:r>
          <a:endParaRPr lang="ja-JP" b="1" dirty="0"/>
        </a:p>
      </dgm:t>
    </dgm:pt>
    <dgm:pt modelId="{E38CA109-D849-4263-A4AF-3D48A000F746}" type="parTrans" cxnId="{0FD4B603-A376-498A-9D6A-954CF681AB0E}">
      <dgm:prSet/>
      <dgm:spPr/>
      <dgm:t>
        <a:bodyPr/>
        <a:lstStyle/>
        <a:p>
          <a:endParaRPr kumimoji="1" lang="ja-JP" altLang="en-US"/>
        </a:p>
      </dgm:t>
    </dgm:pt>
    <dgm:pt modelId="{862A1BB2-31F0-4788-BAEF-7AAB2050FD01}" type="sibTrans" cxnId="{0FD4B603-A376-498A-9D6A-954CF681AB0E}">
      <dgm:prSet/>
      <dgm:spPr/>
      <dgm:t>
        <a:bodyPr/>
        <a:lstStyle/>
        <a:p>
          <a:endParaRPr kumimoji="1" lang="ja-JP" altLang="en-US"/>
        </a:p>
      </dgm:t>
    </dgm:pt>
    <dgm:pt modelId="{21DFC1F4-6F4B-4AD8-BEE4-7EA5BD860079}" type="pres">
      <dgm:prSet presAssocID="{5F435158-C0C7-4893-A173-135138D201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4C6FC37-2C09-44E7-90CC-07DD68E2296E}" type="pres">
      <dgm:prSet presAssocID="{801A48BB-B9E9-49AD-8F89-6FA7443D32D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088423F-EEDC-41CD-8C7E-C6C0409CC427}" type="presOf" srcId="{5F435158-C0C7-4893-A173-135138D20129}" destId="{21DFC1F4-6F4B-4AD8-BEE4-7EA5BD860079}" srcOrd="0" destOrd="0" presId="urn:microsoft.com/office/officeart/2005/8/layout/vList2"/>
    <dgm:cxn modelId="{0FD4B603-A376-498A-9D6A-954CF681AB0E}" srcId="{5F435158-C0C7-4893-A173-135138D20129}" destId="{801A48BB-B9E9-49AD-8F89-6FA7443D32DB}" srcOrd="0" destOrd="0" parTransId="{E38CA109-D849-4263-A4AF-3D48A000F746}" sibTransId="{862A1BB2-31F0-4788-BAEF-7AAB2050FD01}"/>
    <dgm:cxn modelId="{FC017F6E-C201-4970-A6EE-7E7EABAD4F42}" type="presOf" srcId="{801A48BB-B9E9-49AD-8F89-6FA7443D32DB}" destId="{B4C6FC37-2C09-44E7-90CC-07DD68E2296E}" srcOrd="0" destOrd="0" presId="urn:microsoft.com/office/officeart/2005/8/layout/vList2"/>
    <dgm:cxn modelId="{1174EDD1-ED65-44AA-B997-F783EDFD4A2C}" type="presParOf" srcId="{21DFC1F4-6F4B-4AD8-BEE4-7EA5BD860079}" destId="{B4C6FC37-2C09-44E7-90CC-07DD68E2296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D5889E4-3DA0-40DF-A8E5-7720C1ADA883}" type="doc">
      <dgm:prSet loTypeId="urn:microsoft.com/office/officeart/2005/8/layout/cycle5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2BA784F-72F8-4583-9136-E7B6FE4B4E17}">
      <dgm:prSet phldrT="[テキスト]" custT="1"/>
      <dgm:spPr>
        <a:solidFill>
          <a:srgbClr val="0070C0"/>
        </a:solidFill>
      </dgm:spPr>
      <dgm:t>
        <a:bodyPr/>
        <a:lstStyle/>
        <a:p>
          <a:pPr algn="l"/>
          <a:r>
            <a:rPr kumimoji="1" lang="ja-JP" altLang="en-US" sz="1600" b="1" dirty="0" smtClean="0"/>
            <a:t>・全体の印象</a:t>
          </a:r>
          <a:endParaRPr kumimoji="1" lang="en-US" altLang="ja-JP" sz="1600" b="1" dirty="0" smtClean="0"/>
        </a:p>
        <a:p>
          <a:pPr algn="l"/>
          <a:r>
            <a:rPr kumimoji="1" lang="ja-JP" altLang="en-US" sz="1600" b="1" dirty="0" smtClean="0"/>
            <a:t>・バイタルサイン</a:t>
          </a:r>
          <a:endParaRPr kumimoji="1" lang="en-US" altLang="ja-JP" sz="1600" b="1" dirty="0" smtClean="0"/>
        </a:p>
      </dgm:t>
    </dgm:pt>
    <dgm:pt modelId="{8B94E0B4-D360-41CC-9F09-940569625E31}" type="parTrans" cxnId="{919E9D7E-F56A-4C79-99A0-597358FE0511}">
      <dgm:prSet/>
      <dgm:spPr/>
      <dgm:t>
        <a:bodyPr/>
        <a:lstStyle/>
        <a:p>
          <a:endParaRPr kumimoji="1" lang="ja-JP" altLang="en-US"/>
        </a:p>
      </dgm:t>
    </dgm:pt>
    <dgm:pt modelId="{DA8C3BD0-57A2-47A4-9F71-692865896D11}" type="sibTrans" cxnId="{919E9D7E-F56A-4C79-99A0-597358FE0511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kumimoji="1" lang="ja-JP" altLang="en-US"/>
        </a:p>
      </dgm:t>
    </dgm:pt>
    <dgm:pt modelId="{679DE832-1E99-4C14-8B75-34998E46F8BE}">
      <dgm:prSet phldrT="[テキスト]" custT="1"/>
      <dgm:spPr>
        <a:solidFill>
          <a:srgbClr val="0070C0"/>
        </a:solidFill>
      </dgm:spPr>
      <dgm:t>
        <a:bodyPr/>
        <a:lstStyle/>
        <a:p>
          <a:r>
            <a:rPr kumimoji="1" lang="en-US" altLang="ja-JP" sz="1800" b="1" dirty="0" smtClean="0"/>
            <a:t>Fever</a:t>
          </a:r>
          <a:r>
            <a:rPr kumimoji="1" lang="en-US" altLang="ja-JP" sz="1800" b="1" baseline="0" dirty="0" smtClean="0"/>
            <a:t> work up</a:t>
          </a:r>
          <a:endParaRPr kumimoji="1" lang="en-US" altLang="ja-JP" sz="1800" b="1" dirty="0" smtClean="0"/>
        </a:p>
      </dgm:t>
    </dgm:pt>
    <dgm:pt modelId="{AC99F7C2-6159-4C9D-9DD4-2DECE95B3F58}" type="parTrans" cxnId="{ADB85B48-3214-48F4-8CA3-8B1DD5C74971}">
      <dgm:prSet/>
      <dgm:spPr/>
      <dgm:t>
        <a:bodyPr/>
        <a:lstStyle/>
        <a:p>
          <a:endParaRPr kumimoji="1" lang="ja-JP" altLang="en-US"/>
        </a:p>
      </dgm:t>
    </dgm:pt>
    <dgm:pt modelId="{4A204927-EF3F-4E30-A5BC-7B9D6BD6740F}" type="sibTrans" cxnId="{ADB85B48-3214-48F4-8CA3-8B1DD5C74971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kumimoji="1" lang="ja-JP" altLang="en-US"/>
        </a:p>
      </dgm:t>
    </dgm:pt>
    <dgm:pt modelId="{F26619E2-FED7-4800-86AF-448594643A45}">
      <dgm:prSet phldrT="[テキスト]"/>
      <dgm:spPr>
        <a:solidFill>
          <a:srgbClr val="FF0000"/>
        </a:solidFill>
      </dgm:spPr>
      <dgm:t>
        <a:bodyPr/>
        <a:lstStyle/>
        <a:p>
          <a:r>
            <a:rPr kumimoji="1" lang="ja-JP" altLang="en-US" b="1" dirty="0" smtClean="0"/>
            <a:t>フォーカスが特定できる</a:t>
          </a:r>
          <a:endParaRPr kumimoji="1" lang="ja-JP" altLang="en-US" b="1" dirty="0"/>
        </a:p>
      </dgm:t>
    </dgm:pt>
    <dgm:pt modelId="{C87FBD98-05A2-4909-9105-CF6F09188794}" type="parTrans" cxnId="{9C4A4C23-DFAA-43BC-8C8D-B24EE910DA7E}">
      <dgm:prSet/>
      <dgm:spPr/>
      <dgm:t>
        <a:bodyPr/>
        <a:lstStyle/>
        <a:p>
          <a:endParaRPr kumimoji="1" lang="ja-JP" altLang="en-US"/>
        </a:p>
      </dgm:t>
    </dgm:pt>
    <dgm:pt modelId="{1FB3EF8E-B816-46C2-A657-E7D75A7198A1}" type="sibTrans" cxnId="{9C4A4C23-DFAA-43BC-8C8D-B24EE910DA7E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kumimoji="1" lang="ja-JP" altLang="en-US"/>
        </a:p>
      </dgm:t>
    </dgm:pt>
    <dgm:pt modelId="{2FBE82DE-2A23-4EFF-B031-56CBB6E2E304}">
      <dgm:prSet phldrT="[テキスト]"/>
      <dgm:spPr/>
      <dgm:t>
        <a:bodyPr/>
        <a:lstStyle/>
        <a:p>
          <a:r>
            <a:rPr kumimoji="1" lang="ja-JP" altLang="en-US" b="1" dirty="0" smtClean="0"/>
            <a:t>抗菌薬なしでのフォローアップ</a:t>
          </a:r>
          <a:endParaRPr kumimoji="1" lang="ja-JP" altLang="en-US" b="1" dirty="0"/>
        </a:p>
      </dgm:t>
    </dgm:pt>
    <dgm:pt modelId="{EE542638-F887-4E79-9451-5A3C07C03978}" type="parTrans" cxnId="{71798539-9082-4DBE-A64D-9EC907F5E9D4}">
      <dgm:prSet/>
      <dgm:spPr/>
      <dgm:t>
        <a:bodyPr/>
        <a:lstStyle/>
        <a:p>
          <a:endParaRPr kumimoji="1" lang="ja-JP" altLang="en-US"/>
        </a:p>
      </dgm:t>
    </dgm:pt>
    <dgm:pt modelId="{E6980701-8C7D-4591-99E8-903318110FE4}" type="sibTrans" cxnId="{71798539-9082-4DBE-A64D-9EC907F5E9D4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kumimoji="1" lang="ja-JP" altLang="en-US"/>
        </a:p>
      </dgm:t>
    </dgm:pt>
    <dgm:pt modelId="{683B64E7-D87A-442F-ACE0-7F5844A7C2BD}" type="pres">
      <dgm:prSet presAssocID="{CD5889E4-3DA0-40DF-A8E5-7720C1ADA883}" presName="cycle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15E79F8-311D-414F-9F22-9752986D5EF1}" type="pres">
      <dgm:prSet presAssocID="{82BA784F-72F8-4583-9136-E7B6FE4B4E17}" presName="node" presStyleLbl="node1" presStyleIdx="0" presStyleCnt="4" custScaleX="160698" custScaleY="73568" custRadScaleRad="97516" custRadScaleInc="-872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F8A358D-1E0E-4F89-9066-0D9A9816F55E}" type="pres">
      <dgm:prSet presAssocID="{82BA784F-72F8-4583-9136-E7B6FE4B4E17}" presName="spNode" presStyleCnt="0"/>
      <dgm:spPr/>
    </dgm:pt>
    <dgm:pt modelId="{580B7D7D-A90E-4E00-9D49-8C551FD25DFD}" type="pres">
      <dgm:prSet presAssocID="{DA8C3BD0-57A2-47A4-9F71-692865896D11}" presName="sibTrans" presStyleLbl="sibTrans1D1" presStyleIdx="0" presStyleCnt="4"/>
      <dgm:spPr/>
      <dgm:t>
        <a:bodyPr/>
        <a:lstStyle/>
        <a:p>
          <a:endParaRPr kumimoji="1" lang="ja-JP" altLang="en-US"/>
        </a:p>
      </dgm:t>
    </dgm:pt>
    <dgm:pt modelId="{BCB1EBD7-26AB-4798-A087-3CEAA8F1A622}" type="pres">
      <dgm:prSet presAssocID="{679DE832-1E99-4C14-8B75-34998E46F8BE}" presName="node" presStyleLbl="node1" presStyleIdx="1" presStyleCnt="4" custScaleX="137661" custScaleY="55304" custRadScaleRad="117833" custRadScaleInc="-3543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594363B-62BB-44EC-9A9C-7DFFE3D33925}" type="pres">
      <dgm:prSet presAssocID="{679DE832-1E99-4C14-8B75-34998E46F8BE}" presName="spNode" presStyleCnt="0"/>
      <dgm:spPr/>
    </dgm:pt>
    <dgm:pt modelId="{DBE6CD74-3CCB-407B-AB18-11AEA5D6379C}" type="pres">
      <dgm:prSet presAssocID="{4A204927-EF3F-4E30-A5BC-7B9D6BD6740F}" presName="sibTrans" presStyleLbl="sibTrans1D1" presStyleIdx="1" presStyleCnt="4"/>
      <dgm:spPr/>
      <dgm:t>
        <a:bodyPr/>
        <a:lstStyle/>
        <a:p>
          <a:endParaRPr kumimoji="1" lang="ja-JP" altLang="en-US"/>
        </a:p>
      </dgm:t>
    </dgm:pt>
    <dgm:pt modelId="{1CDE6B4B-2FE7-468D-8A20-7D8044B31C51}" type="pres">
      <dgm:prSet presAssocID="{F26619E2-FED7-4800-86AF-448594643A45}" presName="node" presStyleLbl="node1" presStyleIdx="2" presStyleCnt="4" custScaleX="193714" custScaleY="45048" custRadScaleRad="99376" custRadScaleInc="2709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FBA2839-DAEB-41AB-A798-57DA2643EB91}" type="pres">
      <dgm:prSet presAssocID="{F26619E2-FED7-4800-86AF-448594643A45}" presName="spNode" presStyleCnt="0"/>
      <dgm:spPr/>
    </dgm:pt>
    <dgm:pt modelId="{72FD2EBF-B94A-409A-9D70-40C03FE68BA9}" type="pres">
      <dgm:prSet presAssocID="{1FB3EF8E-B816-46C2-A657-E7D75A7198A1}" presName="sibTrans" presStyleLbl="sibTrans1D1" presStyleIdx="2" presStyleCnt="4"/>
      <dgm:spPr/>
      <dgm:t>
        <a:bodyPr/>
        <a:lstStyle/>
        <a:p>
          <a:endParaRPr kumimoji="1" lang="ja-JP" altLang="en-US"/>
        </a:p>
      </dgm:t>
    </dgm:pt>
    <dgm:pt modelId="{80F79EC3-7949-493F-BC06-097CEE12C5AD}" type="pres">
      <dgm:prSet presAssocID="{2FBE82DE-2A23-4EFF-B031-56CBB6E2E304}" presName="node" presStyleLbl="node1" presStyleIdx="3" presStyleCnt="4" custScaleX="199176" custScaleY="53359" custRadScaleRad="124103" custRadScaleInc="4000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F77B9EA-A065-40BE-8102-B959DF1D6BEB}" type="pres">
      <dgm:prSet presAssocID="{2FBE82DE-2A23-4EFF-B031-56CBB6E2E304}" presName="spNode" presStyleCnt="0"/>
      <dgm:spPr/>
    </dgm:pt>
    <dgm:pt modelId="{81815C17-D64F-42F8-9FB2-D5342FAC2369}" type="pres">
      <dgm:prSet presAssocID="{E6980701-8C7D-4591-99E8-903318110FE4}" presName="sibTrans" presStyleLbl="sibTrans1D1" presStyleIdx="3" presStyleCnt="4"/>
      <dgm:spPr/>
      <dgm:t>
        <a:bodyPr/>
        <a:lstStyle/>
        <a:p>
          <a:endParaRPr kumimoji="1" lang="ja-JP" altLang="en-US"/>
        </a:p>
      </dgm:t>
    </dgm:pt>
  </dgm:ptLst>
  <dgm:cxnLst>
    <dgm:cxn modelId="{7D44BC4E-78CB-4697-ACDF-8554EABCC955}" type="presOf" srcId="{82BA784F-72F8-4583-9136-E7B6FE4B4E17}" destId="{B15E79F8-311D-414F-9F22-9752986D5EF1}" srcOrd="0" destOrd="0" presId="urn:microsoft.com/office/officeart/2005/8/layout/cycle5"/>
    <dgm:cxn modelId="{9C4A4C23-DFAA-43BC-8C8D-B24EE910DA7E}" srcId="{CD5889E4-3DA0-40DF-A8E5-7720C1ADA883}" destId="{F26619E2-FED7-4800-86AF-448594643A45}" srcOrd="2" destOrd="0" parTransId="{C87FBD98-05A2-4909-9105-CF6F09188794}" sibTransId="{1FB3EF8E-B816-46C2-A657-E7D75A7198A1}"/>
    <dgm:cxn modelId="{A64ED117-0FF1-4AD4-AEA6-2963FDB7CA65}" type="presOf" srcId="{1FB3EF8E-B816-46C2-A657-E7D75A7198A1}" destId="{72FD2EBF-B94A-409A-9D70-40C03FE68BA9}" srcOrd="0" destOrd="0" presId="urn:microsoft.com/office/officeart/2005/8/layout/cycle5"/>
    <dgm:cxn modelId="{2BC181E3-DC5B-4B98-9626-7771F8307488}" type="presOf" srcId="{E6980701-8C7D-4591-99E8-903318110FE4}" destId="{81815C17-D64F-42F8-9FB2-D5342FAC2369}" srcOrd="0" destOrd="0" presId="urn:microsoft.com/office/officeart/2005/8/layout/cycle5"/>
    <dgm:cxn modelId="{458F0D3F-89E8-4ECE-B9D7-D5BC14F24D96}" type="presOf" srcId="{4A204927-EF3F-4E30-A5BC-7B9D6BD6740F}" destId="{DBE6CD74-3CCB-407B-AB18-11AEA5D6379C}" srcOrd="0" destOrd="0" presId="urn:microsoft.com/office/officeart/2005/8/layout/cycle5"/>
    <dgm:cxn modelId="{919E9D7E-F56A-4C79-99A0-597358FE0511}" srcId="{CD5889E4-3DA0-40DF-A8E5-7720C1ADA883}" destId="{82BA784F-72F8-4583-9136-E7B6FE4B4E17}" srcOrd="0" destOrd="0" parTransId="{8B94E0B4-D360-41CC-9F09-940569625E31}" sibTransId="{DA8C3BD0-57A2-47A4-9F71-692865896D11}"/>
    <dgm:cxn modelId="{280B48DD-240D-4780-A484-B8B3FA4BFE4E}" type="presOf" srcId="{679DE832-1E99-4C14-8B75-34998E46F8BE}" destId="{BCB1EBD7-26AB-4798-A087-3CEAA8F1A622}" srcOrd="0" destOrd="0" presId="urn:microsoft.com/office/officeart/2005/8/layout/cycle5"/>
    <dgm:cxn modelId="{ADB85B48-3214-48F4-8CA3-8B1DD5C74971}" srcId="{CD5889E4-3DA0-40DF-A8E5-7720C1ADA883}" destId="{679DE832-1E99-4C14-8B75-34998E46F8BE}" srcOrd="1" destOrd="0" parTransId="{AC99F7C2-6159-4C9D-9DD4-2DECE95B3F58}" sibTransId="{4A204927-EF3F-4E30-A5BC-7B9D6BD6740F}"/>
    <dgm:cxn modelId="{71798539-9082-4DBE-A64D-9EC907F5E9D4}" srcId="{CD5889E4-3DA0-40DF-A8E5-7720C1ADA883}" destId="{2FBE82DE-2A23-4EFF-B031-56CBB6E2E304}" srcOrd="3" destOrd="0" parTransId="{EE542638-F887-4E79-9451-5A3C07C03978}" sibTransId="{E6980701-8C7D-4591-99E8-903318110FE4}"/>
    <dgm:cxn modelId="{CED2453D-5AB9-499D-9C2A-98AD113E951F}" type="presOf" srcId="{CD5889E4-3DA0-40DF-A8E5-7720C1ADA883}" destId="{683B64E7-D87A-442F-ACE0-7F5844A7C2BD}" srcOrd="0" destOrd="0" presId="urn:microsoft.com/office/officeart/2005/8/layout/cycle5"/>
    <dgm:cxn modelId="{3B6221D5-4D2A-4DBF-B7F8-B77A9D95AB1C}" type="presOf" srcId="{F26619E2-FED7-4800-86AF-448594643A45}" destId="{1CDE6B4B-2FE7-468D-8A20-7D8044B31C51}" srcOrd="0" destOrd="0" presId="urn:microsoft.com/office/officeart/2005/8/layout/cycle5"/>
    <dgm:cxn modelId="{5B956C75-6E83-4FBD-A7D0-06CF297A173D}" type="presOf" srcId="{DA8C3BD0-57A2-47A4-9F71-692865896D11}" destId="{580B7D7D-A90E-4E00-9D49-8C551FD25DFD}" srcOrd="0" destOrd="0" presId="urn:microsoft.com/office/officeart/2005/8/layout/cycle5"/>
    <dgm:cxn modelId="{FEE1E146-F93D-42BF-8DA6-EED12177675B}" type="presOf" srcId="{2FBE82DE-2A23-4EFF-B031-56CBB6E2E304}" destId="{80F79EC3-7949-493F-BC06-097CEE12C5AD}" srcOrd="0" destOrd="0" presId="urn:microsoft.com/office/officeart/2005/8/layout/cycle5"/>
    <dgm:cxn modelId="{AD97C431-FFC1-44DE-AD22-92E862333182}" type="presParOf" srcId="{683B64E7-D87A-442F-ACE0-7F5844A7C2BD}" destId="{B15E79F8-311D-414F-9F22-9752986D5EF1}" srcOrd="0" destOrd="0" presId="urn:microsoft.com/office/officeart/2005/8/layout/cycle5"/>
    <dgm:cxn modelId="{A3EC8E27-107B-482C-8F07-4DCE2ABDDD04}" type="presParOf" srcId="{683B64E7-D87A-442F-ACE0-7F5844A7C2BD}" destId="{7F8A358D-1E0E-4F89-9066-0D9A9816F55E}" srcOrd="1" destOrd="0" presId="urn:microsoft.com/office/officeart/2005/8/layout/cycle5"/>
    <dgm:cxn modelId="{7029D965-ACA5-4B2F-95F9-96C64E0541EE}" type="presParOf" srcId="{683B64E7-D87A-442F-ACE0-7F5844A7C2BD}" destId="{580B7D7D-A90E-4E00-9D49-8C551FD25DFD}" srcOrd="2" destOrd="0" presId="urn:microsoft.com/office/officeart/2005/8/layout/cycle5"/>
    <dgm:cxn modelId="{6C99DCB9-729F-4F8A-9041-F13F93FA99AB}" type="presParOf" srcId="{683B64E7-D87A-442F-ACE0-7F5844A7C2BD}" destId="{BCB1EBD7-26AB-4798-A087-3CEAA8F1A622}" srcOrd="3" destOrd="0" presId="urn:microsoft.com/office/officeart/2005/8/layout/cycle5"/>
    <dgm:cxn modelId="{27330C94-66B5-4656-8818-438D9094C1EF}" type="presParOf" srcId="{683B64E7-D87A-442F-ACE0-7F5844A7C2BD}" destId="{B594363B-62BB-44EC-9A9C-7DFFE3D33925}" srcOrd="4" destOrd="0" presId="urn:microsoft.com/office/officeart/2005/8/layout/cycle5"/>
    <dgm:cxn modelId="{E6A80319-5AE4-4E18-BB45-9E64D4794A76}" type="presParOf" srcId="{683B64E7-D87A-442F-ACE0-7F5844A7C2BD}" destId="{DBE6CD74-3CCB-407B-AB18-11AEA5D6379C}" srcOrd="5" destOrd="0" presId="urn:microsoft.com/office/officeart/2005/8/layout/cycle5"/>
    <dgm:cxn modelId="{F0385B46-A477-4F93-8F90-648D91776FF1}" type="presParOf" srcId="{683B64E7-D87A-442F-ACE0-7F5844A7C2BD}" destId="{1CDE6B4B-2FE7-468D-8A20-7D8044B31C51}" srcOrd="6" destOrd="0" presId="urn:microsoft.com/office/officeart/2005/8/layout/cycle5"/>
    <dgm:cxn modelId="{F388E413-19F6-49DD-8F3C-97C760330F73}" type="presParOf" srcId="{683B64E7-D87A-442F-ACE0-7F5844A7C2BD}" destId="{2FBA2839-DAEB-41AB-A798-57DA2643EB91}" srcOrd="7" destOrd="0" presId="urn:microsoft.com/office/officeart/2005/8/layout/cycle5"/>
    <dgm:cxn modelId="{081B26C4-A65C-45F8-8362-0C18CFE50B83}" type="presParOf" srcId="{683B64E7-D87A-442F-ACE0-7F5844A7C2BD}" destId="{72FD2EBF-B94A-409A-9D70-40C03FE68BA9}" srcOrd="8" destOrd="0" presId="urn:microsoft.com/office/officeart/2005/8/layout/cycle5"/>
    <dgm:cxn modelId="{B25297E9-51EA-444C-BF7F-DD1276EF286D}" type="presParOf" srcId="{683B64E7-D87A-442F-ACE0-7F5844A7C2BD}" destId="{80F79EC3-7949-493F-BC06-097CEE12C5AD}" srcOrd="9" destOrd="0" presId="urn:microsoft.com/office/officeart/2005/8/layout/cycle5"/>
    <dgm:cxn modelId="{E0EC68AC-A49C-4743-88A6-6D5EEDBE3BB9}" type="presParOf" srcId="{683B64E7-D87A-442F-ACE0-7F5844A7C2BD}" destId="{8F77B9EA-A065-40BE-8102-B959DF1D6BEB}" srcOrd="10" destOrd="0" presId="urn:microsoft.com/office/officeart/2005/8/layout/cycle5"/>
    <dgm:cxn modelId="{14061A1A-2C07-466B-B9E4-815B74070189}" type="presParOf" srcId="{683B64E7-D87A-442F-ACE0-7F5844A7C2BD}" destId="{81815C17-D64F-42F8-9FB2-D5342FAC2369}" srcOrd="11" destOrd="0" presId="urn:microsoft.com/office/officeart/2005/8/layout/cycle5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C982EBE-1832-4375-B3DB-EBF6BCC4252F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FE02570B-AD5F-43C7-B160-CE24F5FB91E7}">
      <dgm:prSet/>
      <dgm:spPr/>
      <dgm:t>
        <a:bodyPr/>
        <a:lstStyle/>
        <a:p>
          <a:pPr algn="ctr" rtl="0"/>
          <a:r>
            <a:rPr kumimoji="1" lang="ja-JP" b="1" dirty="0" smtClean="0"/>
            <a:t>発熱</a:t>
          </a:r>
          <a:endParaRPr lang="ja-JP" b="1" dirty="0"/>
        </a:p>
      </dgm:t>
    </dgm:pt>
    <dgm:pt modelId="{ADCA1F2E-1F47-4E0B-8783-276185B6D6F2}" type="parTrans" cxnId="{CC1C3B45-DCD2-4270-B163-278317593890}">
      <dgm:prSet/>
      <dgm:spPr/>
      <dgm:t>
        <a:bodyPr/>
        <a:lstStyle/>
        <a:p>
          <a:endParaRPr kumimoji="1" lang="ja-JP" altLang="en-US"/>
        </a:p>
      </dgm:t>
    </dgm:pt>
    <dgm:pt modelId="{C1677DE0-F479-4BF5-B304-70BF6DE816F6}" type="sibTrans" cxnId="{CC1C3B45-DCD2-4270-B163-278317593890}">
      <dgm:prSet/>
      <dgm:spPr/>
      <dgm:t>
        <a:bodyPr/>
        <a:lstStyle/>
        <a:p>
          <a:endParaRPr kumimoji="1" lang="ja-JP" altLang="en-US"/>
        </a:p>
      </dgm:t>
    </dgm:pt>
    <dgm:pt modelId="{F26551A2-664E-4002-92B9-23D55FA0BB1A}" type="pres">
      <dgm:prSet presAssocID="{CC982EBE-1832-4375-B3DB-EBF6BCC425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AA0CB85B-C22A-4627-8492-7D34A44090DC}" type="pres">
      <dgm:prSet presAssocID="{FE02570B-AD5F-43C7-B160-CE24F5FB91E7}" presName="parentText" presStyleLbl="node1" presStyleIdx="0" presStyleCnt="1" custLinFactNeighborX="-44467" custLinFactNeighborY="4077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DD19C4CF-4913-4842-8B1C-F87179FE8D1F}" type="presOf" srcId="{FE02570B-AD5F-43C7-B160-CE24F5FB91E7}" destId="{AA0CB85B-C22A-4627-8492-7D34A44090DC}" srcOrd="0" destOrd="0" presId="urn:microsoft.com/office/officeart/2005/8/layout/vList2"/>
    <dgm:cxn modelId="{D15BC0F3-2548-4A6E-9CF1-E7D0281F34F5}" type="presOf" srcId="{CC982EBE-1832-4375-B3DB-EBF6BCC4252F}" destId="{F26551A2-664E-4002-92B9-23D55FA0BB1A}" srcOrd="0" destOrd="0" presId="urn:microsoft.com/office/officeart/2005/8/layout/vList2"/>
    <dgm:cxn modelId="{CC1C3B45-DCD2-4270-B163-278317593890}" srcId="{CC982EBE-1832-4375-B3DB-EBF6BCC4252F}" destId="{FE02570B-AD5F-43C7-B160-CE24F5FB91E7}" srcOrd="0" destOrd="0" parTransId="{ADCA1F2E-1F47-4E0B-8783-276185B6D6F2}" sibTransId="{C1677DE0-F479-4BF5-B304-70BF6DE816F6}"/>
    <dgm:cxn modelId="{300D5644-B96D-43E3-ADA3-05F7E3D53196}" type="presParOf" srcId="{F26551A2-664E-4002-92B9-23D55FA0BB1A}" destId="{AA0CB85B-C22A-4627-8492-7D34A44090D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DEB453D-45F0-404C-80C7-C21AC07D0DAD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7F8389BF-0D85-417B-B72E-6E92BD99570B}">
      <dgm:prSet/>
      <dgm:spPr>
        <a:solidFill>
          <a:srgbClr val="0070C0"/>
        </a:solidFill>
      </dgm:spPr>
      <dgm:t>
        <a:bodyPr/>
        <a:lstStyle/>
        <a:p>
          <a:pPr rtl="0"/>
          <a:r>
            <a:rPr kumimoji="1" lang="ja-JP" b="1" dirty="0" smtClean="0"/>
            <a:t>セプシスとして対応</a:t>
          </a:r>
          <a:endParaRPr lang="ja-JP" b="1" dirty="0"/>
        </a:p>
      </dgm:t>
    </dgm:pt>
    <dgm:pt modelId="{3A0D7D76-6B2E-4E90-873F-9F1E779DCF61}" type="parTrans" cxnId="{F1818280-C890-4BF3-B856-C18374DF30B2}">
      <dgm:prSet/>
      <dgm:spPr/>
      <dgm:t>
        <a:bodyPr/>
        <a:lstStyle/>
        <a:p>
          <a:endParaRPr kumimoji="1" lang="ja-JP" altLang="en-US"/>
        </a:p>
      </dgm:t>
    </dgm:pt>
    <dgm:pt modelId="{E03DB3A4-3C8A-4961-8963-B4FB7A566A6B}" type="sibTrans" cxnId="{F1818280-C890-4BF3-B856-C18374DF30B2}">
      <dgm:prSet/>
      <dgm:spPr/>
      <dgm:t>
        <a:bodyPr/>
        <a:lstStyle/>
        <a:p>
          <a:endParaRPr kumimoji="1" lang="ja-JP" altLang="en-US"/>
        </a:p>
      </dgm:t>
    </dgm:pt>
    <dgm:pt modelId="{7D1031FD-D446-4A15-90D8-4682AE55DF9A}" type="pres">
      <dgm:prSet presAssocID="{1DEB453D-45F0-404C-80C7-C21AC07D0D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4EEFDB01-0877-43BE-BA4E-1999FF1D3853}" type="pres">
      <dgm:prSet presAssocID="{7F8389BF-0D85-417B-B72E-6E92BD99570B}" presName="parentText" presStyleLbl="node1" presStyleIdx="0" presStyleCnt="1" custLinFactNeighborY="21645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CBC4A68-4873-4239-B80D-74422E108804}" type="presOf" srcId="{1DEB453D-45F0-404C-80C7-C21AC07D0DAD}" destId="{7D1031FD-D446-4A15-90D8-4682AE55DF9A}" srcOrd="0" destOrd="0" presId="urn:microsoft.com/office/officeart/2005/8/layout/vList2"/>
    <dgm:cxn modelId="{AC932951-15CA-46D4-BAB6-6021C6E11A97}" type="presOf" srcId="{7F8389BF-0D85-417B-B72E-6E92BD99570B}" destId="{4EEFDB01-0877-43BE-BA4E-1999FF1D3853}" srcOrd="0" destOrd="0" presId="urn:microsoft.com/office/officeart/2005/8/layout/vList2"/>
    <dgm:cxn modelId="{F1818280-C890-4BF3-B856-C18374DF30B2}" srcId="{1DEB453D-45F0-404C-80C7-C21AC07D0DAD}" destId="{7F8389BF-0D85-417B-B72E-6E92BD99570B}" srcOrd="0" destOrd="0" parTransId="{3A0D7D76-6B2E-4E90-873F-9F1E779DCF61}" sibTransId="{E03DB3A4-3C8A-4961-8963-B4FB7A566A6B}"/>
    <dgm:cxn modelId="{4263CF95-EC19-491E-82EE-35713128FE7C}" type="presParOf" srcId="{7D1031FD-D446-4A15-90D8-4682AE55DF9A}" destId="{4EEFDB01-0877-43BE-BA4E-1999FF1D38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574C001-10FC-4D2C-800C-E1FB05361F71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3D538F12-E898-403C-92B7-F6B3F3A7E22E}">
      <dgm:prSet/>
      <dgm:spPr/>
      <dgm:t>
        <a:bodyPr/>
        <a:lstStyle/>
        <a:p>
          <a:pPr rtl="0"/>
          <a:r>
            <a:rPr kumimoji="1" lang="ja-JP" b="1" dirty="0" smtClean="0"/>
            <a:t>フォーカス、起因微生物に準じた治療（抗菌薬）を選択</a:t>
          </a:r>
          <a:endParaRPr lang="ja-JP" b="1" dirty="0"/>
        </a:p>
      </dgm:t>
    </dgm:pt>
    <dgm:pt modelId="{79384484-32EA-4DF5-9634-31D9F1277FEC}" type="parTrans" cxnId="{E62D2201-2B6B-4B70-9BC1-77FE88F7894E}">
      <dgm:prSet/>
      <dgm:spPr/>
      <dgm:t>
        <a:bodyPr/>
        <a:lstStyle/>
        <a:p>
          <a:endParaRPr kumimoji="1" lang="ja-JP" altLang="en-US"/>
        </a:p>
      </dgm:t>
    </dgm:pt>
    <dgm:pt modelId="{9F2CF1BA-1E0F-450B-87FA-960F99EF04DA}" type="sibTrans" cxnId="{E62D2201-2B6B-4B70-9BC1-77FE88F7894E}">
      <dgm:prSet/>
      <dgm:spPr/>
      <dgm:t>
        <a:bodyPr/>
        <a:lstStyle/>
        <a:p>
          <a:endParaRPr kumimoji="1" lang="ja-JP" altLang="en-US"/>
        </a:p>
      </dgm:t>
    </dgm:pt>
    <dgm:pt modelId="{1F993116-BF54-467C-9A3A-5B895C0126A7}" type="pres">
      <dgm:prSet presAssocID="{2574C001-10FC-4D2C-800C-E1FB05361F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5CCE4D9-7B0C-4560-B669-AD97845CBB6C}" type="pres">
      <dgm:prSet presAssocID="{3D538F12-E898-403C-92B7-F6B3F3A7E22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84C9F1E-DD09-461D-B817-0408A3CB0009}" type="presOf" srcId="{2574C001-10FC-4D2C-800C-E1FB05361F71}" destId="{1F993116-BF54-467C-9A3A-5B895C0126A7}" srcOrd="0" destOrd="0" presId="urn:microsoft.com/office/officeart/2005/8/layout/vList2"/>
    <dgm:cxn modelId="{9A7D7A6E-97CC-4C96-A5AE-BC620644FF9E}" type="presOf" srcId="{3D538F12-E898-403C-92B7-F6B3F3A7E22E}" destId="{D5CCE4D9-7B0C-4560-B669-AD97845CBB6C}" srcOrd="0" destOrd="0" presId="urn:microsoft.com/office/officeart/2005/8/layout/vList2"/>
    <dgm:cxn modelId="{E62D2201-2B6B-4B70-9BC1-77FE88F7894E}" srcId="{2574C001-10FC-4D2C-800C-E1FB05361F71}" destId="{3D538F12-E898-403C-92B7-F6B3F3A7E22E}" srcOrd="0" destOrd="0" parTransId="{79384484-32EA-4DF5-9634-31D9F1277FEC}" sibTransId="{9F2CF1BA-1E0F-450B-87FA-960F99EF04DA}"/>
    <dgm:cxn modelId="{4B3E2138-8A39-40B9-A734-6CDB3328BB0E}" type="presParOf" srcId="{1F993116-BF54-467C-9A3A-5B895C0126A7}" destId="{D5CCE4D9-7B0C-4560-B669-AD97845CBB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F435158-C0C7-4893-A173-135138D20129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01A48BB-B9E9-49AD-8F89-6FA7443D32DB}">
      <dgm:prSet/>
      <dgm:spPr>
        <a:solidFill>
          <a:srgbClr val="0070C0"/>
        </a:solidFill>
      </dgm:spPr>
      <dgm:t>
        <a:bodyPr/>
        <a:lstStyle/>
        <a:p>
          <a:pPr rtl="0"/>
          <a:r>
            <a:rPr kumimoji="1" lang="ja-JP" b="1" dirty="0" smtClean="0"/>
            <a:t>不明熱として対応</a:t>
          </a:r>
          <a:endParaRPr lang="ja-JP" b="1" dirty="0"/>
        </a:p>
      </dgm:t>
    </dgm:pt>
    <dgm:pt modelId="{E38CA109-D849-4263-A4AF-3D48A000F746}" type="parTrans" cxnId="{0FD4B603-A376-498A-9D6A-954CF681AB0E}">
      <dgm:prSet/>
      <dgm:spPr/>
      <dgm:t>
        <a:bodyPr/>
        <a:lstStyle/>
        <a:p>
          <a:endParaRPr kumimoji="1" lang="ja-JP" altLang="en-US"/>
        </a:p>
      </dgm:t>
    </dgm:pt>
    <dgm:pt modelId="{862A1BB2-31F0-4788-BAEF-7AAB2050FD01}" type="sibTrans" cxnId="{0FD4B603-A376-498A-9D6A-954CF681AB0E}">
      <dgm:prSet/>
      <dgm:spPr/>
      <dgm:t>
        <a:bodyPr/>
        <a:lstStyle/>
        <a:p>
          <a:endParaRPr kumimoji="1" lang="ja-JP" altLang="en-US"/>
        </a:p>
      </dgm:t>
    </dgm:pt>
    <dgm:pt modelId="{21DFC1F4-6F4B-4AD8-BEE4-7EA5BD860079}" type="pres">
      <dgm:prSet presAssocID="{5F435158-C0C7-4893-A173-135138D201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4C6FC37-2C09-44E7-90CC-07DD68E2296E}" type="pres">
      <dgm:prSet presAssocID="{801A48BB-B9E9-49AD-8F89-6FA7443D32D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FD4B603-A376-498A-9D6A-954CF681AB0E}" srcId="{5F435158-C0C7-4893-A173-135138D20129}" destId="{801A48BB-B9E9-49AD-8F89-6FA7443D32DB}" srcOrd="0" destOrd="0" parTransId="{E38CA109-D849-4263-A4AF-3D48A000F746}" sibTransId="{862A1BB2-31F0-4788-BAEF-7AAB2050FD01}"/>
    <dgm:cxn modelId="{C34C731B-A9EF-4517-8C89-854D8414C599}" type="presOf" srcId="{801A48BB-B9E9-49AD-8F89-6FA7443D32DB}" destId="{B4C6FC37-2C09-44E7-90CC-07DD68E2296E}" srcOrd="0" destOrd="0" presId="urn:microsoft.com/office/officeart/2005/8/layout/vList2"/>
    <dgm:cxn modelId="{87817B5C-E833-4698-A57B-FC6A82AB6AE7}" type="presOf" srcId="{5F435158-C0C7-4893-A173-135138D20129}" destId="{21DFC1F4-6F4B-4AD8-BEE4-7EA5BD860079}" srcOrd="0" destOrd="0" presId="urn:microsoft.com/office/officeart/2005/8/layout/vList2"/>
    <dgm:cxn modelId="{99CC0980-BAFF-40D0-8338-270B8A8F1E3A}" type="presParOf" srcId="{21DFC1F4-6F4B-4AD8-BEE4-7EA5BD860079}" destId="{B4C6FC37-2C09-44E7-90CC-07DD68E2296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982EBE-1832-4375-B3DB-EBF6BCC4252F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FE02570B-AD5F-43C7-B160-CE24F5FB91E7}">
      <dgm:prSet/>
      <dgm:spPr/>
      <dgm:t>
        <a:bodyPr/>
        <a:lstStyle/>
        <a:p>
          <a:pPr algn="ctr" rtl="0"/>
          <a:r>
            <a:rPr kumimoji="1" lang="ja-JP" b="1" dirty="0" smtClean="0"/>
            <a:t>発熱</a:t>
          </a:r>
          <a:endParaRPr lang="ja-JP" b="1" dirty="0"/>
        </a:p>
      </dgm:t>
    </dgm:pt>
    <dgm:pt modelId="{ADCA1F2E-1F47-4E0B-8783-276185B6D6F2}" type="parTrans" cxnId="{CC1C3B45-DCD2-4270-B163-278317593890}">
      <dgm:prSet/>
      <dgm:spPr/>
      <dgm:t>
        <a:bodyPr/>
        <a:lstStyle/>
        <a:p>
          <a:endParaRPr kumimoji="1" lang="ja-JP" altLang="en-US"/>
        </a:p>
      </dgm:t>
    </dgm:pt>
    <dgm:pt modelId="{C1677DE0-F479-4BF5-B304-70BF6DE816F6}" type="sibTrans" cxnId="{CC1C3B45-DCD2-4270-B163-278317593890}">
      <dgm:prSet/>
      <dgm:spPr/>
      <dgm:t>
        <a:bodyPr/>
        <a:lstStyle/>
        <a:p>
          <a:endParaRPr kumimoji="1" lang="ja-JP" altLang="en-US"/>
        </a:p>
      </dgm:t>
    </dgm:pt>
    <dgm:pt modelId="{F26551A2-664E-4002-92B9-23D55FA0BB1A}" type="pres">
      <dgm:prSet presAssocID="{CC982EBE-1832-4375-B3DB-EBF6BCC425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AA0CB85B-C22A-4627-8492-7D34A44090DC}" type="pres">
      <dgm:prSet presAssocID="{FE02570B-AD5F-43C7-B160-CE24F5FB91E7}" presName="parentText" presStyleLbl="node1" presStyleIdx="0" presStyleCnt="1" custLinFactNeighborX="-44467" custLinFactNeighborY="4077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685D1274-FCB0-490D-975E-0A4A5E057431}" type="presOf" srcId="{CC982EBE-1832-4375-B3DB-EBF6BCC4252F}" destId="{F26551A2-664E-4002-92B9-23D55FA0BB1A}" srcOrd="0" destOrd="0" presId="urn:microsoft.com/office/officeart/2005/8/layout/vList2"/>
    <dgm:cxn modelId="{5304705F-92B0-481E-A477-F001ECB2D96F}" type="presOf" srcId="{FE02570B-AD5F-43C7-B160-CE24F5FB91E7}" destId="{AA0CB85B-C22A-4627-8492-7D34A44090DC}" srcOrd="0" destOrd="0" presId="urn:microsoft.com/office/officeart/2005/8/layout/vList2"/>
    <dgm:cxn modelId="{CC1C3B45-DCD2-4270-B163-278317593890}" srcId="{CC982EBE-1832-4375-B3DB-EBF6BCC4252F}" destId="{FE02570B-AD5F-43C7-B160-CE24F5FB91E7}" srcOrd="0" destOrd="0" parTransId="{ADCA1F2E-1F47-4E0B-8783-276185B6D6F2}" sibTransId="{C1677DE0-F479-4BF5-B304-70BF6DE816F6}"/>
    <dgm:cxn modelId="{10696BC5-0D1D-4D44-A120-EA5CA8F5E82E}" type="presParOf" srcId="{F26551A2-664E-4002-92B9-23D55FA0BB1A}" destId="{AA0CB85B-C22A-4627-8492-7D34A44090D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EB453D-45F0-404C-80C7-C21AC07D0DAD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7F8389BF-0D85-417B-B72E-6E92BD99570B}">
      <dgm:prSet/>
      <dgm:spPr>
        <a:solidFill>
          <a:srgbClr val="FF0000"/>
        </a:solidFill>
      </dgm:spPr>
      <dgm:t>
        <a:bodyPr/>
        <a:lstStyle/>
        <a:p>
          <a:pPr rtl="0"/>
          <a:r>
            <a:rPr kumimoji="1" lang="ja-JP" b="1" dirty="0" smtClean="0"/>
            <a:t>セプシスとして対応</a:t>
          </a:r>
          <a:endParaRPr lang="ja-JP" b="1" dirty="0"/>
        </a:p>
      </dgm:t>
    </dgm:pt>
    <dgm:pt modelId="{3A0D7D76-6B2E-4E90-873F-9F1E779DCF61}" type="parTrans" cxnId="{F1818280-C890-4BF3-B856-C18374DF30B2}">
      <dgm:prSet/>
      <dgm:spPr/>
      <dgm:t>
        <a:bodyPr/>
        <a:lstStyle/>
        <a:p>
          <a:endParaRPr kumimoji="1" lang="ja-JP" altLang="en-US"/>
        </a:p>
      </dgm:t>
    </dgm:pt>
    <dgm:pt modelId="{E03DB3A4-3C8A-4961-8963-B4FB7A566A6B}" type="sibTrans" cxnId="{F1818280-C890-4BF3-B856-C18374DF30B2}">
      <dgm:prSet/>
      <dgm:spPr/>
      <dgm:t>
        <a:bodyPr/>
        <a:lstStyle/>
        <a:p>
          <a:endParaRPr kumimoji="1" lang="ja-JP" altLang="en-US"/>
        </a:p>
      </dgm:t>
    </dgm:pt>
    <dgm:pt modelId="{7D1031FD-D446-4A15-90D8-4682AE55DF9A}" type="pres">
      <dgm:prSet presAssocID="{1DEB453D-45F0-404C-80C7-C21AC07D0D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4EEFDB01-0877-43BE-BA4E-1999FF1D3853}" type="pres">
      <dgm:prSet presAssocID="{7F8389BF-0D85-417B-B72E-6E92BD99570B}" presName="parentText" presStyleLbl="node1" presStyleIdx="0" presStyleCnt="1" custLinFactNeighborY="21645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CBCA943-C774-4E4B-97FE-38480C69EC57}" type="presOf" srcId="{1DEB453D-45F0-404C-80C7-C21AC07D0DAD}" destId="{7D1031FD-D446-4A15-90D8-4682AE55DF9A}" srcOrd="0" destOrd="0" presId="urn:microsoft.com/office/officeart/2005/8/layout/vList2"/>
    <dgm:cxn modelId="{667E72A8-CF37-49BB-8120-30F47F99E7F1}" type="presOf" srcId="{7F8389BF-0D85-417B-B72E-6E92BD99570B}" destId="{4EEFDB01-0877-43BE-BA4E-1999FF1D3853}" srcOrd="0" destOrd="0" presId="urn:microsoft.com/office/officeart/2005/8/layout/vList2"/>
    <dgm:cxn modelId="{F1818280-C890-4BF3-B856-C18374DF30B2}" srcId="{1DEB453D-45F0-404C-80C7-C21AC07D0DAD}" destId="{7F8389BF-0D85-417B-B72E-6E92BD99570B}" srcOrd="0" destOrd="0" parTransId="{3A0D7D76-6B2E-4E90-873F-9F1E779DCF61}" sibTransId="{E03DB3A4-3C8A-4961-8963-B4FB7A566A6B}"/>
    <dgm:cxn modelId="{7041CA7B-AB8A-4BEE-81B9-0E2E66E5CEB0}" type="presParOf" srcId="{7D1031FD-D446-4A15-90D8-4682AE55DF9A}" destId="{4EEFDB01-0877-43BE-BA4E-1999FF1D38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74C001-10FC-4D2C-800C-E1FB05361F71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3D538F12-E898-403C-92B7-F6B3F3A7E22E}">
      <dgm:prSet/>
      <dgm:spPr/>
      <dgm:t>
        <a:bodyPr/>
        <a:lstStyle/>
        <a:p>
          <a:pPr rtl="0"/>
          <a:r>
            <a:rPr kumimoji="1" lang="ja-JP" b="1" dirty="0" smtClean="0"/>
            <a:t>フォーカス、起因微生物に準じた治療（抗菌薬）を選択</a:t>
          </a:r>
          <a:endParaRPr lang="ja-JP" b="1" dirty="0"/>
        </a:p>
      </dgm:t>
    </dgm:pt>
    <dgm:pt modelId="{79384484-32EA-4DF5-9634-31D9F1277FEC}" type="parTrans" cxnId="{E62D2201-2B6B-4B70-9BC1-77FE88F7894E}">
      <dgm:prSet/>
      <dgm:spPr/>
      <dgm:t>
        <a:bodyPr/>
        <a:lstStyle/>
        <a:p>
          <a:endParaRPr kumimoji="1" lang="ja-JP" altLang="en-US"/>
        </a:p>
      </dgm:t>
    </dgm:pt>
    <dgm:pt modelId="{9F2CF1BA-1E0F-450B-87FA-960F99EF04DA}" type="sibTrans" cxnId="{E62D2201-2B6B-4B70-9BC1-77FE88F7894E}">
      <dgm:prSet/>
      <dgm:spPr/>
      <dgm:t>
        <a:bodyPr/>
        <a:lstStyle/>
        <a:p>
          <a:endParaRPr kumimoji="1" lang="ja-JP" altLang="en-US"/>
        </a:p>
      </dgm:t>
    </dgm:pt>
    <dgm:pt modelId="{1F993116-BF54-467C-9A3A-5B895C0126A7}" type="pres">
      <dgm:prSet presAssocID="{2574C001-10FC-4D2C-800C-E1FB05361F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5CCE4D9-7B0C-4560-B669-AD97845CBB6C}" type="pres">
      <dgm:prSet presAssocID="{3D538F12-E898-403C-92B7-F6B3F3A7E22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97503EF-3AB4-446A-9B21-BDE443BC0895}" type="presOf" srcId="{3D538F12-E898-403C-92B7-F6B3F3A7E22E}" destId="{D5CCE4D9-7B0C-4560-B669-AD97845CBB6C}" srcOrd="0" destOrd="0" presId="urn:microsoft.com/office/officeart/2005/8/layout/vList2"/>
    <dgm:cxn modelId="{E62D2201-2B6B-4B70-9BC1-77FE88F7894E}" srcId="{2574C001-10FC-4D2C-800C-E1FB05361F71}" destId="{3D538F12-E898-403C-92B7-F6B3F3A7E22E}" srcOrd="0" destOrd="0" parTransId="{79384484-32EA-4DF5-9634-31D9F1277FEC}" sibTransId="{9F2CF1BA-1E0F-450B-87FA-960F99EF04DA}"/>
    <dgm:cxn modelId="{A310AAB9-A95A-4D48-97D8-8414905E542C}" type="presOf" srcId="{2574C001-10FC-4D2C-800C-E1FB05361F71}" destId="{1F993116-BF54-467C-9A3A-5B895C0126A7}" srcOrd="0" destOrd="0" presId="urn:microsoft.com/office/officeart/2005/8/layout/vList2"/>
    <dgm:cxn modelId="{2401C611-B26E-463A-8471-E787090DFC96}" type="presParOf" srcId="{1F993116-BF54-467C-9A3A-5B895C0126A7}" destId="{D5CCE4D9-7B0C-4560-B669-AD97845CBB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435158-C0C7-4893-A173-135138D20129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01A48BB-B9E9-49AD-8F89-6FA7443D32DB}">
      <dgm:prSet/>
      <dgm:spPr>
        <a:solidFill>
          <a:srgbClr val="0070C0"/>
        </a:solidFill>
      </dgm:spPr>
      <dgm:t>
        <a:bodyPr/>
        <a:lstStyle/>
        <a:p>
          <a:pPr rtl="0"/>
          <a:r>
            <a:rPr kumimoji="1" lang="ja-JP" b="1" dirty="0" smtClean="0"/>
            <a:t>不明熱として対応</a:t>
          </a:r>
          <a:endParaRPr lang="ja-JP" b="1" dirty="0"/>
        </a:p>
      </dgm:t>
    </dgm:pt>
    <dgm:pt modelId="{E38CA109-D849-4263-A4AF-3D48A000F746}" type="parTrans" cxnId="{0FD4B603-A376-498A-9D6A-954CF681AB0E}">
      <dgm:prSet/>
      <dgm:spPr/>
      <dgm:t>
        <a:bodyPr/>
        <a:lstStyle/>
        <a:p>
          <a:endParaRPr kumimoji="1" lang="ja-JP" altLang="en-US"/>
        </a:p>
      </dgm:t>
    </dgm:pt>
    <dgm:pt modelId="{862A1BB2-31F0-4788-BAEF-7AAB2050FD01}" type="sibTrans" cxnId="{0FD4B603-A376-498A-9D6A-954CF681AB0E}">
      <dgm:prSet/>
      <dgm:spPr/>
      <dgm:t>
        <a:bodyPr/>
        <a:lstStyle/>
        <a:p>
          <a:endParaRPr kumimoji="1" lang="ja-JP" altLang="en-US"/>
        </a:p>
      </dgm:t>
    </dgm:pt>
    <dgm:pt modelId="{21DFC1F4-6F4B-4AD8-BEE4-7EA5BD860079}" type="pres">
      <dgm:prSet presAssocID="{5F435158-C0C7-4893-A173-135138D201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4C6FC37-2C09-44E7-90CC-07DD68E2296E}" type="pres">
      <dgm:prSet presAssocID="{801A48BB-B9E9-49AD-8F89-6FA7443D32D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FD4B603-A376-498A-9D6A-954CF681AB0E}" srcId="{5F435158-C0C7-4893-A173-135138D20129}" destId="{801A48BB-B9E9-49AD-8F89-6FA7443D32DB}" srcOrd="0" destOrd="0" parTransId="{E38CA109-D849-4263-A4AF-3D48A000F746}" sibTransId="{862A1BB2-31F0-4788-BAEF-7AAB2050FD01}"/>
    <dgm:cxn modelId="{A3B208C7-64FA-4567-BAB3-03D242C44FDC}" type="presOf" srcId="{5F435158-C0C7-4893-A173-135138D20129}" destId="{21DFC1F4-6F4B-4AD8-BEE4-7EA5BD860079}" srcOrd="0" destOrd="0" presId="urn:microsoft.com/office/officeart/2005/8/layout/vList2"/>
    <dgm:cxn modelId="{C812E0E5-0308-45AC-9DC4-E3AC8F41026E}" type="presOf" srcId="{801A48BB-B9E9-49AD-8F89-6FA7443D32DB}" destId="{B4C6FC37-2C09-44E7-90CC-07DD68E2296E}" srcOrd="0" destOrd="0" presId="urn:microsoft.com/office/officeart/2005/8/layout/vList2"/>
    <dgm:cxn modelId="{786DEF16-8EC2-487C-86E7-001A6E4E850E}" type="presParOf" srcId="{21DFC1F4-6F4B-4AD8-BEE4-7EA5BD860079}" destId="{B4C6FC37-2C09-44E7-90CC-07DD68E2296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D5889E4-3DA0-40DF-A8E5-7720C1ADA883}" type="doc">
      <dgm:prSet loTypeId="urn:microsoft.com/office/officeart/2005/8/layout/cycle5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2BA784F-72F8-4583-9136-E7B6FE4B4E17}">
      <dgm:prSet phldrT="[テキスト]" custT="1"/>
      <dgm:spPr>
        <a:solidFill>
          <a:srgbClr val="0070C0"/>
        </a:solidFill>
      </dgm:spPr>
      <dgm:t>
        <a:bodyPr/>
        <a:lstStyle/>
        <a:p>
          <a:pPr algn="l"/>
          <a:r>
            <a:rPr kumimoji="1" lang="ja-JP" altLang="en-US" sz="1600" b="1" dirty="0" smtClean="0"/>
            <a:t>・全体の印象</a:t>
          </a:r>
          <a:endParaRPr kumimoji="1" lang="en-US" altLang="ja-JP" sz="1600" b="1" dirty="0" smtClean="0"/>
        </a:p>
        <a:p>
          <a:pPr algn="l"/>
          <a:r>
            <a:rPr kumimoji="1" lang="ja-JP" altLang="en-US" sz="1600" b="1" dirty="0" smtClean="0"/>
            <a:t>・バイタルサイン</a:t>
          </a:r>
          <a:endParaRPr kumimoji="1" lang="en-US" altLang="ja-JP" sz="1600" b="1" dirty="0" smtClean="0"/>
        </a:p>
      </dgm:t>
    </dgm:pt>
    <dgm:pt modelId="{8B94E0B4-D360-41CC-9F09-940569625E31}" type="parTrans" cxnId="{919E9D7E-F56A-4C79-99A0-597358FE0511}">
      <dgm:prSet/>
      <dgm:spPr/>
      <dgm:t>
        <a:bodyPr/>
        <a:lstStyle/>
        <a:p>
          <a:endParaRPr kumimoji="1" lang="ja-JP" altLang="en-US"/>
        </a:p>
      </dgm:t>
    </dgm:pt>
    <dgm:pt modelId="{DA8C3BD0-57A2-47A4-9F71-692865896D11}" type="sibTrans" cxnId="{919E9D7E-F56A-4C79-99A0-597358FE0511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kumimoji="1" lang="ja-JP" altLang="en-US"/>
        </a:p>
      </dgm:t>
    </dgm:pt>
    <dgm:pt modelId="{679DE832-1E99-4C14-8B75-34998E46F8BE}">
      <dgm:prSet phldrT="[テキスト]" custT="1"/>
      <dgm:spPr>
        <a:solidFill>
          <a:srgbClr val="FF0000"/>
        </a:solidFill>
      </dgm:spPr>
      <dgm:t>
        <a:bodyPr/>
        <a:lstStyle/>
        <a:p>
          <a:r>
            <a:rPr kumimoji="1" lang="en-US" altLang="ja-JP" sz="1800" b="1" dirty="0" smtClean="0"/>
            <a:t>Fever</a:t>
          </a:r>
          <a:r>
            <a:rPr kumimoji="1" lang="en-US" altLang="ja-JP" sz="1800" b="1" baseline="0" dirty="0" smtClean="0"/>
            <a:t> work up</a:t>
          </a:r>
          <a:endParaRPr kumimoji="1" lang="en-US" altLang="ja-JP" sz="1800" b="1" dirty="0" smtClean="0"/>
        </a:p>
      </dgm:t>
    </dgm:pt>
    <dgm:pt modelId="{AC99F7C2-6159-4C9D-9DD4-2DECE95B3F58}" type="parTrans" cxnId="{ADB85B48-3214-48F4-8CA3-8B1DD5C74971}">
      <dgm:prSet/>
      <dgm:spPr/>
      <dgm:t>
        <a:bodyPr/>
        <a:lstStyle/>
        <a:p>
          <a:endParaRPr kumimoji="1" lang="ja-JP" altLang="en-US"/>
        </a:p>
      </dgm:t>
    </dgm:pt>
    <dgm:pt modelId="{4A204927-EF3F-4E30-A5BC-7B9D6BD6740F}" type="sibTrans" cxnId="{ADB85B48-3214-48F4-8CA3-8B1DD5C74971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kumimoji="1" lang="ja-JP" altLang="en-US"/>
        </a:p>
      </dgm:t>
    </dgm:pt>
    <dgm:pt modelId="{F26619E2-FED7-4800-86AF-448594643A45}">
      <dgm:prSet phldrT="[テキスト]"/>
      <dgm:spPr/>
      <dgm:t>
        <a:bodyPr/>
        <a:lstStyle/>
        <a:p>
          <a:r>
            <a:rPr kumimoji="1" lang="ja-JP" altLang="en-US" b="1" dirty="0" smtClean="0"/>
            <a:t>フォーカスが特定できる</a:t>
          </a:r>
          <a:endParaRPr kumimoji="1" lang="ja-JP" altLang="en-US" b="1" dirty="0"/>
        </a:p>
      </dgm:t>
    </dgm:pt>
    <dgm:pt modelId="{C87FBD98-05A2-4909-9105-CF6F09188794}" type="parTrans" cxnId="{9C4A4C23-DFAA-43BC-8C8D-B24EE910DA7E}">
      <dgm:prSet/>
      <dgm:spPr/>
      <dgm:t>
        <a:bodyPr/>
        <a:lstStyle/>
        <a:p>
          <a:endParaRPr kumimoji="1" lang="ja-JP" altLang="en-US"/>
        </a:p>
      </dgm:t>
    </dgm:pt>
    <dgm:pt modelId="{1FB3EF8E-B816-46C2-A657-E7D75A7198A1}" type="sibTrans" cxnId="{9C4A4C23-DFAA-43BC-8C8D-B24EE910DA7E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kumimoji="1" lang="ja-JP" altLang="en-US"/>
        </a:p>
      </dgm:t>
    </dgm:pt>
    <dgm:pt modelId="{2FBE82DE-2A23-4EFF-B031-56CBB6E2E304}">
      <dgm:prSet phldrT="[テキスト]"/>
      <dgm:spPr/>
      <dgm:t>
        <a:bodyPr/>
        <a:lstStyle/>
        <a:p>
          <a:r>
            <a:rPr kumimoji="1" lang="ja-JP" altLang="en-US" b="1" dirty="0" smtClean="0"/>
            <a:t>抗菌薬なしでのフォローアップ</a:t>
          </a:r>
          <a:endParaRPr kumimoji="1" lang="ja-JP" altLang="en-US" b="1" dirty="0"/>
        </a:p>
      </dgm:t>
    </dgm:pt>
    <dgm:pt modelId="{EE542638-F887-4E79-9451-5A3C07C03978}" type="parTrans" cxnId="{71798539-9082-4DBE-A64D-9EC907F5E9D4}">
      <dgm:prSet/>
      <dgm:spPr/>
      <dgm:t>
        <a:bodyPr/>
        <a:lstStyle/>
        <a:p>
          <a:endParaRPr kumimoji="1" lang="ja-JP" altLang="en-US"/>
        </a:p>
      </dgm:t>
    </dgm:pt>
    <dgm:pt modelId="{E6980701-8C7D-4591-99E8-903318110FE4}" type="sibTrans" cxnId="{71798539-9082-4DBE-A64D-9EC907F5E9D4}">
      <dgm:prSet/>
      <dgm:spPr>
        <a:ln w="38100">
          <a:solidFill>
            <a:srgbClr val="0070C0"/>
          </a:solidFill>
        </a:ln>
      </dgm:spPr>
      <dgm:t>
        <a:bodyPr/>
        <a:lstStyle/>
        <a:p>
          <a:endParaRPr kumimoji="1" lang="ja-JP" altLang="en-US"/>
        </a:p>
      </dgm:t>
    </dgm:pt>
    <dgm:pt modelId="{683B64E7-D87A-442F-ACE0-7F5844A7C2BD}" type="pres">
      <dgm:prSet presAssocID="{CD5889E4-3DA0-40DF-A8E5-7720C1ADA883}" presName="cycle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15E79F8-311D-414F-9F22-9752986D5EF1}" type="pres">
      <dgm:prSet presAssocID="{82BA784F-72F8-4583-9136-E7B6FE4B4E17}" presName="node" presStyleLbl="node1" presStyleIdx="0" presStyleCnt="4" custScaleX="160698" custScaleY="73568" custRadScaleRad="97516" custRadScaleInc="-872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F8A358D-1E0E-4F89-9066-0D9A9816F55E}" type="pres">
      <dgm:prSet presAssocID="{82BA784F-72F8-4583-9136-E7B6FE4B4E17}" presName="spNode" presStyleCnt="0"/>
      <dgm:spPr/>
    </dgm:pt>
    <dgm:pt modelId="{580B7D7D-A90E-4E00-9D49-8C551FD25DFD}" type="pres">
      <dgm:prSet presAssocID="{DA8C3BD0-57A2-47A4-9F71-692865896D11}" presName="sibTrans" presStyleLbl="sibTrans1D1" presStyleIdx="0" presStyleCnt="4"/>
      <dgm:spPr/>
      <dgm:t>
        <a:bodyPr/>
        <a:lstStyle/>
        <a:p>
          <a:endParaRPr kumimoji="1" lang="ja-JP" altLang="en-US"/>
        </a:p>
      </dgm:t>
    </dgm:pt>
    <dgm:pt modelId="{BCB1EBD7-26AB-4798-A087-3CEAA8F1A622}" type="pres">
      <dgm:prSet presAssocID="{679DE832-1E99-4C14-8B75-34998E46F8BE}" presName="node" presStyleLbl="node1" presStyleIdx="1" presStyleCnt="4" custScaleX="137661" custScaleY="55304" custRadScaleRad="117833" custRadScaleInc="-3543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594363B-62BB-44EC-9A9C-7DFFE3D33925}" type="pres">
      <dgm:prSet presAssocID="{679DE832-1E99-4C14-8B75-34998E46F8BE}" presName="spNode" presStyleCnt="0"/>
      <dgm:spPr/>
    </dgm:pt>
    <dgm:pt modelId="{DBE6CD74-3CCB-407B-AB18-11AEA5D6379C}" type="pres">
      <dgm:prSet presAssocID="{4A204927-EF3F-4E30-A5BC-7B9D6BD6740F}" presName="sibTrans" presStyleLbl="sibTrans1D1" presStyleIdx="1" presStyleCnt="4"/>
      <dgm:spPr/>
      <dgm:t>
        <a:bodyPr/>
        <a:lstStyle/>
        <a:p>
          <a:endParaRPr kumimoji="1" lang="ja-JP" altLang="en-US"/>
        </a:p>
      </dgm:t>
    </dgm:pt>
    <dgm:pt modelId="{1CDE6B4B-2FE7-468D-8A20-7D8044B31C51}" type="pres">
      <dgm:prSet presAssocID="{F26619E2-FED7-4800-86AF-448594643A45}" presName="node" presStyleLbl="node1" presStyleIdx="2" presStyleCnt="4" custScaleX="193714" custScaleY="45048" custRadScaleRad="99376" custRadScaleInc="2709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FBA2839-DAEB-41AB-A798-57DA2643EB91}" type="pres">
      <dgm:prSet presAssocID="{F26619E2-FED7-4800-86AF-448594643A45}" presName="spNode" presStyleCnt="0"/>
      <dgm:spPr/>
    </dgm:pt>
    <dgm:pt modelId="{72FD2EBF-B94A-409A-9D70-40C03FE68BA9}" type="pres">
      <dgm:prSet presAssocID="{1FB3EF8E-B816-46C2-A657-E7D75A7198A1}" presName="sibTrans" presStyleLbl="sibTrans1D1" presStyleIdx="2" presStyleCnt="4"/>
      <dgm:spPr/>
      <dgm:t>
        <a:bodyPr/>
        <a:lstStyle/>
        <a:p>
          <a:endParaRPr kumimoji="1" lang="ja-JP" altLang="en-US"/>
        </a:p>
      </dgm:t>
    </dgm:pt>
    <dgm:pt modelId="{80F79EC3-7949-493F-BC06-097CEE12C5AD}" type="pres">
      <dgm:prSet presAssocID="{2FBE82DE-2A23-4EFF-B031-56CBB6E2E304}" presName="node" presStyleLbl="node1" presStyleIdx="3" presStyleCnt="4" custScaleX="199176" custScaleY="53359" custRadScaleRad="124103" custRadScaleInc="4000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F77B9EA-A065-40BE-8102-B959DF1D6BEB}" type="pres">
      <dgm:prSet presAssocID="{2FBE82DE-2A23-4EFF-B031-56CBB6E2E304}" presName="spNode" presStyleCnt="0"/>
      <dgm:spPr/>
    </dgm:pt>
    <dgm:pt modelId="{81815C17-D64F-42F8-9FB2-D5342FAC2369}" type="pres">
      <dgm:prSet presAssocID="{E6980701-8C7D-4591-99E8-903318110FE4}" presName="sibTrans" presStyleLbl="sibTrans1D1" presStyleIdx="3" presStyleCnt="4"/>
      <dgm:spPr/>
      <dgm:t>
        <a:bodyPr/>
        <a:lstStyle/>
        <a:p>
          <a:endParaRPr kumimoji="1" lang="ja-JP" altLang="en-US"/>
        </a:p>
      </dgm:t>
    </dgm:pt>
  </dgm:ptLst>
  <dgm:cxnLst>
    <dgm:cxn modelId="{0E1BB8F4-3ADD-4034-BEE8-B5DCC797EF91}" type="presOf" srcId="{F26619E2-FED7-4800-86AF-448594643A45}" destId="{1CDE6B4B-2FE7-468D-8A20-7D8044B31C51}" srcOrd="0" destOrd="0" presId="urn:microsoft.com/office/officeart/2005/8/layout/cycle5"/>
    <dgm:cxn modelId="{9C4A4C23-DFAA-43BC-8C8D-B24EE910DA7E}" srcId="{CD5889E4-3DA0-40DF-A8E5-7720C1ADA883}" destId="{F26619E2-FED7-4800-86AF-448594643A45}" srcOrd="2" destOrd="0" parTransId="{C87FBD98-05A2-4909-9105-CF6F09188794}" sibTransId="{1FB3EF8E-B816-46C2-A657-E7D75A7198A1}"/>
    <dgm:cxn modelId="{71798539-9082-4DBE-A64D-9EC907F5E9D4}" srcId="{CD5889E4-3DA0-40DF-A8E5-7720C1ADA883}" destId="{2FBE82DE-2A23-4EFF-B031-56CBB6E2E304}" srcOrd="3" destOrd="0" parTransId="{EE542638-F887-4E79-9451-5A3C07C03978}" sibTransId="{E6980701-8C7D-4591-99E8-903318110FE4}"/>
    <dgm:cxn modelId="{2E978590-A9EB-431D-A78C-3D1346D5708B}" type="presOf" srcId="{82BA784F-72F8-4583-9136-E7B6FE4B4E17}" destId="{B15E79F8-311D-414F-9F22-9752986D5EF1}" srcOrd="0" destOrd="0" presId="urn:microsoft.com/office/officeart/2005/8/layout/cycle5"/>
    <dgm:cxn modelId="{7A7EB4E3-7B70-46DA-AC52-21F0D8D6BD52}" type="presOf" srcId="{2FBE82DE-2A23-4EFF-B031-56CBB6E2E304}" destId="{80F79EC3-7949-493F-BC06-097CEE12C5AD}" srcOrd="0" destOrd="0" presId="urn:microsoft.com/office/officeart/2005/8/layout/cycle5"/>
    <dgm:cxn modelId="{ABB28CD9-E3C7-4BE9-9BFC-33EC186BF31A}" type="presOf" srcId="{DA8C3BD0-57A2-47A4-9F71-692865896D11}" destId="{580B7D7D-A90E-4E00-9D49-8C551FD25DFD}" srcOrd="0" destOrd="0" presId="urn:microsoft.com/office/officeart/2005/8/layout/cycle5"/>
    <dgm:cxn modelId="{1BCC016F-C135-40BC-AABE-9FC8EA6DFEDD}" type="presOf" srcId="{4A204927-EF3F-4E30-A5BC-7B9D6BD6740F}" destId="{DBE6CD74-3CCB-407B-AB18-11AEA5D6379C}" srcOrd="0" destOrd="0" presId="urn:microsoft.com/office/officeart/2005/8/layout/cycle5"/>
    <dgm:cxn modelId="{ADB85B48-3214-48F4-8CA3-8B1DD5C74971}" srcId="{CD5889E4-3DA0-40DF-A8E5-7720C1ADA883}" destId="{679DE832-1E99-4C14-8B75-34998E46F8BE}" srcOrd="1" destOrd="0" parTransId="{AC99F7C2-6159-4C9D-9DD4-2DECE95B3F58}" sibTransId="{4A204927-EF3F-4E30-A5BC-7B9D6BD6740F}"/>
    <dgm:cxn modelId="{5DEB128D-C07C-4C0F-B91E-01B545762262}" type="presOf" srcId="{1FB3EF8E-B816-46C2-A657-E7D75A7198A1}" destId="{72FD2EBF-B94A-409A-9D70-40C03FE68BA9}" srcOrd="0" destOrd="0" presId="urn:microsoft.com/office/officeart/2005/8/layout/cycle5"/>
    <dgm:cxn modelId="{8D03909D-26FB-4486-B854-8FA6BF81F714}" type="presOf" srcId="{CD5889E4-3DA0-40DF-A8E5-7720C1ADA883}" destId="{683B64E7-D87A-442F-ACE0-7F5844A7C2BD}" srcOrd="0" destOrd="0" presId="urn:microsoft.com/office/officeart/2005/8/layout/cycle5"/>
    <dgm:cxn modelId="{AFBEB0B1-EF9E-468A-AE9D-9E527BAE0FC3}" type="presOf" srcId="{E6980701-8C7D-4591-99E8-903318110FE4}" destId="{81815C17-D64F-42F8-9FB2-D5342FAC2369}" srcOrd="0" destOrd="0" presId="urn:microsoft.com/office/officeart/2005/8/layout/cycle5"/>
    <dgm:cxn modelId="{919E9D7E-F56A-4C79-99A0-597358FE0511}" srcId="{CD5889E4-3DA0-40DF-A8E5-7720C1ADA883}" destId="{82BA784F-72F8-4583-9136-E7B6FE4B4E17}" srcOrd="0" destOrd="0" parTransId="{8B94E0B4-D360-41CC-9F09-940569625E31}" sibTransId="{DA8C3BD0-57A2-47A4-9F71-692865896D11}"/>
    <dgm:cxn modelId="{827A6912-4AA1-4C67-9948-CE2E241F30F9}" type="presOf" srcId="{679DE832-1E99-4C14-8B75-34998E46F8BE}" destId="{BCB1EBD7-26AB-4798-A087-3CEAA8F1A622}" srcOrd="0" destOrd="0" presId="urn:microsoft.com/office/officeart/2005/8/layout/cycle5"/>
    <dgm:cxn modelId="{BDDEB1F5-012C-4829-A814-4DF1FA507CF7}" type="presParOf" srcId="{683B64E7-D87A-442F-ACE0-7F5844A7C2BD}" destId="{B15E79F8-311D-414F-9F22-9752986D5EF1}" srcOrd="0" destOrd="0" presId="urn:microsoft.com/office/officeart/2005/8/layout/cycle5"/>
    <dgm:cxn modelId="{5151B8AE-20A4-417F-BFE9-09BEB1A3EE77}" type="presParOf" srcId="{683B64E7-D87A-442F-ACE0-7F5844A7C2BD}" destId="{7F8A358D-1E0E-4F89-9066-0D9A9816F55E}" srcOrd="1" destOrd="0" presId="urn:microsoft.com/office/officeart/2005/8/layout/cycle5"/>
    <dgm:cxn modelId="{42D4B55C-C75A-4317-965D-AAFD71DFE550}" type="presParOf" srcId="{683B64E7-D87A-442F-ACE0-7F5844A7C2BD}" destId="{580B7D7D-A90E-4E00-9D49-8C551FD25DFD}" srcOrd="2" destOrd="0" presId="urn:microsoft.com/office/officeart/2005/8/layout/cycle5"/>
    <dgm:cxn modelId="{8486D9A5-F4BF-4453-A7E4-953F7513B071}" type="presParOf" srcId="{683B64E7-D87A-442F-ACE0-7F5844A7C2BD}" destId="{BCB1EBD7-26AB-4798-A087-3CEAA8F1A622}" srcOrd="3" destOrd="0" presId="urn:microsoft.com/office/officeart/2005/8/layout/cycle5"/>
    <dgm:cxn modelId="{652B694D-6C99-4190-9CDB-C33685D89B6B}" type="presParOf" srcId="{683B64E7-D87A-442F-ACE0-7F5844A7C2BD}" destId="{B594363B-62BB-44EC-9A9C-7DFFE3D33925}" srcOrd="4" destOrd="0" presId="urn:microsoft.com/office/officeart/2005/8/layout/cycle5"/>
    <dgm:cxn modelId="{D613EA9C-9E35-48C1-A97E-DEBDA38AE079}" type="presParOf" srcId="{683B64E7-D87A-442F-ACE0-7F5844A7C2BD}" destId="{DBE6CD74-3CCB-407B-AB18-11AEA5D6379C}" srcOrd="5" destOrd="0" presId="urn:microsoft.com/office/officeart/2005/8/layout/cycle5"/>
    <dgm:cxn modelId="{6A73CF46-1C50-49B4-959D-6CFE52CD0255}" type="presParOf" srcId="{683B64E7-D87A-442F-ACE0-7F5844A7C2BD}" destId="{1CDE6B4B-2FE7-468D-8A20-7D8044B31C51}" srcOrd="6" destOrd="0" presId="urn:microsoft.com/office/officeart/2005/8/layout/cycle5"/>
    <dgm:cxn modelId="{50347F89-BE5E-4B23-A8D1-88E7C6F72D0C}" type="presParOf" srcId="{683B64E7-D87A-442F-ACE0-7F5844A7C2BD}" destId="{2FBA2839-DAEB-41AB-A798-57DA2643EB91}" srcOrd="7" destOrd="0" presId="urn:microsoft.com/office/officeart/2005/8/layout/cycle5"/>
    <dgm:cxn modelId="{DF023F35-3E86-40E5-83D7-806776DCB673}" type="presParOf" srcId="{683B64E7-D87A-442F-ACE0-7F5844A7C2BD}" destId="{72FD2EBF-B94A-409A-9D70-40C03FE68BA9}" srcOrd="8" destOrd="0" presId="urn:microsoft.com/office/officeart/2005/8/layout/cycle5"/>
    <dgm:cxn modelId="{C3762AB3-E03C-40D0-B320-05F7ACDA8FBD}" type="presParOf" srcId="{683B64E7-D87A-442F-ACE0-7F5844A7C2BD}" destId="{80F79EC3-7949-493F-BC06-097CEE12C5AD}" srcOrd="9" destOrd="0" presId="urn:microsoft.com/office/officeart/2005/8/layout/cycle5"/>
    <dgm:cxn modelId="{32E73AF3-433B-4FAA-B450-210AB794D2C3}" type="presParOf" srcId="{683B64E7-D87A-442F-ACE0-7F5844A7C2BD}" destId="{8F77B9EA-A065-40BE-8102-B959DF1D6BEB}" srcOrd="10" destOrd="0" presId="urn:microsoft.com/office/officeart/2005/8/layout/cycle5"/>
    <dgm:cxn modelId="{FF53DD06-235E-4EE7-8070-4E06F7E05A68}" type="presParOf" srcId="{683B64E7-D87A-442F-ACE0-7F5844A7C2BD}" destId="{81815C17-D64F-42F8-9FB2-D5342FAC2369}" srcOrd="11" destOrd="0" presId="urn:microsoft.com/office/officeart/2005/8/layout/cycle5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C982EBE-1832-4375-B3DB-EBF6BCC4252F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FE02570B-AD5F-43C7-B160-CE24F5FB91E7}">
      <dgm:prSet/>
      <dgm:spPr/>
      <dgm:t>
        <a:bodyPr/>
        <a:lstStyle/>
        <a:p>
          <a:pPr algn="ctr" rtl="0"/>
          <a:r>
            <a:rPr kumimoji="1" lang="ja-JP" b="1" dirty="0" smtClean="0"/>
            <a:t>発熱</a:t>
          </a:r>
          <a:endParaRPr lang="ja-JP" b="1" dirty="0"/>
        </a:p>
      </dgm:t>
    </dgm:pt>
    <dgm:pt modelId="{ADCA1F2E-1F47-4E0B-8783-276185B6D6F2}" type="parTrans" cxnId="{CC1C3B45-DCD2-4270-B163-278317593890}">
      <dgm:prSet/>
      <dgm:spPr/>
      <dgm:t>
        <a:bodyPr/>
        <a:lstStyle/>
        <a:p>
          <a:endParaRPr kumimoji="1" lang="ja-JP" altLang="en-US"/>
        </a:p>
      </dgm:t>
    </dgm:pt>
    <dgm:pt modelId="{C1677DE0-F479-4BF5-B304-70BF6DE816F6}" type="sibTrans" cxnId="{CC1C3B45-DCD2-4270-B163-278317593890}">
      <dgm:prSet/>
      <dgm:spPr/>
      <dgm:t>
        <a:bodyPr/>
        <a:lstStyle/>
        <a:p>
          <a:endParaRPr kumimoji="1" lang="ja-JP" altLang="en-US"/>
        </a:p>
      </dgm:t>
    </dgm:pt>
    <dgm:pt modelId="{F26551A2-664E-4002-92B9-23D55FA0BB1A}" type="pres">
      <dgm:prSet presAssocID="{CC982EBE-1832-4375-B3DB-EBF6BCC425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AA0CB85B-C22A-4627-8492-7D34A44090DC}" type="pres">
      <dgm:prSet presAssocID="{FE02570B-AD5F-43C7-B160-CE24F5FB91E7}" presName="parentText" presStyleLbl="node1" presStyleIdx="0" presStyleCnt="1" custLinFactNeighborX="-44467" custLinFactNeighborY="4077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2481FEFC-5648-4340-8B63-8AE00647520D}" type="presOf" srcId="{CC982EBE-1832-4375-B3DB-EBF6BCC4252F}" destId="{F26551A2-664E-4002-92B9-23D55FA0BB1A}" srcOrd="0" destOrd="0" presId="urn:microsoft.com/office/officeart/2005/8/layout/vList2"/>
    <dgm:cxn modelId="{CC1C3B45-DCD2-4270-B163-278317593890}" srcId="{CC982EBE-1832-4375-B3DB-EBF6BCC4252F}" destId="{FE02570B-AD5F-43C7-B160-CE24F5FB91E7}" srcOrd="0" destOrd="0" parTransId="{ADCA1F2E-1F47-4E0B-8783-276185B6D6F2}" sibTransId="{C1677DE0-F479-4BF5-B304-70BF6DE816F6}"/>
    <dgm:cxn modelId="{A055C20D-4B2A-4C3F-925C-34E5AF4D0547}" type="presOf" srcId="{FE02570B-AD5F-43C7-B160-CE24F5FB91E7}" destId="{AA0CB85B-C22A-4627-8492-7D34A44090DC}" srcOrd="0" destOrd="0" presId="urn:microsoft.com/office/officeart/2005/8/layout/vList2"/>
    <dgm:cxn modelId="{FE856E81-E2BC-4569-9128-CF930CFC867C}" type="presParOf" srcId="{F26551A2-664E-4002-92B9-23D55FA0BB1A}" destId="{AA0CB85B-C22A-4627-8492-7D34A44090D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DEB453D-45F0-404C-80C7-C21AC07D0DAD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7F8389BF-0D85-417B-B72E-6E92BD99570B}">
      <dgm:prSet/>
      <dgm:spPr>
        <a:solidFill>
          <a:srgbClr val="0070C0"/>
        </a:solidFill>
      </dgm:spPr>
      <dgm:t>
        <a:bodyPr/>
        <a:lstStyle/>
        <a:p>
          <a:pPr rtl="0"/>
          <a:r>
            <a:rPr kumimoji="1" lang="ja-JP" b="1" dirty="0" smtClean="0"/>
            <a:t>セプシスとして対応</a:t>
          </a:r>
          <a:endParaRPr lang="ja-JP" b="1" dirty="0"/>
        </a:p>
      </dgm:t>
    </dgm:pt>
    <dgm:pt modelId="{3A0D7D76-6B2E-4E90-873F-9F1E779DCF61}" type="parTrans" cxnId="{F1818280-C890-4BF3-B856-C18374DF30B2}">
      <dgm:prSet/>
      <dgm:spPr/>
      <dgm:t>
        <a:bodyPr/>
        <a:lstStyle/>
        <a:p>
          <a:endParaRPr kumimoji="1" lang="ja-JP" altLang="en-US"/>
        </a:p>
      </dgm:t>
    </dgm:pt>
    <dgm:pt modelId="{E03DB3A4-3C8A-4961-8963-B4FB7A566A6B}" type="sibTrans" cxnId="{F1818280-C890-4BF3-B856-C18374DF30B2}">
      <dgm:prSet/>
      <dgm:spPr/>
      <dgm:t>
        <a:bodyPr/>
        <a:lstStyle/>
        <a:p>
          <a:endParaRPr kumimoji="1" lang="ja-JP" altLang="en-US"/>
        </a:p>
      </dgm:t>
    </dgm:pt>
    <dgm:pt modelId="{7D1031FD-D446-4A15-90D8-4682AE55DF9A}" type="pres">
      <dgm:prSet presAssocID="{1DEB453D-45F0-404C-80C7-C21AC07D0D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4EEFDB01-0877-43BE-BA4E-1999FF1D3853}" type="pres">
      <dgm:prSet presAssocID="{7F8389BF-0D85-417B-B72E-6E92BD99570B}" presName="parentText" presStyleLbl="node1" presStyleIdx="0" presStyleCnt="1" custLinFactNeighborY="21645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382A399-F555-4F19-AD87-FF70700E38CD}" type="presOf" srcId="{7F8389BF-0D85-417B-B72E-6E92BD99570B}" destId="{4EEFDB01-0877-43BE-BA4E-1999FF1D3853}" srcOrd="0" destOrd="0" presId="urn:microsoft.com/office/officeart/2005/8/layout/vList2"/>
    <dgm:cxn modelId="{911A389B-BD85-4EE6-8FF1-A42C5A31D742}" type="presOf" srcId="{1DEB453D-45F0-404C-80C7-C21AC07D0DAD}" destId="{7D1031FD-D446-4A15-90D8-4682AE55DF9A}" srcOrd="0" destOrd="0" presId="urn:microsoft.com/office/officeart/2005/8/layout/vList2"/>
    <dgm:cxn modelId="{F1818280-C890-4BF3-B856-C18374DF30B2}" srcId="{1DEB453D-45F0-404C-80C7-C21AC07D0DAD}" destId="{7F8389BF-0D85-417B-B72E-6E92BD99570B}" srcOrd="0" destOrd="0" parTransId="{3A0D7D76-6B2E-4E90-873F-9F1E779DCF61}" sibTransId="{E03DB3A4-3C8A-4961-8963-B4FB7A566A6B}"/>
    <dgm:cxn modelId="{3E262A27-A601-47EA-9BCD-FA86BE45DFD3}" type="presParOf" srcId="{7D1031FD-D446-4A15-90D8-4682AE55DF9A}" destId="{4EEFDB01-0877-43BE-BA4E-1999FF1D38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574C001-10FC-4D2C-800C-E1FB05361F71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3D538F12-E898-403C-92B7-F6B3F3A7E22E}">
      <dgm:prSet/>
      <dgm:spPr/>
      <dgm:t>
        <a:bodyPr/>
        <a:lstStyle/>
        <a:p>
          <a:pPr rtl="0"/>
          <a:r>
            <a:rPr kumimoji="1" lang="ja-JP" b="1" dirty="0" smtClean="0"/>
            <a:t>フォーカス、起因微生物に準じた治療（抗菌薬）を選択</a:t>
          </a:r>
          <a:endParaRPr lang="ja-JP" b="1" dirty="0"/>
        </a:p>
      </dgm:t>
    </dgm:pt>
    <dgm:pt modelId="{79384484-32EA-4DF5-9634-31D9F1277FEC}" type="parTrans" cxnId="{E62D2201-2B6B-4B70-9BC1-77FE88F7894E}">
      <dgm:prSet/>
      <dgm:spPr/>
      <dgm:t>
        <a:bodyPr/>
        <a:lstStyle/>
        <a:p>
          <a:endParaRPr kumimoji="1" lang="ja-JP" altLang="en-US"/>
        </a:p>
      </dgm:t>
    </dgm:pt>
    <dgm:pt modelId="{9F2CF1BA-1E0F-450B-87FA-960F99EF04DA}" type="sibTrans" cxnId="{E62D2201-2B6B-4B70-9BC1-77FE88F7894E}">
      <dgm:prSet/>
      <dgm:spPr/>
      <dgm:t>
        <a:bodyPr/>
        <a:lstStyle/>
        <a:p>
          <a:endParaRPr kumimoji="1" lang="ja-JP" altLang="en-US"/>
        </a:p>
      </dgm:t>
    </dgm:pt>
    <dgm:pt modelId="{1F993116-BF54-467C-9A3A-5B895C0126A7}" type="pres">
      <dgm:prSet presAssocID="{2574C001-10FC-4D2C-800C-E1FB05361F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5CCE4D9-7B0C-4560-B669-AD97845CBB6C}" type="pres">
      <dgm:prSet presAssocID="{3D538F12-E898-403C-92B7-F6B3F3A7E22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62D2201-2B6B-4B70-9BC1-77FE88F7894E}" srcId="{2574C001-10FC-4D2C-800C-E1FB05361F71}" destId="{3D538F12-E898-403C-92B7-F6B3F3A7E22E}" srcOrd="0" destOrd="0" parTransId="{79384484-32EA-4DF5-9634-31D9F1277FEC}" sibTransId="{9F2CF1BA-1E0F-450B-87FA-960F99EF04DA}"/>
    <dgm:cxn modelId="{F6D1D6DC-0914-4E10-B30F-AB0C807D2F6C}" type="presOf" srcId="{2574C001-10FC-4D2C-800C-E1FB05361F71}" destId="{1F993116-BF54-467C-9A3A-5B895C0126A7}" srcOrd="0" destOrd="0" presId="urn:microsoft.com/office/officeart/2005/8/layout/vList2"/>
    <dgm:cxn modelId="{D22010B3-6FAD-49AD-9D77-231F37C1CE78}" type="presOf" srcId="{3D538F12-E898-403C-92B7-F6B3F3A7E22E}" destId="{D5CCE4D9-7B0C-4560-B669-AD97845CBB6C}" srcOrd="0" destOrd="0" presId="urn:microsoft.com/office/officeart/2005/8/layout/vList2"/>
    <dgm:cxn modelId="{0B287CCA-A964-4407-A8E0-05BC1F824D57}" type="presParOf" srcId="{1F993116-BF54-467C-9A3A-5B895C0126A7}" destId="{D5CCE4D9-7B0C-4560-B669-AD97845CBB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E79F8-311D-414F-9F22-9752986D5EF1}">
      <dsp:nvSpPr>
        <dsp:cNvPr id="0" name=""/>
        <dsp:cNvSpPr/>
      </dsp:nvSpPr>
      <dsp:spPr>
        <a:xfrm>
          <a:off x="821073" y="231815"/>
          <a:ext cx="2313743" cy="688504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b="1" kern="1200" dirty="0" smtClean="0"/>
            <a:t>・全体の印象</a:t>
          </a:r>
          <a:endParaRPr kumimoji="1" lang="en-US" altLang="ja-JP" sz="1600" b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b="1" kern="1200" dirty="0" smtClean="0"/>
            <a:t>・バイタルサイン</a:t>
          </a:r>
          <a:endParaRPr kumimoji="1" lang="en-US" altLang="ja-JP" sz="1600" b="1" kern="1200" dirty="0" smtClean="0"/>
        </a:p>
      </dsp:txBody>
      <dsp:txXfrm>
        <a:off x="854683" y="265425"/>
        <a:ext cx="2246523" cy="621284"/>
      </dsp:txXfrm>
    </dsp:sp>
    <dsp:sp modelId="{580B7D7D-A90E-4E00-9D49-8C551FD25DFD}">
      <dsp:nvSpPr>
        <dsp:cNvPr id="0" name=""/>
        <dsp:cNvSpPr/>
      </dsp:nvSpPr>
      <dsp:spPr>
        <a:xfrm>
          <a:off x="693255" y="823698"/>
          <a:ext cx="3093486" cy="3093486"/>
        </a:xfrm>
        <a:custGeom>
          <a:avLst/>
          <a:gdLst/>
          <a:ahLst/>
          <a:cxnLst/>
          <a:rect l="0" t="0" r="0" b="0"/>
          <a:pathLst>
            <a:path>
              <a:moveTo>
                <a:pt x="724040" y="236943"/>
              </a:moveTo>
              <a:arcTo wR="1546743" hR="1546743" stAng="14271990" swAng="-2296860"/>
            </a:path>
          </a:pathLst>
        </a:custGeom>
        <a:noFill/>
        <a:ln w="38100" cap="flat" cmpd="sng" algn="ctr">
          <a:solidFill>
            <a:srgbClr val="0070C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B1EBD7-26AB-4798-A087-3CEAA8F1A622}">
      <dsp:nvSpPr>
        <dsp:cNvPr id="0" name=""/>
        <dsp:cNvSpPr/>
      </dsp:nvSpPr>
      <dsp:spPr>
        <a:xfrm>
          <a:off x="-490943" y="2160236"/>
          <a:ext cx="1982054" cy="517576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800" b="1" kern="1200" dirty="0" smtClean="0"/>
            <a:t>Fever</a:t>
          </a:r>
          <a:r>
            <a:rPr kumimoji="1" lang="en-US" altLang="ja-JP" sz="1800" b="1" kern="1200" baseline="0" dirty="0" smtClean="0"/>
            <a:t> work up</a:t>
          </a:r>
          <a:endParaRPr kumimoji="1" lang="en-US" altLang="ja-JP" sz="1800" b="1" kern="1200" dirty="0" smtClean="0"/>
        </a:p>
      </dsp:txBody>
      <dsp:txXfrm>
        <a:off x="-465677" y="2185502"/>
        <a:ext cx="1931522" cy="467044"/>
      </dsp:txXfrm>
    </dsp:sp>
    <dsp:sp modelId="{DBE6CD74-3CCB-407B-AB18-11AEA5D6379C}">
      <dsp:nvSpPr>
        <dsp:cNvPr id="0" name=""/>
        <dsp:cNvSpPr/>
      </dsp:nvSpPr>
      <dsp:spPr>
        <a:xfrm>
          <a:off x="610143" y="406589"/>
          <a:ext cx="3093486" cy="3093486"/>
        </a:xfrm>
        <a:custGeom>
          <a:avLst/>
          <a:gdLst/>
          <a:ahLst/>
          <a:cxnLst/>
          <a:rect l="0" t="0" r="0" b="0"/>
          <a:pathLst>
            <a:path>
              <a:moveTo>
                <a:pt x="293796" y="2453682"/>
              </a:moveTo>
              <a:arcTo wR="1546743" hR="1546743" stAng="8646078" swAng="-1485381"/>
            </a:path>
          </a:pathLst>
        </a:custGeom>
        <a:noFill/>
        <a:ln w="38100" cap="flat" cmpd="sng" algn="ctr">
          <a:solidFill>
            <a:srgbClr val="0070C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DE6B4B-2FE7-468D-8A20-7D8044B31C51}">
      <dsp:nvSpPr>
        <dsp:cNvPr id="0" name=""/>
        <dsp:cNvSpPr/>
      </dsp:nvSpPr>
      <dsp:spPr>
        <a:xfrm>
          <a:off x="434961" y="3393671"/>
          <a:ext cx="2789110" cy="4215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b="1" kern="1200" dirty="0" smtClean="0"/>
            <a:t>フォーカスが特定できる</a:t>
          </a:r>
          <a:endParaRPr kumimoji="1" lang="ja-JP" altLang="en-US" sz="1600" b="1" kern="1200" dirty="0"/>
        </a:p>
      </dsp:txBody>
      <dsp:txXfrm>
        <a:off x="455541" y="3414251"/>
        <a:ext cx="2747950" cy="380433"/>
      </dsp:txXfrm>
    </dsp:sp>
    <dsp:sp modelId="{72FD2EBF-B94A-409A-9D70-40C03FE68BA9}">
      <dsp:nvSpPr>
        <dsp:cNvPr id="0" name=""/>
        <dsp:cNvSpPr/>
      </dsp:nvSpPr>
      <dsp:spPr>
        <a:xfrm>
          <a:off x="372690" y="319130"/>
          <a:ext cx="3093486" cy="3093486"/>
        </a:xfrm>
        <a:custGeom>
          <a:avLst/>
          <a:gdLst/>
          <a:ahLst/>
          <a:cxnLst/>
          <a:rect l="0" t="0" r="0" b="0"/>
          <a:pathLst>
            <a:path>
              <a:moveTo>
                <a:pt x="2027615" y="3016837"/>
              </a:moveTo>
              <a:arcTo wR="1546743" hR="1546743" stAng="4313216" swAng="-1722850"/>
            </a:path>
          </a:pathLst>
        </a:custGeom>
        <a:noFill/>
        <a:ln w="38100" cap="flat" cmpd="sng" algn="ctr">
          <a:solidFill>
            <a:srgbClr val="0070C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79EC3-7949-493F-BC06-097CEE12C5AD}">
      <dsp:nvSpPr>
        <dsp:cNvPr id="0" name=""/>
        <dsp:cNvSpPr/>
      </dsp:nvSpPr>
      <dsp:spPr>
        <a:xfrm>
          <a:off x="2159694" y="2232246"/>
          <a:ext cx="2867752" cy="4993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b="1" kern="1200" dirty="0" smtClean="0"/>
            <a:t>抗菌薬なしでのフォローアップ</a:t>
          </a:r>
          <a:endParaRPr kumimoji="1" lang="ja-JP" altLang="en-US" sz="1600" b="1" kern="1200" dirty="0"/>
        </a:p>
      </dsp:txBody>
      <dsp:txXfrm>
        <a:off x="2184071" y="2256623"/>
        <a:ext cx="2818998" cy="450619"/>
      </dsp:txXfrm>
    </dsp:sp>
    <dsp:sp modelId="{81815C17-D64F-42F8-9FB2-D5342FAC2369}">
      <dsp:nvSpPr>
        <dsp:cNvPr id="0" name=""/>
        <dsp:cNvSpPr/>
      </dsp:nvSpPr>
      <dsp:spPr>
        <a:xfrm>
          <a:off x="298397" y="860890"/>
          <a:ext cx="3093486" cy="3093486"/>
        </a:xfrm>
        <a:custGeom>
          <a:avLst/>
          <a:gdLst/>
          <a:ahLst/>
          <a:cxnLst/>
          <a:rect l="0" t="0" r="0" b="0"/>
          <a:pathLst>
            <a:path>
              <a:moveTo>
                <a:pt x="3006982" y="1036727"/>
              </a:moveTo>
              <a:arcTo wR="1546743" hR="1546743" stAng="20444837" swAng="-2524274"/>
            </a:path>
          </a:pathLst>
        </a:custGeom>
        <a:noFill/>
        <a:ln w="38100" cap="flat" cmpd="sng" algn="ctr">
          <a:solidFill>
            <a:srgbClr val="0070C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6FC37-2C09-44E7-90CC-07DD68E2296E}">
      <dsp:nvSpPr>
        <dsp:cNvPr id="0" name=""/>
        <dsp:cNvSpPr/>
      </dsp:nvSpPr>
      <dsp:spPr>
        <a:xfrm>
          <a:off x="0" y="121925"/>
          <a:ext cx="1800200" cy="402480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600" b="1" kern="1200" dirty="0" smtClean="0"/>
            <a:t>不明熱として対応</a:t>
          </a:r>
          <a:endParaRPr lang="ja-JP" sz="1600" b="1" kern="1200" dirty="0"/>
        </a:p>
      </dsp:txBody>
      <dsp:txXfrm>
        <a:off x="19647" y="141572"/>
        <a:ext cx="1760906" cy="36318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E79F8-311D-414F-9F22-9752986D5EF1}">
      <dsp:nvSpPr>
        <dsp:cNvPr id="0" name=""/>
        <dsp:cNvSpPr/>
      </dsp:nvSpPr>
      <dsp:spPr>
        <a:xfrm>
          <a:off x="821073" y="231815"/>
          <a:ext cx="2313743" cy="688504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b="1" kern="1200" dirty="0" smtClean="0"/>
            <a:t>・全体の印象</a:t>
          </a:r>
          <a:endParaRPr kumimoji="1" lang="en-US" altLang="ja-JP" sz="1600" b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b="1" kern="1200" dirty="0" smtClean="0"/>
            <a:t>・バイタルサイン</a:t>
          </a:r>
          <a:endParaRPr kumimoji="1" lang="en-US" altLang="ja-JP" sz="1600" b="1" kern="1200" dirty="0" smtClean="0"/>
        </a:p>
      </dsp:txBody>
      <dsp:txXfrm>
        <a:off x="854683" y="265425"/>
        <a:ext cx="2246523" cy="621284"/>
      </dsp:txXfrm>
    </dsp:sp>
    <dsp:sp modelId="{580B7D7D-A90E-4E00-9D49-8C551FD25DFD}">
      <dsp:nvSpPr>
        <dsp:cNvPr id="0" name=""/>
        <dsp:cNvSpPr/>
      </dsp:nvSpPr>
      <dsp:spPr>
        <a:xfrm>
          <a:off x="693255" y="823698"/>
          <a:ext cx="3093486" cy="3093486"/>
        </a:xfrm>
        <a:custGeom>
          <a:avLst/>
          <a:gdLst/>
          <a:ahLst/>
          <a:cxnLst/>
          <a:rect l="0" t="0" r="0" b="0"/>
          <a:pathLst>
            <a:path>
              <a:moveTo>
                <a:pt x="724040" y="236943"/>
              </a:moveTo>
              <a:arcTo wR="1546743" hR="1546743" stAng="14271990" swAng="-2296860"/>
            </a:path>
          </a:pathLst>
        </a:custGeom>
        <a:noFill/>
        <a:ln w="38100" cap="flat" cmpd="sng" algn="ctr">
          <a:solidFill>
            <a:srgbClr val="0070C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B1EBD7-26AB-4798-A087-3CEAA8F1A622}">
      <dsp:nvSpPr>
        <dsp:cNvPr id="0" name=""/>
        <dsp:cNvSpPr/>
      </dsp:nvSpPr>
      <dsp:spPr>
        <a:xfrm>
          <a:off x="-490943" y="2160236"/>
          <a:ext cx="1982054" cy="517576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800" b="1" kern="1200" dirty="0" smtClean="0"/>
            <a:t>Fever</a:t>
          </a:r>
          <a:r>
            <a:rPr kumimoji="1" lang="en-US" altLang="ja-JP" sz="1800" b="1" kern="1200" baseline="0" dirty="0" smtClean="0"/>
            <a:t> work up</a:t>
          </a:r>
          <a:endParaRPr kumimoji="1" lang="en-US" altLang="ja-JP" sz="1800" b="1" kern="1200" dirty="0" smtClean="0"/>
        </a:p>
      </dsp:txBody>
      <dsp:txXfrm>
        <a:off x="-465677" y="2185502"/>
        <a:ext cx="1931522" cy="467044"/>
      </dsp:txXfrm>
    </dsp:sp>
    <dsp:sp modelId="{DBE6CD74-3CCB-407B-AB18-11AEA5D6379C}">
      <dsp:nvSpPr>
        <dsp:cNvPr id="0" name=""/>
        <dsp:cNvSpPr/>
      </dsp:nvSpPr>
      <dsp:spPr>
        <a:xfrm>
          <a:off x="610143" y="406589"/>
          <a:ext cx="3093486" cy="3093486"/>
        </a:xfrm>
        <a:custGeom>
          <a:avLst/>
          <a:gdLst/>
          <a:ahLst/>
          <a:cxnLst/>
          <a:rect l="0" t="0" r="0" b="0"/>
          <a:pathLst>
            <a:path>
              <a:moveTo>
                <a:pt x="293796" y="2453682"/>
              </a:moveTo>
              <a:arcTo wR="1546743" hR="1546743" stAng="8646078" swAng="-1485381"/>
            </a:path>
          </a:pathLst>
        </a:custGeom>
        <a:noFill/>
        <a:ln w="38100" cap="flat" cmpd="sng" algn="ctr">
          <a:solidFill>
            <a:srgbClr val="0070C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DE6B4B-2FE7-468D-8A20-7D8044B31C51}">
      <dsp:nvSpPr>
        <dsp:cNvPr id="0" name=""/>
        <dsp:cNvSpPr/>
      </dsp:nvSpPr>
      <dsp:spPr>
        <a:xfrm>
          <a:off x="434961" y="3393671"/>
          <a:ext cx="2789110" cy="421593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b="1" kern="1200" dirty="0" smtClean="0"/>
            <a:t>フォーカスが特定できる</a:t>
          </a:r>
          <a:endParaRPr kumimoji="1" lang="ja-JP" altLang="en-US" sz="1600" b="1" kern="1200" dirty="0"/>
        </a:p>
      </dsp:txBody>
      <dsp:txXfrm>
        <a:off x="455541" y="3414251"/>
        <a:ext cx="2747950" cy="380433"/>
      </dsp:txXfrm>
    </dsp:sp>
    <dsp:sp modelId="{72FD2EBF-B94A-409A-9D70-40C03FE68BA9}">
      <dsp:nvSpPr>
        <dsp:cNvPr id="0" name=""/>
        <dsp:cNvSpPr/>
      </dsp:nvSpPr>
      <dsp:spPr>
        <a:xfrm>
          <a:off x="372690" y="319130"/>
          <a:ext cx="3093486" cy="3093486"/>
        </a:xfrm>
        <a:custGeom>
          <a:avLst/>
          <a:gdLst/>
          <a:ahLst/>
          <a:cxnLst/>
          <a:rect l="0" t="0" r="0" b="0"/>
          <a:pathLst>
            <a:path>
              <a:moveTo>
                <a:pt x="2027615" y="3016837"/>
              </a:moveTo>
              <a:arcTo wR="1546743" hR="1546743" stAng="4313216" swAng="-1722850"/>
            </a:path>
          </a:pathLst>
        </a:custGeom>
        <a:noFill/>
        <a:ln w="38100" cap="flat" cmpd="sng" algn="ctr">
          <a:solidFill>
            <a:srgbClr val="0070C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79EC3-7949-493F-BC06-097CEE12C5AD}">
      <dsp:nvSpPr>
        <dsp:cNvPr id="0" name=""/>
        <dsp:cNvSpPr/>
      </dsp:nvSpPr>
      <dsp:spPr>
        <a:xfrm>
          <a:off x="2159694" y="2232246"/>
          <a:ext cx="2867752" cy="4993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b="1" kern="1200" dirty="0" smtClean="0"/>
            <a:t>抗菌薬なしでのフォローアップ</a:t>
          </a:r>
          <a:endParaRPr kumimoji="1" lang="ja-JP" altLang="en-US" sz="1600" b="1" kern="1200" dirty="0"/>
        </a:p>
      </dsp:txBody>
      <dsp:txXfrm>
        <a:off x="2184071" y="2256623"/>
        <a:ext cx="2818998" cy="450619"/>
      </dsp:txXfrm>
    </dsp:sp>
    <dsp:sp modelId="{81815C17-D64F-42F8-9FB2-D5342FAC2369}">
      <dsp:nvSpPr>
        <dsp:cNvPr id="0" name=""/>
        <dsp:cNvSpPr/>
      </dsp:nvSpPr>
      <dsp:spPr>
        <a:xfrm>
          <a:off x="298397" y="860890"/>
          <a:ext cx="3093486" cy="3093486"/>
        </a:xfrm>
        <a:custGeom>
          <a:avLst/>
          <a:gdLst/>
          <a:ahLst/>
          <a:cxnLst/>
          <a:rect l="0" t="0" r="0" b="0"/>
          <a:pathLst>
            <a:path>
              <a:moveTo>
                <a:pt x="3006982" y="1036727"/>
              </a:moveTo>
              <a:arcTo wR="1546743" hR="1546743" stAng="20444837" swAng="-2524274"/>
            </a:path>
          </a:pathLst>
        </a:custGeom>
        <a:noFill/>
        <a:ln w="38100" cap="flat" cmpd="sng" algn="ctr">
          <a:solidFill>
            <a:srgbClr val="0070C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CB85B-C22A-4627-8492-7D34A44090DC}">
      <dsp:nvSpPr>
        <dsp:cNvPr id="0" name=""/>
        <dsp:cNvSpPr/>
      </dsp:nvSpPr>
      <dsp:spPr>
        <a:xfrm>
          <a:off x="0" y="10247"/>
          <a:ext cx="1008112" cy="5031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2000" b="1" kern="1200" dirty="0" smtClean="0"/>
            <a:t>発熱</a:t>
          </a:r>
          <a:endParaRPr lang="ja-JP" sz="2000" b="1" kern="1200" dirty="0"/>
        </a:p>
      </dsp:txBody>
      <dsp:txXfrm>
        <a:off x="24559" y="34806"/>
        <a:ext cx="958994" cy="45398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EFDB01-0877-43BE-BA4E-1999FF1D3853}">
      <dsp:nvSpPr>
        <dsp:cNvPr id="0" name=""/>
        <dsp:cNvSpPr/>
      </dsp:nvSpPr>
      <dsp:spPr>
        <a:xfrm>
          <a:off x="0" y="14531"/>
          <a:ext cx="1512168" cy="631800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500" b="1" kern="1200" dirty="0" smtClean="0"/>
            <a:t>セプシスとして対応</a:t>
          </a:r>
          <a:endParaRPr lang="ja-JP" sz="1500" b="1" kern="1200" dirty="0"/>
        </a:p>
      </dsp:txBody>
      <dsp:txXfrm>
        <a:off x="30842" y="45373"/>
        <a:ext cx="1450484" cy="57011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CCE4D9-7B0C-4560-B669-AD97845CBB6C}">
      <dsp:nvSpPr>
        <dsp:cNvPr id="0" name=""/>
        <dsp:cNvSpPr/>
      </dsp:nvSpPr>
      <dsp:spPr>
        <a:xfrm>
          <a:off x="0" y="7265"/>
          <a:ext cx="2952328" cy="631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500" b="1" kern="1200" dirty="0" smtClean="0"/>
            <a:t>フォーカス、起因微生物に準じた治療（抗菌薬）を選択</a:t>
          </a:r>
          <a:endParaRPr lang="ja-JP" sz="1500" b="1" kern="1200" dirty="0"/>
        </a:p>
      </dsp:txBody>
      <dsp:txXfrm>
        <a:off x="30842" y="38107"/>
        <a:ext cx="2890644" cy="57011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6FC37-2C09-44E7-90CC-07DD68E2296E}">
      <dsp:nvSpPr>
        <dsp:cNvPr id="0" name=""/>
        <dsp:cNvSpPr/>
      </dsp:nvSpPr>
      <dsp:spPr>
        <a:xfrm>
          <a:off x="0" y="121925"/>
          <a:ext cx="1800200" cy="402480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600" b="1" kern="1200" dirty="0" smtClean="0"/>
            <a:t>不明熱として対応</a:t>
          </a:r>
          <a:endParaRPr lang="ja-JP" sz="1600" b="1" kern="1200" dirty="0"/>
        </a:p>
      </dsp:txBody>
      <dsp:txXfrm>
        <a:off x="19647" y="141572"/>
        <a:ext cx="1760906" cy="3631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CB85B-C22A-4627-8492-7D34A44090DC}">
      <dsp:nvSpPr>
        <dsp:cNvPr id="0" name=""/>
        <dsp:cNvSpPr/>
      </dsp:nvSpPr>
      <dsp:spPr>
        <a:xfrm>
          <a:off x="0" y="10247"/>
          <a:ext cx="1008112" cy="5031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2000" b="1" kern="1200" dirty="0" smtClean="0"/>
            <a:t>発熱</a:t>
          </a:r>
          <a:endParaRPr lang="ja-JP" sz="2000" b="1" kern="1200" dirty="0"/>
        </a:p>
      </dsp:txBody>
      <dsp:txXfrm>
        <a:off x="24559" y="34806"/>
        <a:ext cx="958994" cy="4539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EFDB01-0877-43BE-BA4E-1999FF1D3853}">
      <dsp:nvSpPr>
        <dsp:cNvPr id="0" name=""/>
        <dsp:cNvSpPr/>
      </dsp:nvSpPr>
      <dsp:spPr>
        <a:xfrm>
          <a:off x="0" y="14531"/>
          <a:ext cx="1512168" cy="631800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500" b="1" kern="1200" dirty="0" smtClean="0"/>
            <a:t>セプシスとして対応</a:t>
          </a:r>
          <a:endParaRPr lang="ja-JP" sz="1500" b="1" kern="1200" dirty="0"/>
        </a:p>
      </dsp:txBody>
      <dsp:txXfrm>
        <a:off x="30842" y="45373"/>
        <a:ext cx="1450484" cy="5701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CCE4D9-7B0C-4560-B669-AD97845CBB6C}">
      <dsp:nvSpPr>
        <dsp:cNvPr id="0" name=""/>
        <dsp:cNvSpPr/>
      </dsp:nvSpPr>
      <dsp:spPr>
        <a:xfrm>
          <a:off x="0" y="7265"/>
          <a:ext cx="2952328" cy="631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500" b="1" kern="1200" dirty="0" smtClean="0"/>
            <a:t>フォーカス、起因微生物に準じた治療（抗菌薬）を選択</a:t>
          </a:r>
          <a:endParaRPr lang="ja-JP" sz="1500" b="1" kern="1200" dirty="0"/>
        </a:p>
      </dsp:txBody>
      <dsp:txXfrm>
        <a:off x="30842" y="38107"/>
        <a:ext cx="2890644" cy="5701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6FC37-2C09-44E7-90CC-07DD68E2296E}">
      <dsp:nvSpPr>
        <dsp:cNvPr id="0" name=""/>
        <dsp:cNvSpPr/>
      </dsp:nvSpPr>
      <dsp:spPr>
        <a:xfrm>
          <a:off x="0" y="121925"/>
          <a:ext cx="1800200" cy="402480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600" b="1" kern="1200" dirty="0" smtClean="0"/>
            <a:t>不明熱として対応</a:t>
          </a:r>
          <a:endParaRPr lang="ja-JP" sz="1600" b="1" kern="1200" dirty="0"/>
        </a:p>
      </dsp:txBody>
      <dsp:txXfrm>
        <a:off x="19647" y="141572"/>
        <a:ext cx="1760906" cy="3631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E79F8-311D-414F-9F22-9752986D5EF1}">
      <dsp:nvSpPr>
        <dsp:cNvPr id="0" name=""/>
        <dsp:cNvSpPr/>
      </dsp:nvSpPr>
      <dsp:spPr>
        <a:xfrm>
          <a:off x="821073" y="231815"/>
          <a:ext cx="2313743" cy="688504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b="1" kern="1200" dirty="0" smtClean="0"/>
            <a:t>・全体の印象</a:t>
          </a:r>
          <a:endParaRPr kumimoji="1" lang="en-US" altLang="ja-JP" sz="1600" b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b="1" kern="1200" dirty="0" smtClean="0"/>
            <a:t>・バイタルサイン</a:t>
          </a:r>
          <a:endParaRPr kumimoji="1" lang="en-US" altLang="ja-JP" sz="1600" b="1" kern="1200" dirty="0" smtClean="0"/>
        </a:p>
      </dsp:txBody>
      <dsp:txXfrm>
        <a:off x="854683" y="265425"/>
        <a:ext cx="2246523" cy="621284"/>
      </dsp:txXfrm>
    </dsp:sp>
    <dsp:sp modelId="{580B7D7D-A90E-4E00-9D49-8C551FD25DFD}">
      <dsp:nvSpPr>
        <dsp:cNvPr id="0" name=""/>
        <dsp:cNvSpPr/>
      </dsp:nvSpPr>
      <dsp:spPr>
        <a:xfrm>
          <a:off x="693255" y="823698"/>
          <a:ext cx="3093486" cy="3093486"/>
        </a:xfrm>
        <a:custGeom>
          <a:avLst/>
          <a:gdLst/>
          <a:ahLst/>
          <a:cxnLst/>
          <a:rect l="0" t="0" r="0" b="0"/>
          <a:pathLst>
            <a:path>
              <a:moveTo>
                <a:pt x="724040" y="236943"/>
              </a:moveTo>
              <a:arcTo wR="1546743" hR="1546743" stAng="14271990" swAng="-2296860"/>
            </a:path>
          </a:pathLst>
        </a:custGeom>
        <a:noFill/>
        <a:ln w="38100" cap="flat" cmpd="sng" algn="ctr">
          <a:solidFill>
            <a:srgbClr val="0070C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B1EBD7-26AB-4798-A087-3CEAA8F1A622}">
      <dsp:nvSpPr>
        <dsp:cNvPr id="0" name=""/>
        <dsp:cNvSpPr/>
      </dsp:nvSpPr>
      <dsp:spPr>
        <a:xfrm>
          <a:off x="-490943" y="2160236"/>
          <a:ext cx="1982054" cy="517576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800" b="1" kern="1200" dirty="0" smtClean="0"/>
            <a:t>Fever</a:t>
          </a:r>
          <a:r>
            <a:rPr kumimoji="1" lang="en-US" altLang="ja-JP" sz="1800" b="1" kern="1200" baseline="0" dirty="0" smtClean="0"/>
            <a:t> work up</a:t>
          </a:r>
          <a:endParaRPr kumimoji="1" lang="en-US" altLang="ja-JP" sz="1800" b="1" kern="1200" dirty="0" smtClean="0"/>
        </a:p>
      </dsp:txBody>
      <dsp:txXfrm>
        <a:off x="-465677" y="2185502"/>
        <a:ext cx="1931522" cy="467044"/>
      </dsp:txXfrm>
    </dsp:sp>
    <dsp:sp modelId="{DBE6CD74-3CCB-407B-AB18-11AEA5D6379C}">
      <dsp:nvSpPr>
        <dsp:cNvPr id="0" name=""/>
        <dsp:cNvSpPr/>
      </dsp:nvSpPr>
      <dsp:spPr>
        <a:xfrm>
          <a:off x="610143" y="406589"/>
          <a:ext cx="3093486" cy="3093486"/>
        </a:xfrm>
        <a:custGeom>
          <a:avLst/>
          <a:gdLst/>
          <a:ahLst/>
          <a:cxnLst/>
          <a:rect l="0" t="0" r="0" b="0"/>
          <a:pathLst>
            <a:path>
              <a:moveTo>
                <a:pt x="293796" y="2453682"/>
              </a:moveTo>
              <a:arcTo wR="1546743" hR="1546743" stAng="8646078" swAng="-1485381"/>
            </a:path>
          </a:pathLst>
        </a:custGeom>
        <a:noFill/>
        <a:ln w="38100" cap="flat" cmpd="sng" algn="ctr">
          <a:solidFill>
            <a:srgbClr val="0070C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DE6B4B-2FE7-468D-8A20-7D8044B31C51}">
      <dsp:nvSpPr>
        <dsp:cNvPr id="0" name=""/>
        <dsp:cNvSpPr/>
      </dsp:nvSpPr>
      <dsp:spPr>
        <a:xfrm>
          <a:off x="434961" y="3393671"/>
          <a:ext cx="2789110" cy="4215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b="1" kern="1200" dirty="0" smtClean="0"/>
            <a:t>フォーカスが特定できる</a:t>
          </a:r>
          <a:endParaRPr kumimoji="1" lang="ja-JP" altLang="en-US" sz="1600" b="1" kern="1200" dirty="0"/>
        </a:p>
      </dsp:txBody>
      <dsp:txXfrm>
        <a:off x="455541" y="3414251"/>
        <a:ext cx="2747950" cy="380433"/>
      </dsp:txXfrm>
    </dsp:sp>
    <dsp:sp modelId="{72FD2EBF-B94A-409A-9D70-40C03FE68BA9}">
      <dsp:nvSpPr>
        <dsp:cNvPr id="0" name=""/>
        <dsp:cNvSpPr/>
      </dsp:nvSpPr>
      <dsp:spPr>
        <a:xfrm>
          <a:off x="372690" y="319130"/>
          <a:ext cx="3093486" cy="3093486"/>
        </a:xfrm>
        <a:custGeom>
          <a:avLst/>
          <a:gdLst/>
          <a:ahLst/>
          <a:cxnLst/>
          <a:rect l="0" t="0" r="0" b="0"/>
          <a:pathLst>
            <a:path>
              <a:moveTo>
                <a:pt x="2027615" y="3016837"/>
              </a:moveTo>
              <a:arcTo wR="1546743" hR="1546743" stAng="4313216" swAng="-1722850"/>
            </a:path>
          </a:pathLst>
        </a:custGeom>
        <a:noFill/>
        <a:ln w="38100" cap="flat" cmpd="sng" algn="ctr">
          <a:solidFill>
            <a:srgbClr val="0070C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79EC3-7949-493F-BC06-097CEE12C5AD}">
      <dsp:nvSpPr>
        <dsp:cNvPr id="0" name=""/>
        <dsp:cNvSpPr/>
      </dsp:nvSpPr>
      <dsp:spPr>
        <a:xfrm>
          <a:off x="2159694" y="2232246"/>
          <a:ext cx="2867752" cy="4993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b="1" kern="1200" dirty="0" smtClean="0"/>
            <a:t>抗菌薬なしでのフォローアップ</a:t>
          </a:r>
          <a:endParaRPr kumimoji="1" lang="ja-JP" altLang="en-US" sz="1600" b="1" kern="1200" dirty="0"/>
        </a:p>
      </dsp:txBody>
      <dsp:txXfrm>
        <a:off x="2184071" y="2256623"/>
        <a:ext cx="2818998" cy="450619"/>
      </dsp:txXfrm>
    </dsp:sp>
    <dsp:sp modelId="{81815C17-D64F-42F8-9FB2-D5342FAC2369}">
      <dsp:nvSpPr>
        <dsp:cNvPr id="0" name=""/>
        <dsp:cNvSpPr/>
      </dsp:nvSpPr>
      <dsp:spPr>
        <a:xfrm>
          <a:off x="298397" y="860890"/>
          <a:ext cx="3093486" cy="3093486"/>
        </a:xfrm>
        <a:custGeom>
          <a:avLst/>
          <a:gdLst/>
          <a:ahLst/>
          <a:cxnLst/>
          <a:rect l="0" t="0" r="0" b="0"/>
          <a:pathLst>
            <a:path>
              <a:moveTo>
                <a:pt x="3006982" y="1036727"/>
              </a:moveTo>
              <a:arcTo wR="1546743" hR="1546743" stAng="20444837" swAng="-2524274"/>
            </a:path>
          </a:pathLst>
        </a:custGeom>
        <a:noFill/>
        <a:ln w="38100" cap="flat" cmpd="sng" algn="ctr">
          <a:solidFill>
            <a:srgbClr val="0070C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CB85B-C22A-4627-8492-7D34A44090DC}">
      <dsp:nvSpPr>
        <dsp:cNvPr id="0" name=""/>
        <dsp:cNvSpPr/>
      </dsp:nvSpPr>
      <dsp:spPr>
        <a:xfrm>
          <a:off x="0" y="10247"/>
          <a:ext cx="1008112" cy="5031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2000" b="1" kern="1200" dirty="0" smtClean="0"/>
            <a:t>発熱</a:t>
          </a:r>
          <a:endParaRPr lang="ja-JP" sz="2000" b="1" kern="1200" dirty="0"/>
        </a:p>
      </dsp:txBody>
      <dsp:txXfrm>
        <a:off x="24559" y="34806"/>
        <a:ext cx="958994" cy="45398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EFDB01-0877-43BE-BA4E-1999FF1D3853}">
      <dsp:nvSpPr>
        <dsp:cNvPr id="0" name=""/>
        <dsp:cNvSpPr/>
      </dsp:nvSpPr>
      <dsp:spPr>
        <a:xfrm>
          <a:off x="0" y="14531"/>
          <a:ext cx="1512168" cy="631800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500" b="1" kern="1200" dirty="0" smtClean="0"/>
            <a:t>セプシスとして対応</a:t>
          </a:r>
          <a:endParaRPr lang="ja-JP" sz="1500" b="1" kern="1200" dirty="0"/>
        </a:p>
      </dsp:txBody>
      <dsp:txXfrm>
        <a:off x="30842" y="45373"/>
        <a:ext cx="1450484" cy="57011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CCE4D9-7B0C-4560-B669-AD97845CBB6C}">
      <dsp:nvSpPr>
        <dsp:cNvPr id="0" name=""/>
        <dsp:cNvSpPr/>
      </dsp:nvSpPr>
      <dsp:spPr>
        <a:xfrm>
          <a:off x="0" y="7265"/>
          <a:ext cx="2952328" cy="631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500" b="1" kern="1200" dirty="0" smtClean="0"/>
            <a:t>フォーカス、起因微生物に準じた治療（抗菌薬）を選択</a:t>
          </a:r>
          <a:endParaRPr lang="ja-JP" sz="1500" b="1" kern="1200" dirty="0"/>
        </a:p>
      </dsp:txBody>
      <dsp:txXfrm>
        <a:off x="30842" y="38107"/>
        <a:ext cx="2890644" cy="570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8AC40-6C84-4CE6-90FF-D0BA9A95B82A}" type="datetimeFigureOut">
              <a:rPr kumimoji="1" lang="ja-JP" altLang="en-US" smtClean="0"/>
              <a:pPr/>
              <a:t>2012/7/22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78FE6-4EA9-42BC-A09D-4D91CF96CBB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852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全身症状のほかに，頭頸部，胸部，腹部，泌尿生殖器，四肢関節，神経系などの症状の有無を系統的に確認する。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78FE6-4EA9-42BC-A09D-4D91CF96CBB8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756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78FE6-4EA9-42BC-A09D-4D91CF96CBB8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924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・敗血症は、いち早く認識し、診断し、対処することが必要な病態。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重症敗血症や敗血症性ショックでは、直ちに</a:t>
            </a:r>
            <a:r>
              <a:rPr kumimoji="1" lang="en-US" altLang="ja-JP" dirty="0" smtClean="0"/>
              <a:t>Early Goal Directed Therapy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EGDT</a:t>
            </a:r>
            <a:r>
              <a:rPr kumimoji="1" lang="ja-JP" altLang="en-US" dirty="0" smtClean="0"/>
              <a:t>）をはじめとした呼吸循環管理、細菌培養検体採取、抗菌薬の投与が必要。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CVP</a:t>
            </a:r>
            <a:r>
              <a:rPr kumimoji="1" lang="ja-JP" altLang="en-US" dirty="0" smtClean="0"/>
              <a:t>の目標値は、人工呼吸器装着または心室コンプライアンス低下例では</a:t>
            </a:r>
            <a:r>
              <a:rPr kumimoji="1" lang="en-US" altLang="ja-JP" dirty="0" smtClean="0"/>
              <a:t>12-15mmHg</a:t>
            </a:r>
            <a:r>
              <a:rPr kumimoji="1" lang="ja-JP" altLang="en-US" dirty="0" smtClean="0"/>
              <a:t>とする。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78FE6-4EA9-42BC-A09D-4D91CF96CBB8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3080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最低限の検査として、血液培養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セット、胸部単純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線写真、尿定性・沈渣・培養は施行しておく。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本当に不明熱であるならば予後は悪くないので、じっくり根気よく調べていけばよい。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78FE6-4EA9-42BC-A09D-4D91CF96CBB8}" type="slidenum">
              <a:rPr kumimoji="1" lang="ja-JP" altLang="en-US" smtClean="0"/>
              <a:pPr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8138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感染部位として頻度が高いのは、気道、尿路、胆道系である。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胆道系感染を疑えば、胆道系酵素の確認</a:t>
            </a:r>
            <a:r>
              <a:rPr kumimoji="1" lang="en-US" altLang="ja-JP" dirty="0" smtClean="0"/>
              <a:t>±</a:t>
            </a:r>
            <a:r>
              <a:rPr kumimoji="1" lang="ja-JP" altLang="en-US" dirty="0" smtClean="0"/>
              <a:t>腹部エコーも考慮。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78FE6-4EA9-42BC-A09D-4D91CF96CBB8}" type="slidenum">
              <a:rPr kumimoji="1" lang="ja-JP" altLang="en-US" smtClean="0"/>
              <a:pPr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540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最低限の検査として、血液培養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セット、胸部単純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線写真、尿定性・沈渣・培養は施行しておく。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本当に不明熱であるならば予後は悪くないので、じっくり根気よく調べていけばよい。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78FE6-4EA9-42BC-A09D-4D91CF96CBB8}" type="slidenum">
              <a:rPr kumimoji="1" lang="ja-JP" altLang="en-US" smtClean="0"/>
              <a:pPr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8138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頻度の高い市中感染症を系統的に見ていくために。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78FE6-4EA9-42BC-A09D-4D91CF96CBB8}" type="slidenum">
              <a:rPr kumimoji="1" lang="ja-JP" altLang="en-US" smtClean="0"/>
              <a:pPr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1318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汎血球減少≠骨髄疾患。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汎血球減少症をみたら、まず疑うべき疾患は脾腫を来す疾患、特に肝硬変。その他、敗血症、ウイルス感染症、</a:t>
            </a:r>
            <a:r>
              <a:rPr kumimoji="1" lang="en-US" altLang="ja-JP" dirty="0" smtClean="0"/>
              <a:t>SLE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DIC</a:t>
            </a:r>
            <a:r>
              <a:rPr kumimoji="1" lang="ja-JP" altLang="en-US" dirty="0" smtClean="0"/>
              <a:t>などを考える。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以上の疾患が否定的なら、再生不良性貧血、骨髄異形成症候群、白血病（特に急性前骨髄性白血病）などの可能性があり、骨髄検査が必要。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78FE6-4EA9-42BC-A09D-4D91CF96CBB8}" type="slidenum">
              <a:rPr kumimoji="1" lang="ja-JP" altLang="en-US" smtClean="0"/>
              <a:pPr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58409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AA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aplastic anemia</a:t>
            </a:r>
            <a:r>
              <a:rPr kumimoji="1" lang="ja-JP" altLang="en-US" dirty="0" smtClean="0"/>
              <a:t>　再生不良性貧血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78FE6-4EA9-42BC-A09D-4D91CF96CBB8}" type="slidenum">
              <a:rPr kumimoji="1" lang="ja-JP" altLang="en-US" smtClean="0"/>
              <a:pPr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4684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・生後</a:t>
            </a:r>
            <a:r>
              <a:rPr kumimoji="1" lang="en-US" altLang="ja-JP" dirty="0" smtClean="0"/>
              <a:t>12</a:t>
            </a:r>
            <a:r>
              <a:rPr kumimoji="1" lang="ja-JP" altLang="en-US" dirty="0" smtClean="0"/>
              <a:t>か月の</a:t>
            </a:r>
            <a:r>
              <a:rPr kumimoji="1" lang="en-US" altLang="ja-JP" dirty="0" err="1" smtClean="0"/>
              <a:t>Hb</a:t>
            </a:r>
            <a:r>
              <a:rPr kumimoji="1" lang="ja-JP" altLang="en-US" dirty="0" smtClean="0"/>
              <a:t>正常値は</a:t>
            </a:r>
            <a:r>
              <a:rPr kumimoji="1" lang="en-US" altLang="ja-JP" dirty="0" smtClean="0"/>
              <a:t>11.1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14.1</a:t>
            </a:r>
            <a:r>
              <a:rPr kumimoji="1" lang="ja-JP" altLang="en-US" dirty="0" smtClean="0"/>
              <a:t>（平均</a:t>
            </a:r>
            <a:r>
              <a:rPr kumimoji="1" lang="en-US" altLang="ja-JP" dirty="0" smtClean="0"/>
              <a:t>12.6</a:t>
            </a:r>
            <a:r>
              <a:rPr kumimoji="1" lang="ja-JP" altLang="en-US" dirty="0" smtClean="0"/>
              <a:t>）</a:t>
            </a:r>
            <a:r>
              <a:rPr kumimoji="1" lang="en-US" altLang="ja-JP" dirty="0" smtClean="0"/>
              <a:t>g/</a:t>
            </a:r>
            <a:r>
              <a:rPr kumimoji="1" lang="en-US" altLang="ja-JP" dirty="0" err="1" smtClean="0"/>
              <a:t>dL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一方</a:t>
            </a:r>
            <a:r>
              <a:rPr kumimoji="1" lang="en-US" altLang="ja-JP" dirty="0" smtClean="0"/>
              <a:t>21</a:t>
            </a:r>
            <a:r>
              <a:rPr kumimoji="1" lang="ja-JP" altLang="en-US" dirty="0" smtClean="0"/>
              <a:t>歳男性では</a:t>
            </a:r>
            <a:r>
              <a:rPr kumimoji="1" lang="en-US" altLang="ja-JP" dirty="0" smtClean="0"/>
              <a:t>15.5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17.5</a:t>
            </a:r>
            <a:r>
              <a:rPr kumimoji="1" lang="ja-JP" altLang="en-US" dirty="0" smtClean="0"/>
              <a:t>（平均</a:t>
            </a:r>
            <a:r>
              <a:rPr kumimoji="1" lang="en-US" altLang="ja-JP" dirty="0" smtClean="0"/>
              <a:t>15.5</a:t>
            </a:r>
            <a:r>
              <a:rPr kumimoji="1" lang="ja-JP" altLang="en-US" dirty="0" smtClean="0"/>
              <a:t>）</a:t>
            </a:r>
            <a:r>
              <a:rPr kumimoji="1" lang="en-US" altLang="ja-JP" dirty="0" smtClean="0"/>
              <a:t>g/</a:t>
            </a:r>
            <a:r>
              <a:rPr kumimoji="1" lang="en-US" altLang="ja-JP" dirty="0" err="1" smtClean="0"/>
              <a:t>dL</a:t>
            </a:r>
            <a:r>
              <a:rPr kumimoji="1" lang="ja-JP" altLang="en-US" dirty="0" smtClean="0"/>
              <a:t>であり、成人と乳児・小児とを同一の基準で論じるのが無理なのは明らか。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・成人</a:t>
            </a:r>
            <a:r>
              <a:rPr kumimoji="1" lang="en-US" altLang="ja-JP" dirty="0" smtClean="0"/>
              <a:t>HLH/HPS</a:t>
            </a:r>
            <a:r>
              <a:rPr kumimoji="1" lang="ja-JP" altLang="en-US" dirty="0" smtClean="0"/>
              <a:t>では二次性（反応性）が大半であり、基礎疾患を有する例が少なくない。そのため、</a:t>
            </a:r>
            <a:r>
              <a:rPr kumimoji="1" lang="en-US" altLang="ja-JP" dirty="0" smtClean="0"/>
              <a:t>HLH/HPS</a:t>
            </a:r>
            <a:r>
              <a:rPr kumimoji="1" lang="ja-JP" altLang="en-US" dirty="0" smtClean="0"/>
              <a:t>を起こす前から、血球減少が存在する場合も考慮する必要がある。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・成人</a:t>
            </a:r>
            <a:r>
              <a:rPr kumimoji="1" lang="en-US" altLang="ja-JP" dirty="0" smtClean="0"/>
              <a:t>HLH/HPS</a:t>
            </a:r>
            <a:r>
              <a:rPr kumimoji="1" lang="ja-JP" altLang="en-US" dirty="0" smtClean="0"/>
              <a:t>では、高</a:t>
            </a:r>
            <a:r>
              <a:rPr kumimoji="1" lang="en-US" altLang="ja-JP" dirty="0" smtClean="0"/>
              <a:t>TG</a:t>
            </a:r>
            <a:r>
              <a:rPr kumimoji="1" lang="ja-JP" altLang="en-US" dirty="0" smtClean="0"/>
              <a:t>の頻度は小児ほど高くはない。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sIL-2R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HLH/HPS</a:t>
            </a:r>
            <a:r>
              <a:rPr kumimoji="1" lang="ja-JP" altLang="en-US" dirty="0" smtClean="0"/>
              <a:t>診断に非常に有用なパラメーターであり、特異度</a:t>
            </a:r>
            <a:r>
              <a:rPr kumimoji="1" lang="en-US" altLang="ja-JP" dirty="0" smtClean="0"/>
              <a:t>100%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感度</a:t>
            </a:r>
            <a:r>
              <a:rPr kumimoji="1" lang="en-US" altLang="ja-JP" dirty="0" smtClean="0"/>
              <a:t>93%</a:t>
            </a:r>
            <a:r>
              <a:rPr kumimoji="1" lang="ja-JP" altLang="en-US" dirty="0" smtClean="0"/>
              <a:t>とされている。しかし成人悪性リンパ腫や自己免疫疾患などでも上昇するため、成人での特異度は小児におけるほど高くないと推測される。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HLH-2004</a:t>
            </a:r>
            <a:r>
              <a:rPr kumimoji="1" lang="ja-JP" altLang="en-US" dirty="0" smtClean="0"/>
              <a:t>診断ガイドラインは、個々の項目では多少の問題があっても、必須項目が設けられておらず、「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項目中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項目以上を満たす」という弾力性のある診断基準であるので、このままでも成人</a:t>
            </a:r>
            <a:r>
              <a:rPr kumimoji="1" lang="en-US" altLang="ja-JP" dirty="0" smtClean="0"/>
              <a:t>HLH/HPS</a:t>
            </a:r>
            <a:r>
              <a:rPr kumimoji="1" lang="ja-JP" altLang="en-US" dirty="0" smtClean="0"/>
              <a:t>の大多数で診断基準として機能する可能性がある。もちろん、悪性疾患の除外基準はなくしての話である。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78FE6-4EA9-42BC-A09D-4D91CF96CBB8}" type="slidenum">
              <a:rPr kumimoji="1" lang="ja-JP" altLang="en-US" smtClean="0"/>
              <a:pPr/>
              <a:t>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550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Sick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な患者さんに対して、どのように診療を進めていくか。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輸液によりバイタルの安定化をはかりつつ、どのような検査を行うか？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もちろん、身体診察、血液検査、</a:t>
            </a:r>
            <a:r>
              <a:rPr kumimoji="1" lang="en-US" altLang="ja-JP" dirty="0" smtClean="0">
                <a:solidFill>
                  <a:srgbClr val="FF0000"/>
                </a:solidFill>
              </a:rPr>
              <a:t>Fever work up</a:t>
            </a:r>
            <a:r>
              <a:rPr kumimoji="1" lang="ja-JP" altLang="en-US" dirty="0" err="1" smtClean="0">
                <a:solidFill>
                  <a:srgbClr val="FF0000"/>
                </a:solidFill>
              </a:rPr>
              <a:t>、</a:t>
            </a:r>
            <a:r>
              <a:rPr kumimoji="1" lang="ja-JP" altLang="en-US" dirty="0" smtClean="0">
                <a:solidFill>
                  <a:srgbClr val="FF0000"/>
                </a:solidFill>
              </a:rPr>
              <a:t>輸液などでしょうか。（市場）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78FE6-4EA9-42BC-A09D-4D91CF96CBB8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861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78FE6-4EA9-42BC-A09D-4D91CF96CBB8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6306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不明熱、意識障害であり、頭痛の訴えはないものの、髄膜炎も考慮された。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まず、循環器</a:t>
            </a:r>
            <a:r>
              <a:rPr kumimoji="1" lang="en-US" altLang="ja-JP" dirty="0" smtClean="0"/>
              <a:t>Dr.</a:t>
            </a:r>
            <a:r>
              <a:rPr kumimoji="1" lang="ja-JP" altLang="en-US" dirty="0" smtClean="0"/>
              <a:t>により経胸壁心エコー実施。ショックバイタルにつき</a:t>
            </a:r>
            <a:r>
              <a:rPr kumimoji="1" lang="en-US" altLang="ja-JP" dirty="0" err="1" smtClean="0"/>
              <a:t>hyperdynamic</a:t>
            </a:r>
            <a:r>
              <a:rPr kumimoji="1" lang="ja-JP" altLang="en-US" dirty="0" smtClean="0"/>
              <a:t>にはなっているが、明らかな弁異常はなく、</a:t>
            </a:r>
            <a:r>
              <a:rPr kumimoji="1" lang="en-US" altLang="ja-JP" dirty="0" err="1" smtClean="0"/>
              <a:t>vegitation</a:t>
            </a:r>
            <a:r>
              <a:rPr kumimoji="1" lang="ja-JP" altLang="en-US" dirty="0" smtClean="0"/>
              <a:t>様エコーも指摘できなかった。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次に、神経内科</a:t>
            </a:r>
            <a:r>
              <a:rPr kumimoji="1" lang="en-US" altLang="ja-JP" dirty="0" smtClean="0"/>
              <a:t>Dr.</a:t>
            </a:r>
            <a:r>
              <a:rPr kumimoji="1" lang="ja-JP" altLang="en-US" dirty="0" smtClean="0"/>
              <a:t>コンサルトし、髄液検査施行。髄膜炎を示唆する所見は見られなかった。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78FE6-4EA9-42BC-A09D-4D91CF96CBB8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7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ショックバイタルも示しており、（ベッドの関係からも）</a:t>
            </a:r>
            <a:r>
              <a:rPr kumimoji="1" lang="en-US" altLang="ja-JP" dirty="0" smtClean="0"/>
              <a:t>ICU</a:t>
            </a:r>
            <a:r>
              <a:rPr kumimoji="1" lang="ja-JP" altLang="en-US" dirty="0" smtClean="0"/>
              <a:t>入室にて全身管理のもと加療開始。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来院時は軽度の意識障害を認めていたが、</a:t>
            </a:r>
            <a:r>
              <a:rPr kumimoji="1" lang="en-US" altLang="ja-JP" dirty="0" smtClean="0"/>
              <a:t>ICU</a:t>
            </a:r>
            <a:r>
              <a:rPr kumimoji="1" lang="ja-JP" altLang="en-US" dirty="0" smtClean="0"/>
              <a:t>入室時には</a:t>
            </a:r>
            <a:r>
              <a:rPr kumimoji="1" lang="en-US" altLang="ja-JP" dirty="0" smtClean="0"/>
              <a:t>clear</a:t>
            </a:r>
            <a:r>
              <a:rPr kumimoji="1" lang="ja-JP" altLang="en-US" dirty="0" smtClean="0"/>
              <a:t>になっていた。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78FE6-4EA9-42BC-A09D-4D91CF96CBB8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090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抗生剤加療を開始したが、汎血球減少の改善が見られない。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⇒汎血球減少の原因として敗血症以外の可能性が考えられた。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78FE6-4EA9-42BC-A09D-4D91CF96CBB8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368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疾患別頻度</a:t>
            </a:r>
            <a:endParaRPr kumimoji="1" lang="en-US" altLang="ja-JP" dirty="0" smtClean="0"/>
          </a:p>
          <a:p>
            <a:r>
              <a:rPr kumimoji="1" lang="en-US" altLang="ja-JP" dirty="0" smtClean="0"/>
              <a:t>EBV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28.7%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other infection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24.3%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lymphoma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19%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other malignancy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4.2%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autoimmune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9.3%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FHL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3.5%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post-SCT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1.9%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その他：</a:t>
            </a:r>
            <a:r>
              <a:rPr kumimoji="1" lang="en-US" altLang="ja-JP" dirty="0" smtClean="0"/>
              <a:t>8.8%</a:t>
            </a:r>
          </a:p>
          <a:p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SCT</a:t>
            </a:r>
            <a:r>
              <a:rPr kumimoji="1" lang="ja-JP" altLang="en-US" dirty="0" smtClean="0"/>
              <a:t>；</a:t>
            </a:r>
            <a:r>
              <a:rPr kumimoji="1" lang="en-US" altLang="ja-JP" dirty="0" smtClean="0"/>
              <a:t>stem cell transplantation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78FE6-4EA9-42BC-A09D-4D91CF96CBB8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199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最低限の検査として、血液培養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セット、胸部単純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線写真、尿定性・沈渣・培養は施行しておく。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本当に不明熱であるならば予後は悪くないので、じっくり根気よく調べていけばよい。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78FE6-4EA9-42BC-A09D-4D91CF96CBB8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8138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感染は、培養により証明されるか、見た目に明らかな感染症である場合。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78FE6-4EA9-42BC-A09D-4D91CF96CBB8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095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C755-BF47-4CF2-946E-56C20FE9BB0D}" type="datetimeFigureOut">
              <a:rPr kumimoji="1" lang="ja-JP" altLang="en-US" smtClean="0"/>
              <a:pPr/>
              <a:t>2012/7/22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69614-05CC-49FB-B596-D98767F025C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617909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C755-BF47-4CF2-946E-56C20FE9BB0D}" type="datetimeFigureOut">
              <a:rPr kumimoji="1" lang="ja-JP" altLang="en-US" smtClean="0"/>
              <a:pPr/>
              <a:t>2012/7/22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69614-05CC-49FB-B596-D98767F025C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436247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C755-BF47-4CF2-946E-56C20FE9BB0D}" type="datetimeFigureOut">
              <a:rPr kumimoji="1" lang="ja-JP" altLang="en-US" smtClean="0"/>
              <a:pPr/>
              <a:t>2012/7/22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69614-05CC-49FB-B596-D98767F025C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577998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C755-BF47-4CF2-946E-56C20FE9BB0D}" type="datetimeFigureOut">
              <a:rPr kumimoji="1" lang="ja-JP" altLang="en-US" smtClean="0"/>
              <a:pPr/>
              <a:t>2012/7/22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69614-05CC-49FB-B596-D98767F025C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364178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C755-BF47-4CF2-946E-56C20FE9BB0D}" type="datetimeFigureOut">
              <a:rPr kumimoji="1" lang="ja-JP" altLang="en-US" smtClean="0"/>
              <a:pPr/>
              <a:t>2012/7/22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69614-05CC-49FB-B596-D98767F025C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18122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C755-BF47-4CF2-946E-56C20FE9BB0D}" type="datetimeFigureOut">
              <a:rPr kumimoji="1" lang="ja-JP" altLang="en-US" smtClean="0"/>
              <a:pPr/>
              <a:t>2012/7/22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69614-05CC-49FB-B596-D98767F025C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9766519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C755-BF47-4CF2-946E-56C20FE9BB0D}" type="datetimeFigureOut">
              <a:rPr kumimoji="1" lang="ja-JP" altLang="en-US" smtClean="0"/>
              <a:pPr/>
              <a:t>2012/7/22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69614-05CC-49FB-B596-D98767F025C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999967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C755-BF47-4CF2-946E-56C20FE9BB0D}" type="datetimeFigureOut">
              <a:rPr kumimoji="1" lang="ja-JP" altLang="en-US" smtClean="0"/>
              <a:pPr/>
              <a:t>2012/7/22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69614-05CC-49FB-B596-D98767F025C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827586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C755-BF47-4CF2-946E-56C20FE9BB0D}" type="datetimeFigureOut">
              <a:rPr kumimoji="1" lang="ja-JP" altLang="en-US" smtClean="0"/>
              <a:pPr/>
              <a:t>2012/7/22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69614-05CC-49FB-B596-D98767F025C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46861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C755-BF47-4CF2-946E-56C20FE9BB0D}" type="datetimeFigureOut">
              <a:rPr kumimoji="1" lang="ja-JP" altLang="en-US" smtClean="0"/>
              <a:pPr/>
              <a:t>2012/7/22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69614-05CC-49FB-B596-D98767F025C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61603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C755-BF47-4CF2-946E-56C20FE9BB0D}" type="datetimeFigureOut">
              <a:rPr kumimoji="1" lang="ja-JP" altLang="en-US" smtClean="0"/>
              <a:pPr/>
              <a:t>2012/7/22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69614-05CC-49FB-B596-D98767F025C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80101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0C755-BF47-4CF2-946E-56C20FE9BB0D}" type="datetimeFigureOut">
              <a:rPr kumimoji="1" lang="ja-JP" altLang="en-US" smtClean="0"/>
              <a:pPr/>
              <a:t>2012/7/22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69614-05CC-49FB-B596-D98767F025C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33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2" Type="http://schemas.openxmlformats.org/officeDocument/2006/relationships/notesSlide" Target="../notesSlides/notesSlide8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13" Type="http://schemas.openxmlformats.org/officeDocument/2006/relationships/diagramData" Target="../diagrams/data8.xml"/><Relationship Id="rId18" Type="http://schemas.openxmlformats.org/officeDocument/2006/relationships/diagramData" Target="../diagrams/data9.xml"/><Relationship Id="rId26" Type="http://schemas.openxmlformats.org/officeDocument/2006/relationships/diagramColors" Target="../diagrams/colors10.xml"/><Relationship Id="rId3" Type="http://schemas.openxmlformats.org/officeDocument/2006/relationships/diagramData" Target="../diagrams/data6.xml"/><Relationship Id="rId21" Type="http://schemas.openxmlformats.org/officeDocument/2006/relationships/diagramColors" Target="../diagrams/colors9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17" Type="http://schemas.microsoft.com/office/2007/relationships/diagramDrawing" Target="../diagrams/drawing8.xml"/><Relationship Id="rId25" Type="http://schemas.openxmlformats.org/officeDocument/2006/relationships/diagramQuickStyle" Target="../diagrams/quickStyle10.xml"/><Relationship Id="rId2" Type="http://schemas.openxmlformats.org/officeDocument/2006/relationships/notesSlide" Target="../notesSlides/notesSlide12.xml"/><Relationship Id="rId16" Type="http://schemas.openxmlformats.org/officeDocument/2006/relationships/diagramColors" Target="../diagrams/colors8.xml"/><Relationship Id="rId20" Type="http://schemas.openxmlformats.org/officeDocument/2006/relationships/diagramQuickStyle" Target="../diagrams/quickStyl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24" Type="http://schemas.openxmlformats.org/officeDocument/2006/relationships/diagramLayout" Target="../diagrams/layout10.xml"/><Relationship Id="rId5" Type="http://schemas.openxmlformats.org/officeDocument/2006/relationships/diagramQuickStyle" Target="../diagrams/quickStyle6.xml"/><Relationship Id="rId15" Type="http://schemas.openxmlformats.org/officeDocument/2006/relationships/diagramQuickStyle" Target="../diagrams/quickStyle8.xml"/><Relationship Id="rId23" Type="http://schemas.openxmlformats.org/officeDocument/2006/relationships/diagramData" Target="../diagrams/data10.xml"/><Relationship Id="rId10" Type="http://schemas.openxmlformats.org/officeDocument/2006/relationships/diagramQuickStyle" Target="../diagrams/quickStyle7.xml"/><Relationship Id="rId19" Type="http://schemas.openxmlformats.org/officeDocument/2006/relationships/diagramLayout" Target="../diagrams/layout9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Relationship Id="rId14" Type="http://schemas.openxmlformats.org/officeDocument/2006/relationships/diagramLayout" Target="../diagrams/layout8.xml"/><Relationship Id="rId22" Type="http://schemas.microsoft.com/office/2007/relationships/diagramDrawing" Target="../diagrams/drawing9.xml"/><Relationship Id="rId27" Type="http://schemas.microsoft.com/office/2007/relationships/diagramDrawing" Target="../diagrams/drawing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13" Type="http://schemas.openxmlformats.org/officeDocument/2006/relationships/diagramData" Target="../diagrams/data13.xml"/><Relationship Id="rId18" Type="http://schemas.openxmlformats.org/officeDocument/2006/relationships/diagramData" Target="../diagrams/data14.xml"/><Relationship Id="rId26" Type="http://schemas.openxmlformats.org/officeDocument/2006/relationships/diagramColors" Target="../diagrams/colors15.xml"/><Relationship Id="rId3" Type="http://schemas.openxmlformats.org/officeDocument/2006/relationships/diagramData" Target="../diagrams/data11.xml"/><Relationship Id="rId21" Type="http://schemas.openxmlformats.org/officeDocument/2006/relationships/diagramColors" Target="../diagrams/colors14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17" Type="http://schemas.microsoft.com/office/2007/relationships/diagramDrawing" Target="../diagrams/drawing13.xml"/><Relationship Id="rId25" Type="http://schemas.openxmlformats.org/officeDocument/2006/relationships/diagramQuickStyle" Target="../diagrams/quickStyle15.xml"/><Relationship Id="rId2" Type="http://schemas.openxmlformats.org/officeDocument/2006/relationships/notesSlide" Target="../notesSlides/notesSlide14.xml"/><Relationship Id="rId16" Type="http://schemas.openxmlformats.org/officeDocument/2006/relationships/diagramColors" Target="../diagrams/colors13.xml"/><Relationship Id="rId20" Type="http://schemas.openxmlformats.org/officeDocument/2006/relationships/diagramQuickStyle" Target="../diagrams/quickStyl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24" Type="http://schemas.openxmlformats.org/officeDocument/2006/relationships/diagramLayout" Target="../diagrams/layout15.xml"/><Relationship Id="rId5" Type="http://schemas.openxmlformats.org/officeDocument/2006/relationships/diagramQuickStyle" Target="../diagrams/quickStyle11.xml"/><Relationship Id="rId15" Type="http://schemas.openxmlformats.org/officeDocument/2006/relationships/diagramQuickStyle" Target="../diagrams/quickStyle13.xml"/><Relationship Id="rId23" Type="http://schemas.openxmlformats.org/officeDocument/2006/relationships/diagramData" Target="../diagrams/data15.xml"/><Relationship Id="rId10" Type="http://schemas.openxmlformats.org/officeDocument/2006/relationships/diagramQuickStyle" Target="../diagrams/quickStyle12.xml"/><Relationship Id="rId19" Type="http://schemas.openxmlformats.org/officeDocument/2006/relationships/diagramLayout" Target="../diagrams/layout14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Relationship Id="rId14" Type="http://schemas.openxmlformats.org/officeDocument/2006/relationships/diagramLayout" Target="../diagrams/layout13.xml"/><Relationship Id="rId22" Type="http://schemas.microsoft.com/office/2007/relationships/diagramDrawing" Target="../diagrams/drawing14.xml"/><Relationship Id="rId27" Type="http://schemas.microsoft.com/office/2007/relationships/diagramDrawing" Target="../diagrams/drawing1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6000" dirty="0" smtClean="0"/>
              <a:t>お熱いのはお好き？</a:t>
            </a:r>
            <a:endParaRPr kumimoji="1" lang="ja-JP" altLang="en-US" sz="6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sz="2800" dirty="0">
                <a:solidFill>
                  <a:schemeClr val="tx1"/>
                </a:solidFill>
              </a:rPr>
              <a:t>広島市民</a:t>
            </a:r>
            <a:r>
              <a:rPr lang="ja-JP" altLang="en-US" sz="2800" dirty="0" smtClean="0">
                <a:solidFill>
                  <a:schemeClr val="tx1"/>
                </a:solidFill>
              </a:rPr>
              <a:t>病院　初期研修医</a:t>
            </a:r>
            <a:r>
              <a:rPr lang="en-US" altLang="ja-JP" sz="2800" dirty="0" smtClean="0">
                <a:solidFill>
                  <a:schemeClr val="tx1"/>
                </a:solidFill>
              </a:rPr>
              <a:t>2</a:t>
            </a:r>
            <a:r>
              <a:rPr lang="ja-JP" altLang="en-US" sz="2800" dirty="0" smtClean="0">
                <a:solidFill>
                  <a:schemeClr val="tx1"/>
                </a:solidFill>
              </a:rPr>
              <a:t>年目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kumimoji="1" lang="ja-JP" altLang="en-US" sz="2800" dirty="0" smtClean="0">
                <a:solidFill>
                  <a:schemeClr val="tx1"/>
                </a:solidFill>
              </a:rPr>
              <a:t>東原　佑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329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370178"/>
            <a:ext cx="5362631" cy="4154151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【problem</a:t>
            </a:r>
            <a:r>
              <a:rPr lang="ja-JP" altLang="en-US" dirty="0" smtClean="0"/>
              <a:t> </a:t>
            </a:r>
            <a:r>
              <a:rPr lang="en-US" altLang="ja-JP" dirty="0"/>
              <a:t>l</a:t>
            </a:r>
            <a:r>
              <a:rPr lang="en-US" altLang="ja-JP" dirty="0" smtClean="0"/>
              <a:t>ist】</a:t>
            </a:r>
          </a:p>
          <a:p>
            <a:pPr marL="0" indent="0">
              <a:buNone/>
            </a:pPr>
            <a:r>
              <a:rPr kumimoji="1" lang="en-US" altLang="ja-JP" dirty="0" smtClean="0"/>
              <a:t>#. </a:t>
            </a:r>
            <a:r>
              <a:rPr kumimoji="1" lang="ja-JP" altLang="en-US" dirty="0" smtClean="0"/>
              <a:t>発熱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#. </a:t>
            </a:r>
            <a:r>
              <a:rPr lang="ja-JP" altLang="en-US" dirty="0" smtClean="0"/>
              <a:t>倦怠感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#. </a:t>
            </a:r>
            <a:r>
              <a:rPr kumimoji="1" lang="ja-JP" altLang="en-US" dirty="0" smtClean="0"/>
              <a:t>意識障害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#. </a:t>
            </a:r>
            <a:r>
              <a:rPr lang="ja-JP" altLang="en-US" dirty="0" smtClean="0"/>
              <a:t>ショックバイタル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#. </a:t>
            </a:r>
            <a:r>
              <a:rPr kumimoji="1" lang="ja-JP" altLang="en-US" dirty="0" smtClean="0"/>
              <a:t>頻呼吸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9685461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★どのような疾患を考えますか？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★</a:t>
            </a:r>
            <a:r>
              <a:rPr lang="en-US" altLang="ja-JP" sz="3600" dirty="0" smtClean="0"/>
              <a:t>ER</a:t>
            </a:r>
            <a:r>
              <a:rPr lang="ja-JP" altLang="en-US" sz="3600" dirty="0" smtClean="0"/>
              <a:t>で始めなければならない初期</a:t>
            </a:r>
            <a:r>
              <a:rPr lang="ja-JP" altLang="en-US" sz="3600" dirty="0"/>
              <a:t>対応</a:t>
            </a:r>
            <a:r>
              <a:rPr lang="ja-JP" altLang="en-US" sz="3600" dirty="0" smtClean="0"/>
              <a:t>は？</a:t>
            </a:r>
            <a:endParaRPr lang="en-US" altLang="ja-JP" sz="3600" dirty="0" smtClean="0"/>
          </a:p>
          <a:p>
            <a:pPr marL="0" indent="0">
              <a:buNone/>
            </a:pPr>
            <a:endParaRPr kumimoji="1" lang="en-US" altLang="ja-JP" sz="3600" dirty="0"/>
          </a:p>
          <a:p>
            <a:pPr marL="0" indent="0">
              <a:buNone/>
            </a:pPr>
            <a:endParaRPr kumimoji="1" lang="en-US" altLang="ja-JP" sz="3600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altLang="ja-JP" dirty="0"/>
              <a:t>Discussion 1</a:t>
            </a:r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913236"/>
            <a:ext cx="4928344" cy="3782418"/>
          </a:xfrm>
          <a:prstGeom prst="rect">
            <a:avLst/>
          </a:prstGeom>
        </p:spPr>
      </p:pic>
      <p:sp>
        <p:nvSpPr>
          <p:cNvPr id="6" name="角丸四角形吹き出し 5"/>
          <p:cNvSpPr/>
          <p:nvPr/>
        </p:nvSpPr>
        <p:spPr>
          <a:xfrm>
            <a:off x="755576" y="4804445"/>
            <a:ext cx="3456384" cy="1360859"/>
          </a:xfrm>
          <a:prstGeom prst="wedgeRoundRectCallout">
            <a:avLst>
              <a:gd name="adj1" fmla="val 117622"/>
              <a:gd name="adj2" fmla="val -9057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さぁ急ぐぞ！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5175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116632"/>
            <a:ext cx="9036496" cy="6552728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en-US" altLang="ja-JP" sz="1600" dirty="0" smtClean="0"/>
              <a:t>【</a:t>
            </a:r>
            <a:r>
              <a:rPr lang="ja-JP" altLang="en-US" sz="1600" dirty="0" smtClean="0"/>
              <a:t>血液検査</a:t>
            </a:r>
            <a:r>
              <a:rPr lang="en-US" altLang="ja-JP" sz="1600" dirty="0" smtClean="0"/>
              <a:t>】</a:t>
            </a:r>
          </a:p>
          <a:p>
            <a:pPr marL="0" indent="0">
              <a:buNone/>
            </a:pPr>
            <a:r>
              <a:rPr lang="en-US" altLang="ja-JP" sz="1600" dirty="0" smtClean="0"/>
              <a:t>〈CBC〉</a:t>
            </a:r>
          </a:p>
          <a:p>
            <a:pPr marL="0" indent="0">
              <a:buNone/>
            </a:pPr>
            <a:r>
              <a:rPr lang="en-US" altLang="ja-JP" sz="1600" dirty="0" smtClean="0">
                <a:solidFill>
                  <a:srgbClr val="0070C0"/>
                </a:solidFill>
              </a:rPr>
              <a:t>WBC 2.9</a:t>
            </a:r>
            <a:r>
              <a:rPr lang="ja-JP" altLang="en-US" sz="1600" dirty="0">
                <a:solidFill>
                  <a:srgbClr val="0070C0"/>
                </a:solidFill>
              </a:rPr>
              <a:t> </a:t>
            </a:r>
            <a:r>
              <a:rPr lang="en-US" altLang="ja-JP" sz="1600" dirty="0" smtClean="0">
                <a:solidFill>
                  <a:srgbClr val="0070C0"/>
                </a:solidFill>
              </a:rPr>
              <a:t>X10³/</a:t>
            </a:r>
            <a:r>
              <a:rPr lang="en-US" altLang="ja-JP" sz="1600" dirty="0" err="1" smtClean="0">
                <a:solidFill>
                  <a:srgbClr val="0070C0"/>
                </a:solidFill>
              </a:rPr>
              <a:t>ul</a:t>
            </a:r>
            <a:r>
              <a:rPr lang="en-US" altLang="ja-JP" sz="1600" dirty="0" smtClean="0">
                <a:solidFill>
                  <a:srgbClr val="0070C0"/>
                </a:solidFill>
              </a:rPr>
              <a:t> </a:t>
            </a:r>
            <a:r>
              <a:rPr lang="en-US" altLang="ja-JP" sz="1600" dirty="0">
                <a:solidFill>
                  <a:srgbClr val="0070C0"/>
                </a:solidFill>
              </a:rPr>
              <a:t>L</a:t>
            </a:r>
            <a:r>
              <a:rPr lang="en-US" altLang="ja-JP" sz="1600" dirty="0"/>
              <a:t> </a:t>
            </a:r>
            <a:endParaRPr lang="ja-JP" altLang="ja-JP" sz="1600" dirty="0"/>
          </a:p>
          <a:p>
            <a:pPr marL="0" indent="0">
              <a:buNone/>
            </a:pPr>
            <a:r>
              <a:rPr lang="en-US" altLang="ja-JP" sz="1600" dirty="0" smtClean="0">
                <a:solidFill>
                  <a:srgbClr val="0070C0"/>
                </a:solidFill>
              </a:rPr>
              <a:t>RBC 325 X10</a:t>
            </a:r>
            <a:r>
              <a:rPr lang="ja-JP" altLang="en-US" sz="1600" dirty="0" smtClean="0">
                <a:solidFill>
                  <a:srgbClr val="0070C0"/>
                </a:solidFill>
              </a:rPr>
              <a:t>⁴</a:t>
            </a:r>
            <a:r>
              <a:rPr lang="en-US" altLang="ja-JP" sz="1600" dirty="0" smtClean="0">
                <a:solidFill>
                  <a:srgbClr val="0070C0"/>
                </a:solidFill>
              </a:rPr>
              <a:t>/</a:t>
            </a:r>
            <a:r>
              <a:rPr lang="en-US" altLang="ja-JP" sz="1600" dirty="0" err="1" smtClean="0">
                <a:solidFill>
                  <a:srgbClr val="0070C0"/>
                </a:solidFill>
              </a:rPr>
              <a:t>ul</a:t>
            </a:r>
            <a:r>
              <a:rPr lang="en-US" altLang="ja-JP" sz="1600" dirty="0" smtClean="0">
                <a:solidFill>
                  <a:srgbClr val="0070C0"/>
                </a:solidFill>
              </a:rPr>
              <a:t> </a:t>
            </a:r>
            <a:r>
              <a:rPr lang="en-US" altLang="ja-JP" sz="1600" dirty="0">
                <a:solidFill>
                  <a:srgbClr val="0070C0"/>
                </a:solidFill>
              </a:rPr>
              <a:t>L </a:t>
            </a:r>
            <a:endParaRPr lang="ja-JP" altLang="ja-JP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ja-JP" sz="1600" dirty="0" err="1" smtClean="0">
                <a:solidFill>
                  <a:srgbClr val="0070C0"/>
                </a:solidFill>
              </a:rPr>
              <a:t>Hgb</a:t>
            </a:r>
            <a:r>
              <a:rPr lang="en-US" altLang="ja-JP" sz="1600" dirty="0" smtClean="0">
                <a:solidFill>
                  <a:srgbClr val="0070C0"/>
                </a:solidFill>
              </a:rPr>
              <a:t> 8.9 g/dl </a:t>
            </a:r>
            <a:r>
              <a:rPr lang="en-US" altLang="ja-JP" sz="1600" dirty="0">
                <a:solidFill>
                  <a:srgbClr val="0070C0"/>
                </a:solidFill>
              </a:rPr>
              <a:t>L </a:t>
            </a:r>
            <a:endParaRPr lang="ja-JP" altLang="ja-JP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ja-JP" sz="1600" dirty="0" err="1">
                <a:solidFill>
                  <a:srgbClr val="0070C0"/>
                </a:solidFill>
              </a:rPr>
              <a:t>Hct</a:t>
            </a:r>
            <a:r>
              <a:rPr lang="en-US" altLang="ja-JP" sz="1600" dirty="0" smtClean="0">
                <a:solidFill>
                  <a:srgbClr val="0070C0"/>
                </a:solidFill>
              </a:rPr>
              <a:t> 28.0 % </a:t>
            </a:r>
            <a:r>
              <a:rPr lang="en-US" altLang="ja-JP" sz="1600" dirty="0">
                <a:solidFill>
                  <a:srgbClr val="0070C0"/>
                </a:solidFill>
              </a:rPr>
              <a:t>L </a:t>
            </a:r>
          </a:p>
          <a:p>
            <a:pPr marL="0" indent="0">
              <a:buNone/>
            </a:pPr>
            <a:r>
              <a:rPr lang="en-US" altLang="ja-JP" sz="1600" dirty="0" smtClean="0"/>
              <a:t>MCV 86.2 </a:t>
            </a:r>
            <a:r>
              <a:rPr lang="en-US" altLang="ja-JP" sz="1600" dirty="0" err="1" smtClean="0"/>
              <a:t>fl</a:t>
            </a:r>
            <a:r>
              <a:rPr lang="en-US" altLang="ja-JP" sz="1600" dirty="0" smtClean="0"/>
              <a:t>   </a:t>
            </a:r>
            <a:endParaRPr lang="en-US" altLang="ja-JP" sz="1600" dirty="0"/>
          </a:p>
          <a:p>
            <a:pPr marL="0" indent="0">
              <a:buNone/>
            </a:pPr>
            <a:r>
              <a:rPr lang="en-US" altLang="ja-JP" sz="1600" dirty="0" smtClean="0"/>
              <a:t>MCHC </a:t>
            </a:r>
            <a:r>
              <a:rPr lang="en-US" altLang="ja-JP" sz="1600" dirty="0"/>
              <a:t>31.8 </a:t>
            </a:r>
            <a:r>
              <a:rPr lang="en-US" altLang="ja-JP" sz="1600" dirty="0" smtClean="0"/>
              <a:t>g/dl      </a:t>
            </a:r>
            <a:endParaRPr lang="en-US" altLang="ja-JP" sz="1600" dirty="0"/>
          </a:p>
          <a:p>
            <a:pPr marL="0" indent="0">
              <a:buNone/>
            </a:pPr>
            <a:r>
              <a:rPr lang="en-US" altLang="ja-JP" sz="1600" dirty="0" smtClean="0">
                <a:solidFill>
                  <a:srgbClr val="0070C0"/>
                </a:solidFill>
              </a:rPr>
              <a:t>PLT 5.0 X10</a:t>
            </a:r>
            <a:r>
              <a:rPr lang="ja-JP" altLang="en-US" sz="1600" dirty="0" smtClean="0">
                <a:solidFill>
                  <a:srgbClr val="0070C0"/>
                </a:solidFill>
              </a:rPr>
              <a:t>⁴</a:t>
            </a:r>
            <a:r>
              <a:rPr lang="en-US" altLang="ja-JP" sz="1600" dirty="0" smtClean="0">
                <a:solidFill>
                  <a:srgbClr val="0070C0"/>
                </a:solidFill>
              </a:rPr>
              <a:t>/</a:t>
            </a:r>
            <a:r>
              <a:rPr lang="en-US" altLang="ja-JP" sz="1600" dirty="0" err="1" smtClean="0">
                <a:solidFill>
                  <a:srgbClr val="0070C0"/>
                </a:solidFill>
              </a:rPr>
              <a:t>ul</a:t>
            </a:r>
            <a:r>
              <a:rPr lang="en-US" altLang="ja-JP" sz="1600" dirty="0" smtClean="0">
                <a:solidFill>
                  <a:srgbClr val="0070C0"/>
                </a:solidFill>
              </a:rPr>
              <a:t> </a:t>
            </a:r>
            <a:r>
              <a:rPr lang="en-US" altLang="ja-JP" sz="1600" dirty="0">
                <a:solidFill>
                  <a:srgbClr val="0070C0"/>
                </a:solidFill>
              </a:rPr>
              <a:t>L</a:t>
            </a:r>
            <a:r>
              <a:rPr lang="en-US" altLang="ja-JP" sz="1600" dirty="0"/>
              <a:t> </a:t>
            </a:r>
            <a:r>
              <a:rPr lang="en-US" altLang="ja-JP" sz="1600" dirty="0" smtClean="0"/>
              <a:t>       </a:t>
            </a:r>
            <a:endParaRPr lang="ja-JP" altLang="ja-JP" sz="1600" dirty="0"/>
          </a:p>
          <a:p>
            <a:pPr marL="0" indent="0">
              <a:buNone/>
            </a:pPr>
            <a:r>
              <a:rPr lang="en-US" altLang="ja-JP" sz="1600" dirty="0">
                <a:solidFill>
                  <a:srgbClr val="0070C0"/>
                </a:solidFill>
              </a:rPr>
              <a:t>LYMP</a:t>
            </a:r>
            <a:r>
              <a:rPr lang="ja-JP" altLang="ja-JP" sz="1600" dirty="0" smtClean="0">
                <a:solidFill>
                  <a:srgbClr val="0070C0"/>
                </a:solidFill>
              </a:rPr>
              <a:t>％</a:t>
            </a:r>
            <a:r>
              <a:rPr lang="en-US" altLang="ja-JP" sz="1600" dirty="0" smtClean="0">
                <a:solidFill>
                  <a:srgbClr val="0070C0"/>
                </a:solidFill>
              </a:rPr>
              <a:t> 17.5 % </a:t>
            </a:r>
            <a:r>
              <a:rPr lang="en-US" altLang="ja-JP" sz="1600" dirty="0">
                <a:solidFill>
                  <a:srgbClr val="0070C0"/>
                </a:solidFill>
              </a:rPr>
              <a:t>L </a:t>
            </a:r>
            <a:endParaRPr lang="ja-JP" altLang="ja-JP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ja-JP" sz="1600" dirty="0">
                <a:solidFill>
                  <a:srgbClr val="0070C0"/>
                </a:solidFill>
              </a:rPr>
              <a:t>LYMP</a:t>
            </a:r>
            <a:r>
              <a:rPr lang="ja-JP" altLang="ja-JP" sz="1600" dirty="0" smtClean="0">
                <a:solidFill>
                  <a:srgbClr val="0070C0"/>
                </a:solidFill>
              </a:rPr>
              <a:t>実数</a:t>
            </a:r>
            <a:r>
              <a:rPr lang="en-US" altLang="ja-JP" sz="1600" dirty="0" smtClean="0">
                <a:solidFill>
                  <a:srgbClr val="0070C0"/>
                </a:solidFill>
              </a:rPr>
              <a:t> 0.5 X10³/</a:t>
            </a:r>
            <a:r>
              <a:rPr lang="en-US" altLang="ja-JP" sz="1600" dirty="0" err="1" smtClean="0">
                <a:solidFill>
                  <a:srgbClr val="0070C0"/>
                </a:solidFill>
              </a:rPr>
              <a:t>ul</a:t>
            </a:r>
            <a:r>
              <a:rPr lang="en-US" altLang="ja-JP" sz="1600" dirty="0" smtClean="0">
                <a:solidFill>
                  <a:srgbClr val="0070C0"/>
                </a:solidFill>
              </a:rPr>
              <a:t> </a:t>
            </a:r>
            <a:r>
              <a:rPr lang="en-US" altLang="ja-JP" sz="1600" dirty="0">
                <a:solidFill>
                  <a:srgbClr val="0070C0"/>
                </a:solidFill>
              </a:rPr>
              <a:t>L </a:t>
            </a:r>
            <a:endParaRPr lang="ja-JP" altLang="ja-JP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ja-JP" sz="1600" dirty="0" err="1"/>
              <a:t>Neut</a:t>
            </a:r>
            <a:r>
              <a:rPr lang="en-US" altLang="ja-JP" sz="1600" dirty="0" smtClean="0"/>
              <a:t>   </a:t>
            </a:r>
            <a:endParaRPr lang="ja-JP" altLang="ja-JP" sz="1600" dirty="0"/>
          </a:p>
          <a:p>
            <a:pPr marL="0" indent="0">
              <a:buNone/>
            </a:pPr>
            <a:r>
              <a:rPr lang="ja-JP" altLang="en-US" sz="1600" dirty="0" smtClean="0"/>
              <a:t>　</a:t>
            </a:r>
            <a:r>
              <a:rPr lang="en-US" altLang="ja-JP" sz="1600" dirty="0" smtClean="0"/>
              <a:t>Stab </a:t>
            </a:r>
            <a:r>
              <a:rPr lang="en-US" altLang="ja-JP" sz="1600" dirty="0"/>
              <a:t>29.0 </a:t>
            </a:r>
            <a:r>
              <a:rPr lang="en-US" altLang="ja-JP" sz="1600" dirty="0" smtClean="0"/>
              <a:t>% </a:t>
            </a:r>
            <a:endParaRPr lang="ja-JP" altLang="ja-JP" sz="1600" dirty="0"/>
          </a:p>
          <a:p>
            <a:pPr marL="0" indent="0">
              <a:buNone/>
            </a:pPr>
            <a:r>
              <a:rPr lang="ja-JP" altLang="en-US" sz="1600" dirty="0" smtClean="0"/>
              <a:t>　</a:t>
            </a:r>
            <a:r>
              <a:rPr lang="en-US" altLang="ja-JP" sz="1600" dirty="0" err="1" smtClean="0"/>
              <a:t>Seg</a:t>
            </a:r>
            <a:r>
              <a:rPr lang="en-US" altLang="ja-JP" sz="1600" dirty="0" smtClean="0"/>
              <a:t> </a:t>
            </a:r>
            <a:r>
              <a:rPr lang="en-US" altLang="ja-JP" sz="1600" dirty="0"/>
              <a:t>33.0 </a:t>
            </a:r>
            <a:r>
              <a:rPr lang="en-US" altLang="ja-JP" sz="1600" dirty="0" smtClean="0"/>
              <a:t>% </a:t>
            </a:r>
            <a:endParaRPr lang="ja-JP" altLang="ja-JP" sz="1600" dirty="0"/>
          </a:p>
          <a:p>
            <a:pPr marL="0" indent="0">
              <a:buNone/>
            </a:pPr>
            <a:r>
              <a:rPr lang="en-US" altLang="ja-JP" sz="1600" dirty="0" err="1"/>
              <a:t>Neut</a:t>
            </a:r>
            <a:r>
              <a:rPr lang="zh-CN" altLang="ja-JP" sz="1600" dirty="0" smtClean="0"/>
              <a:t>実数</a:t>
            </a:r>
            <a:r>
              <a:rPr lang="en-US" altLang="ja-JP" sz="1600" dirty="0" smtClean="0"/>
              <a:t> </a:t>
            </a:r>
            <a:r>
              <a:rPr lang="en-US" altLang="ja-JP" sz="1600" dirty="0"/>
              <a:t>1.8 </a:t>
            </a:r>
            <a:r>
              <a:rPr lang="en-US" altLang="ja-JP" sz="1600" dirty="0" smtClean="0"/>
              <a:t>X10³/</a:t>
            </a:r>
            <a:r>
              <a:rPr lang="en-US" altLang="ja-JP" sz="1600" dirty="0" err="1" smtClean="0"/>
              <a:t>ul</a:t>
            </a:r>
            <a:r>
              <a:rPr lang="en-US" altLang="ja-JP" sz="1600" dirty="0" smtClean="0"/>
              <a:t>  </a:t>
            </a:r>
            <a:endParaRPr lang="ja-JP" altLang="ja-JP" sz="1600" dirty="0"/>
          </a:p>
          <a:p>
            <a:pPr marL="0" indent="0">
              <a:buNone/>
            </a:pPr>
            <a:r>
              <a:rPr lang="en-US" altLang="ja-JP" sz="1600" dirty="0">
                <a:solidFill>
                  <a:srgbClr val="FF0000"/>
                </a:solidFill>
              </a:rPr>
              <a:t>Mo</a:t>
            </a:r>
            <a:r>
              <a:rPr lang="en-US" altLang="ja-JP" sz="1600" dirty="0" smtClean="0">
                <a:solidFill>
                  <a:srgbClr val="FF0000"/>
                </a:solidFill>
              </a:rPr>
              <a:t> 11.0 % </a:t>
            </a:r>
            <a:r>
              <a:rPr lang="en-US" altLang="ja-JP" sz="1600" dirty="0">
                <a:solidFill>
                  <a:srgbClr val="FF0000"/>
                </a:solidFill>
              </a:rPr>
              <a:t>H </a:t>
            </a:r>
            <a:endParaRPr lang="ja-JP" altLang="ja-JP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600" dirty="0">
                <a:solidFill>
                  <a:srgbClr val="FF0000"/>
                </a:solidFill>
              </a:rPr>
              <a:t>A-Ly</a:t>
            </a:r>
            <a:r>
              <a:rPr lang="en-US" altLang="ja-JP" sz="1600" dirty="0" smtClean="0">
                <a:solidFill>
                  <a:srgbClr val="FF0000"/>
                </a:solidFill>
              </a:rPr>
              <a:t> 11.0 % </a:t>
            </a:r>
            <a:r>
              <a:rPr lang="en-US" altLang="ja-JP" sz="1600" dirty="0">
                <a:solidFill>
                  <a:srgbClr val="FF0000"/>
                </a:solidFill>
              </a:rPr>
              <a:t>H </a:t>
            </a:r>
            <a:endParaRPr lang="ja-JP" altLang="ja-JP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ja-JP" sz="1600" dirty="0">
                <a:solidFill>
                  <a:srgbClr val="FF0000"/>
                </a:solidFill>
              </a:rPr>
              <a:t>後骨髄球</a:t>
            </a:r>
            <a:r>
              <a:rPr lang="en-US" altLang="ja-JP" sz="1600" dirty="0">
                <a:solidFill>
                  <a:srgbClr val="FF0000"/>
                </a:solidFill>
              </a:rPr>
              <a:t> </a:t>
            </a:r>
            <a:r>
              <a:rPr lang="en-US" altLang="ja-JP" sz="1600" dirty="0" smtClean="0">
                <a:solidFill>
                  <a:srgbClr val="FF0000"/>
                </a:solidFill>
              </a:rPr>
              <a:t>4.0 % </a:t>
            </a:r>
            <a:r>
              <a:rPr lang="en-US" altLang="ja-JP" sz="1600" dirty="0">
                <a:solidFill>
                  <a:srgbClr val="FF0000"/>
                </a:solidFill>
              </a:rPr>
              <a:t>H</a:t>
            </a:r>
            <a:r>
              <a:rPr lang="en-US" altLang="ja-JP" sz="1600" dirty="0"/>
              <a:t> </a:t>
            </a:r>
            <a:endParaRPr lang="en-US" altLang="ja-JP" sz="1600" dirty="0" smtClean="0"/>
          </a:p>
          <a:p>
            <a:pPr marL="0" indent="0">
              <a:buNone/>
            </a:pPr>
            <a:endParaRPr lang="en-US" altLang="ja-JP" sz="1600" dirty="0" smtClean="0"/>
          </a:p>
          <a:p>
            <a:pPr marL="0" indent="0">
              <a:buNone/>
            </a:pPr>
            <a:endParaRPr lang="en-US" altLang="ja-JP" sz="1600" dirty="0"/>
          </a:p>
          <a:p>
            <a:pPr marL="0" indent="0">
              <a:buNone/>
            </a:pPr>
            <a:endParaRPr lang="en-US" altLang="ja-JP" sz="1600" dirty="0" smtClean="0"/>
          </a:p>
          <a:p>
            <a:pPr marL="0" indent="0">
              <a:buNone/>
            </a:pPr>
            <a:endParaRPr lang="en-US" altLang="ja-JP" sz="1600" dirty="0" smtClean="0"/>
          </a:p>
          <a:p>
            <a:pPr marL="0" indent="0">
              <a:buNone/>
            </a:pPr>
            <a:endParaRPr lang="en-US" altLang="ja-JP" sz="1600" dirty="0" smtClean="0"/>
          </a:p>
          <a:p>
            <a:pPr marL="0" indent="0">
              <a:buNone/>
            </a:pPr>
            <a:endParaRPr lang="en-US" altLang="ja-JP" sz="1600" dirty="0" smtClean="0"/>
          </a:p>
          <a:p>
            <a:pPr marL="0" indent="0">
              <a:buNone/>
            </a:pPr>
            <a:r>
              <a:rPr lang="en-US" altLang="ja-JP" sz="1600" dirty="0" smtClean="0"/>
              <a:t>〈</a:t>
            </a:r>
            <a:r>
              <a:rPr lang="ja-JP" altLang="en-US" sz="1600" dirty="0" smtClean="0"/>
              <a:t>生化学</a:t>
            </a:r>
            <a:r>
              <a:rPr lang="en-US" altLang="ja-JP" sz="1600" dirty="0" smtClean="0"/>
              <a:t>〉</a:t>
            </a:r>
          </a:p>
          <a:p>
            <a:pPr marL="0" indent="0">
              <a:buNone/>
            </a:pPr>
            <a:r>
              <a:rPr lang="en-US" altLang="ja-JP" sz="1600" dirty="0" smtClean="0"/>
              <a:t>T-BIL 1.2 mg/dl  </a:t>
            </a:r>
            <a:endParaRPr lang="ja-JP" altLang="ja-JP" sz="1600" dirty="0"/>
          </a:p>
          <a:p>
            <a:pPr marL="0" indent="0">
              <a:buNone/>
            </a:pPr>
            <a:r>
              <a:rPr lang="en-US" altLang="ja-JP" sz="1600" dirty="0" smtClean="0">
                <a:solidFill>
                  <a:srgbClr val="FF0000"/>
                </a:solidFill>
              </a:rPr>
              <a:t>D-BIL 0.5 mg/dl </a:t>
            </a:r>
            <a:r>
              <a:rPr lang="en-US" altLang="ja-JP" sz="1600" dirty="0">
                <a:solidFill>
                  <a:srgbClr val="FF0000"/>
                </a:solidFill>
              </a:rPr>
              <a:t>H </a:t>
            </a:r>
            <a:endParaRPr lang="ja-JP" altLang="ja-JP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600" dirty="0" smtClean="0">
                <a:solidFill>
                  <a:srgbClr val="0070C0"/>
                </a:solidFill>
              </a:rPr>
              <a:t>ZTT 3.6 KU </a:t>
            </a:r>
            <a:r>
              <a:rPr lang="en-US" altLang="ja-JP" sz="1600" dirty="0">
                <a:solidFill>
                  <a:srgbClr val="0070C0"/>
                </a:solidFill>
              </a:rPr>
              <a:t>L </a:t>
            </a:r>
            <a:endParaRPr lang="ja-JP" altLang="ja-JP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ja-JP" sz="1600" dirty="0" smtClean="0"/>
              <a:t>TTT 0.3 KU  </a:t>
            </a:r>
            <a:endParaRPr lang="ja-JP" altLang="ja-JP" sz="1600" dirty="0"/>
          </a:p>
          <a:p>
            <a:pPr marL="0" indent="0">
              <a:buNone/>
            </a:pPr>
            <a:r>
              <a:rPr lang="en-US" altLang="ja-JP" sz="1600" dirty="0" smtClean="0">
                <a:solidFill>
                  <a:srgbClr val="FF0000"/>
                </a:solidFill>
              </a:rPr>
              <a:t>AST 132 IU/L </a:t>
            </a:r>
            <a:r>
              <a:rPr lang="en-US" altLang="ja-JP" sz="1600" dirty="0">
                <a:solidFill>
                  <a:srgbClr val="FF0000"/>
                </a:solidFill>
              </a:rPr>
              <a:t>H </a:t>
            </a:r>
            <a:endParaRPr lang="ja-JP" altLang="ja-JP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600" dirty="0" smtClean="0"/>
              <a:t>ALT </a:t>
            </a:r>
            <a:r>
              <a:rPr lang="en-US" altLang="ja-JP" sz="1600" dirty="0"/>
              <a:t>42 </a:t>
            </a:r>
            <a:r>
              <a:rPr lang="en-US" altLang="ja-JP" sz="1600" dirty="0" smtClean="0"/>
              <a:t>IU/L </a:t>
            </a:r>
            <a:endParaRPr lang="ja-JP" altLang="ja-JP" sz="1600" dirty="0"/>
          </a:p>
          <a:p>
            <a:pPr marL="0" indent="0">
              <a:buNone/>
            </a:pPr>
            <a:r>
              <a:rPr lang="en-US" altLang="ja-JP" sz="1600" dirty="0" smtClean="0">
                <a:solidFill>
                  <a:srgbClr val="FF0000"/>
                </a:solidFill>
              </a:rPr>
              <a:t>LDH 2040 IU/L </a:t>
            </a:r>
            <a:r>
              <a:rPr lang="en-US" altLang="ja-JP" sz="1600" dirty="0">
                <a:solidFill>
                  <a:srgbClr val="FF0000"/>
                </a:solidFill>
              </a:rPr>
              <a:t>H </a:t>
            </a:r>
            <a:endParaRPr lang="ja-JP" altLang="ja-JP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600" dirty="0" smtClean="0"/>
              <a:t>CK </a:t>
            </a:r>
            <a:r>
              <a:rPr lang="en-US" altLang="ja-JP" sz="1600" dirty="0"/>
              <a:t>255 </a:t>
            </a:r>
            <a:r>
              <a:rPr lang="en-US" altLang="ja-JP" sz="1600" dirty="0" smtClean="0"/>
              <a:t>IU/L   </a:t>
            </a:r>
            <a:endParaRPr lang="ja-JP" altLang="ja-JP" sz="1600" dirty="0"/>
          </a:p>
          <a:p>
            <a:pPr marL="0" indent="0">
              <a:buNone/>
            </a:pPr>
            <a:r>
              <a:rPr lang="en-US" altLang="ja-JP" sz="1600" dirty="0" smtClean="0"/>
              <a:t>ALP </a:t>
            </a:r>
            <a:r>
              <a:rPr lang="en-US" altLang="ja-JP" sz="1600" dirty="0"/>
              <a:t>275 </a:t>
            </a:r>
            <a:r>
              <a:rPr lang="en-US" altLang="ja-JP" sz="1600" dirty="0" smtClean="0"/>
              <a:t>IU/L </a:t>
            </a:r>
            <a:endParaRPr lang="ja-JP" altLang="ja-JP" sz="1600" dirty="0"/>
          </a:p>
          <a:p>
            <a:pPr marL="0" indent="0">
              <a:buNone/>
            </a:pPr>
            <a:r>
              <a:rPr lang="en-US" altLang="ja-JP" sz="1600" dirty="0">
                <a:solidFill>
                  <a:srgbClr val="FF0000"/>
                </a:solidFill>
              </a:rPr>
              <a:t>γ</a:t>
            </a:r>
            <a:r>
              <a:rPr lang="en-US" altLang="ja-JP" sz="1600" dirty="0" smtClean="0">
                <a:solidFill>
                  <a:srgbClr val="FF0000"/>
                </a:solidFill>
              </a:rPr>
              <a:t>-GT 63 IU/L </a:t>
            </a:r>
            <a:r>
              <a:rPr lang="en-US" altLang="ja-JP" sz="1600" dirty="0">
                <a:solidFill>
                  <a:srgbClr val="FF0000"/>
                </a:solidFill>
              </a:rPr>
              <a:t>H </a:t>
            </a:r>
            <a:endParaRPr lang="ja-JP" altLang="ja-JP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600" dirty="0" err="1" smtClean="0">
                <a:solidFill>
                  <a:srgbClr val="0070C0"/>
                </a:solidFill>
              </a:rPr>
              <a:t>ChE</a:t>
            </a:r>
            <a:r>
              <a:rPr lang="ja-JP" altLang="ja-JP" sz="1600" dirty="0" smtClean="0">
                <a:solidFill>
                  <a:srgbClr val="0070C0"/>
                </a:solidFill>
              </a:rPr>
              <a:t>（</a:t>
            </a:r>
            <a:r>
              <a:rPr lang="en-US" altLang="ja-JP" sz="1600" dirty="0">
                <a:solidFill>
                  <a:srgbClr val="0070C0"/>
                </a:solidFill>
              </a:rPr>
              <a:t>JSCC</a:t>
            </a:r>
            <a:r>
              <a:rPr lang="ja-JP" altLang="ja-JP" sz="1600" dirty="0">
                <a:solidFill>
                  <a:srgbClr val="0070C0"/>
                </a:solidFill>
              </a:rPr>
              <a:t>法）</a:t>
            </a:r>
            <a:r>
              <a:rPr lang="en-US" altLang="ja-JP" sz="1600" dirty="0">
                <a:solidFill>
                  <a:srgbClr val="0070C0"/>
                </a:solidFill>
              </a:rPr>
              <a:t> </a:t>
            </a:r>
            <a:r>
              <a:rPr lang="en-US" altLang="ja-JP" sz="1600" dirty="0" smtClean="0">
                <a:solidFill>
                  <a:srgbClr val="0070C0"/>
                </a:solidFill>
              </a:rPr>
              <a:t>128 IU/L </a:t>
            </a:r>
            <a:r>
              <a:rPr lang="en-US" altLang="ja-JP" sz="1600" dirty="0">
                <a:solidFill>
                  <a:srgbClr val="0070C0"/>
                </a:solidFill>
              </a:rPr>
              <a:t>L </a:t>
            </a:r>
            <a:endParaRPr lang="ja-JP" altLang="ja-JP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ja-JP" sz="1600" dirty="0" smtClean="0"/>
              <a:t>TCHO </a:t>
            </a:r>
            <a:r>
              <a:rPr lang="en-US" altLang="ja-JP" sz="1600" dirty="0"/>
              <a:t>155 </a:t>
            </a:r>
            <a:r>
              <a:rPr lang="en-US" altLang="ja-JP" sz="1600" dirty="0" smtClean="0"/>
              <a:t>mg/dl </a:t>
            </a:r>
            <a:endParaRPr lang="ja-JP" altLang="ja-JP" sz="1600" dirty="0"/>
          </a:p>
          <a:p>
            <a:pPr marL="0" indent="0">
              <a:buNone/>
            </a:pPr>
            <a:r>
              <a:rPr lang="en-US" altLang="ja-JP" sz="1600" dirty="0" smtClean="0">
                <a:solidFill>
                  <a:srgbClr val="0070C0"/>
                </a:solidFill>
              </a:rPr>
              <a:t>TP 5.1 g/dl </a:t>
            </a:r>
            <a:r>
              <a:rPr lang="en-US" altLang="ja-JP" sz="1600" dirty="0">
                <a:solidFill>
                  <a:srgbClr val="0070C0"/>
                </a:solidFill>
              </a:rPr>
              <a:t>L </a:t>
            </a:r>
            <a:endParaRPr lang="ja-JP" altLang="ja-JP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ja-JP" sz="1600" dirty="0" smtClean="0">
                <a:solidFill>
                  <a:srgbClr val="0070C0"/>
                </a:solidFill>
              </a:rPr>
              <a:t>ALB 2.3 g/dl </a:t>
            </a:r>
            <a:r>
              <a:rPr lang="en-US" altLang="ja-JP" sz="1600" dirty="0">
                <a:solidFill>
                  <a:srgbClr val="0070C0"/>
                </a:solidFill>
              </a:rPr>
              <a:t>L </a:t>
            </a:r>
            <a:endParaRPr lang="ja-JP" altLang="ja-JP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ja-JP" sz="1600" dirty="0" smtClean="0"/>
              <a:t>BUN 12 mg/dl  </a:t>
            </a:r>
            <a:endParaRPr lang="ja-JP" altLang="ja-JP" sz="1600" dirty="0"/>
          </a:p>
          <a:p>
            <a:pPr marL="0" indent="0">
              <a:buNone/>
            </a:pPr>
            <a:r>
              <a:rPr lang="en-US" altLang="ja-JP" sz="1600" dirty="0" smtClean="0">
                <a:solidFill>
                  <a:srgbClr val="FF0000"/>
                </a:solidFill>
              </a:rPr>
              <a:t>Cr 1.12 mg/dl </a:t>
            </a:r>
            <a:r>
              <a:rPr lang="en-US" altLang="ja-JP" sz="1600" dirty="0">
                <a:solidFill>
                  <a:srgbClr val="FF0000"/>
                </a:solidFill>
              </a:rPr>
              <a:t>H </a:t>
            </a:r>
            <a:endParaRPr lang="ja-JP" altLang="ja-JP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600" dirty="0" err="1" smtClean="0">
                <a:solidFill>
                  <a:srgbClr val="0070C0"/>
                </a:solidFill>
              </a:rPr>
              <a:t>eGFR</a:t>
            </a:r>
            <a:r>
              <a:rPr lang="en-US" altLang="ja-JP" sz="1600" dirty="0" smtClean="0">
                <a:solidFill>
                  <a:srgbClr val="0070C0"/>
                </a:solidFill>
              </a:rPr>
              <a:t> 57 ml/min/1.73m² </a:t>
            </a:r>
            <a:r>
              <a:rPr lang="en-US" altLang="ja-JP" sz="1600" dirty="0">
                <a:solidFill>
                  <a:srgbClr val="0070C0"/>
                </a:solidFill>
              </a:rPr>
              <a:t>L </a:t>
            </a:r>
            <a:endParaRPr lang="ja-JP" altLang="ja-JP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ja-JP" sz="1600" dirty="0" smtClean="0">
                <a:solidFill>
                  <a:srgbClr val="FF0000"/>
                </a:solidFill>
              </a:rPr>
              <a:t>UA 7.2</a:t>
            </a:r>
            <a:r>
              <a:rPr lang="ja-JP" altLang="en-US" sz="1600" dirty="0">
                <a:solidFill>
                  <a:srgbClr val="FF0000"/>
                </a:solidFill>
              </a:rPr>
              <a:t> </a:t>
            </a:r>
            <a:r>
              <a:rPr lang="en-US" altLang="ja-JP" sz="1600" dirty="0" smtClean="0">
                <a:solidFill>
                  <a:srgbClr val="FF0000"/>
                </a:solidFill>
              </a:rPr>
              <a:t>mg/dl </a:t>
            </a:r>
            <a:r>
              <a:rPr lang="en-US" altLang="ja-JP" sz="1600" dirty="0">
                <a:solidFill>
                  <a:srgbClr val="FF0000"/>
                </a:solidFill>
              </a:rPr>
              <a:t>H </a:t>
            </a:r>
            <a:endParaRPr lang="en-US" altLang="ja-JP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ja-JP" altLang="ja-JP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16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ja-JP" sz="16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ja-JP" sz="16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ja-JP" sz="1600" dirty="0" smtClean="0">
                <a:solidFill>
                  <a:srgbClr val="0070C0"/>
                </a:solidFill>
              </a:rPr>
              <a:t>Na 134.0 </a:t>
            </a:r>
            <a:r>
              <a:rPr lang="en-US" altLang="ja-JP" sz="1600" dirty="0" err="1" smtClean="0">
                <a:solidFill>
                  <a:srgbClr val="0070C0"/>
                </a:solidFill>
              </a:rPr>
              <a:t>mEq</a:t>
            </a:r>
            <a:r>
              <a:rPr lang="en-US" altLang="ja-JP" sz="1600" dirty="0" smtClean="0">
                <a:solidFill>
                  <a:srgbClr val="0070C0"/>
                </a:solidFill>
              </a:rPr>
              <a:t>/L </a:t>
            </a:r>
            <a:r>
              <a:rPr lang="en-US" altLang="ja-JP" sz="1600" dirty="0">
                <a:solidFill>
                  <a:srgbClr val="0070C0"/>
                </a:solidFill>
              </a:rPr>
              <a:t>L </a:t>
            </a:r>
            <a:endParaRPr lang="ja-JP" altLang="ja-JP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ja-JP" sz="1600" dirty="0" smtClean="0">
                <a:solidFill>
                  <a:srgbClr val="0070C0"/>
                </a:solidFill>
              </a:rPr>
              <a:t>K 3.2 </a:t>
            </a:r>
            <a:r>
              <a:rPr lang="en-US" altLang="ja-JP" sz="1600" dirty="0" err="1" smtClean="0">
                <a:solidFill>
                  <a:srgbClr val="0070C0"/>
                </a:solidFill>
              </a:rPr>
              <a:t>mEq</a:t>
            </a:r>
            <a:r>
              <a:rPr lang="en-US" altLang="ja-JP" sz="1600" dirty="0" smtClean="0">
                <a:solidFill>
                  <a:srgbClr val="0070C0"/>
                </a:solidFill>
              </a:rPr>
              <a:t>/L </a:t>
            </a:r>
            <a:r>
              <a:rPr lang="en-US" altLang="ja-JP" sz="1600" dirty="0">
                <a:solidFill>
                  <a:srgbClr val="0070C0"/>
                </a:solidFill>
              </a:rPr>
              <a:t>L </a:t>
            </a:r>
            <a:endParaRPr lang="ja-JP" altLang="ja-JP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ja-JP" sz="1600" dirty="0" err="1" smtClean="0">
                <a:solidFill>
                  <a:srgbClr val="0070C0"/>
                </a:solidFill>
              </a:rPr>
              <a:t>Cl</a:t>
            </a:r>
            <a:r>
              <a:rPr lang="en-US" altLang="ja-JP" sz="1600" dirty="0" smtClean="0">
                <a:solidFill>
                  <a:srgbClr val="0070C0"/>
                </a:solidFill>
              </a:rPr>
              <a:t> 96.1 </a:t>
            </a:r>
            <a:r>
              <a:rPr lang="en-US" altLang="ja-JP" sz="1600" dirty="0" err="1" smtClean="0">
                <a:solidFill>
                  <a:srgbClr val="0070C0"/>
                </a:solidFill>
              </a:rPr>
              <a:t>mEq</a:t>
            </a:r>
            <a:r>
              <a:rPr lang="en-US" altLang="ja-JP" sz="1600" dirty="0" smtClean="0">
                <a:solidFill>
                  <a:srgbClr val="0070C0"/>
                </a:solidFill>
              </a:rPr>
              <a:t>/L </a:t>
            </a:r>
            <a:r>
              <a:rPr lang="en-US" altLang="ja-JP" sz="1600" dirty="0">
                <a:solidFill>
                  <a:srgbClr val="0070C0"/>
                </a:solidFill>
              </a:rPr>
              <a:t>L </a:t>
            </a:r>
            <a:endParaRPr lang="ja-JP" altLang="ja-JP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ja-JP" sz="1600" dirty="0" err="1" smtClean="0">
                <a:solidFill>
                  <a:srgbClr val="0070C0"/>
                </a:solidFill>
              </a:rPr>
              <a:t>Ca</a:t>
            </a:r>
            <a:r>
              <a:rPr lang="en-US" altLang="ja-JP" sz="1600" dirty="0" smtClean="0">
                <a:solidFill>
                  <a:srgbClr val="0070C0"/>
                </a:solidFill>
              </a:rPr>
              <a:t> 8.1 mg/dl </a:t>
            </a:r>
            <a:r>
              <a:rPr lang="en-US" altLang="ja-JP" sz="1600" dirty="0">
                <a:solidFill>
                  <a:srgbClr val="0070C0"/>
                </a:solidFill>
              </a:rPr>
              <a:t>L </a:t>
            </a:r>
            <a:r>
              <a:rPr lang="en-US" altLang="ja-JP" sz="1600" dirty="0" smtClean="0">
                <a:solidFill>
                  <a:srgbClr val="0070C0"/>
                </a:solidFill>
              </a:rPr>
              <a:t>  </a:t>
            </a:r>
            <a:endParaRPr lang="ja-JP" altLang="ja-JP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ja-JP" sz="1600" dirty="0">
                <a:solidFill>
                  <a:srgbClr val="0070C0"/>
                </a:solidFill>
              </a:rPr>
              <a:t>Mg 1.4 mg/</a:t>
            </a:r>
            <a:r>
              <a:rPr lang="en-US" altLang="ja-JP" sz="1600" dirty="0" err="1">
                <a:solidFill>
                  <a:srgbClr val="0070C0"/>
                </a:solidFill>
              </a:rPr>
              <a:t>dL</a:t>
            </a:r>
            <a:r>
              <a:rPr lang="en-US" altLang="ja-JP" sz="1600" dirty="0">
                <a:solidFill>
                  <a:srgbClr val="0070C0"/>
                </a:solidFill>
              </a:rPr>
              <a:t> L </a:t>
            </a:r>
            <a:endParaRPr lang="ja-JP" altLang="ja-JP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ja-JP" sz="1600" dirty="0" smtClean="0"/>
              <a:t>AMY </a:t>
            </a:r>
            <a:r>
              <a:rPr lang="en-US" altLang="ja-JP" sz="1600" dirty="0"/>
              <a:t>64 </a:t>
            </a:r>
            <a:r>
              <a:rPr lang="en-US" altLang="ja-JP" sz="1600" dirty="0" smtClean="0"/>
              <a:t>IU/L </a:t>
            </a:r>
            <a:endParaRPr lang="ja-JP" altLang="ja-JP" sz="1600" dirty="0"/>
          </a:p>
          <a:p>
            <a:pPr marL="0" indent="0">
              <a:buNone/>
            </a:pPr>
            <a:r>
              <a:rPr lang="en-US" altLang="ja-JP" sz="1600" dirty="0" smtClean="0">
                <a:solidFill>
                  <a:srgbClr val="FF0000"/>
                </a:solidFill>
              </a:rPr>
              <a:t>TG 258 mg/dl </a:t>
            </a:r>
            <a:r>
              <a:rPr lang="en-US" altLang="ja-JP" sz="1600" dirty="0">
                <a:solidFill>
                  <a:srgbClr val="FF0000"/>
                </a:solidFill>
              </a:rPr>
              <a:t>H </a:t>
            </a:r>
            <a:endParaRPr lang="ja-JP" altLang="ja-JP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600" dirty="0" smtClean="0">
                <a:solidFill>
                  <a:srgbClr val="0070C0"/>
                </a:solidFill>
              </a:rPr>
              <a:t>HDL-C 11 mg/dl </a:t>
            </a:r>
            <a:r>
              <a:rPr lang="en-US" altLang="ja-JP" sz="1600" dirty="0">
                <a:solidFill>
                  <a:srgbClr val="0070C0"/>
                </a:solidFill>
              </a:rPr>
              <a:t>L </a:t>
            </a:r>
            <a:endParaRPr lang="ja-JP" altLang="ja-JP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ja-JP" sz="1600" dirty="0" smtClean="0">
                <a:solidFill>
                  <a:srgbClr val="0070C0"/>
                </a:solidFill>
              </a:rPr>
              <a:t>LDL-C 65 mg/dl </a:t>
            </a:r>
            <a:r>
              <a:rPr lang="en-US" altLang="ja-JP" sz="1600" dirty="0">
                <a:solidFill>
                  <a:srgbClr val="0070C0"/>
                </a:solidFill>
              </a:rPr>
              <a:t>L </a:t>
            </a:r>
            <a:endParaRPr lang="ja-JP" altLang="ja-JP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ja-JP" sz="1600" dirty="0" smtClean="0"/>
              <a:t>NH3 </a:t>
            </a:r>
            <a:r>
              <a:rPr lang="en-US" altLang="ja-JP" sz="1600" dirty="0"/>
              <a:t>50 </a:t>
            </a:r>
            <a:r>
              <a:rPr lang="en-US" altLang="ja-JP" sz="1600" dirty="0" err="1" smtClean="0"/>
              <a:t>ug</a:t>
            </a:r>
            <a:r>
              <a:rPr lang="en-US" altLang="ja-JP" sz="1600" dirty="0" smtClean="0"/>
              <a:t>/dl </a:t>
            </a:r>
            <a:endParaRPr lang="ja-JP" altLang="ja-JP" sz="1600" dirty="0"/>
          </a:p>
          <a:p>
            <a:pPr marL="0" indent="0">
              <a:buNone/>
            </a:pPr>
            <a:r>
              <a:rPr lang="en-US" altLang="ja-JP" sz="1600" dirty="0" smtClean="0">
                <a:solidFill>
                  <a:srgbClr val="FF0000"/>
                </a:solidFill>
              </a:rPr>
              <a:t>CRP 21.998 mg/dl </a:t>
            </a:r>
            <a:r>
              <a:rPr lang="en-US" altLang="ja-JP" sz="1600" dirty="0">
                <a:solidFill>
                  <a:srgbClr val="FF0000"/>
                </a:solidFill>
              </a:rPr>
              <a:t>H </a:t>
            </a:r>
            <a:endParaRPr lang="ja-JP" altLang="ja-JP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ja-JP" sz="1600" dirty="0">
                <a:solidFill>
                  <a:srgbClr val="FF0000"/>
                </a:solidFill>
              </a:rPr>
              <a:t>ﾌﾟﾛｶﾙｼﾄﾆﾝ半定量</a:t>
            </a:r>
            <a:r>
              <a:rPr lang="en-US" altLang="ja-JP" sz="1600" dirty="0">
                <a:solidFill>
                  <a:srgbClr val="FF0000"/>
                </a:solidFill>
              </a:rPr>
              <a:t> &gt;</a:t>
            </a:r>
            <a:r>
              <a:rPr lang="en-US" altLang="ja-JP" sz="1600" dirty="0" smtClean="0">
                <a:solidFill>
                  <a:srgbClr val="FF0000"/>
                </a:solidFill>
              </a:rPr>
              <a:t>10 </a:t>
            </a:r>
            <a:r>
              <a:rPr lang="en-US" altLang="ja-JP" sz="1600" dirty="0" err="1" smtClean="0">
                <a:solidFill>
                  <a:srgbClr val="FF0000"/>
                </a:solidFill>
              </a:rPr>
              <a:t>ng</a:t>
            </a:r>
            <a:r>
              <a:rPr lang="en-US" altLang="ja-JP" sz="1600" dirty="0" smtClean="0">
                <a:solidFill>
                  <a:srgbClr val="FF0000"/>
                </a:solidFill>
              </a:rPr>
              <a:t>/ml </a:t>
            </a:r>
            <a:r>
              <a:rPr lang="en-US" altLang="ja-JP" sz="1600" dirty="0">
                <a:solidFill>
                  <a:srgbClr val="FF0000"/>
                </a:solidFill>
              </a:rPr>
              <a:t>H </a:t>
            </a:r>
            <a:r>
              <a:rPr lang="en-US" altLang="ja-JP" sz="1600" dirty="0" smtClean="0">
                <a:solidFill>
                  <a:srgbClr val="FF0000"/>
                </a:solidFill>
              </a:rPr>
              <a:t> </a:t>
            </a:r>
            <a:endParaRPr lang="ja-JP" altLang="ja-JP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600" dirty="0" smtClean="0"/>
              <a:t>TSH </a:t>
            </a:r>
            <a:r>
              <a:rPr lang="en-US" altLang="ja-JP" sz="1600" dirty="0"/>
              <a:t>1.030  </a:t>
            </a:r>
            <a:r>
              <a:rPr lang="en-US" altLang="ja-JP" sz="1600" dirty="0" err="1" smtClean="0"/>
              <a:t>uIU</a:t>
            </a:r>
            <a:r>
              <a:rPr lang="en-US" altLang="ja-JP" sz="1600" dirty="0" smtClean="0"/>
              <a:t>/ml</a:t>
            </a:r>
            <a:endParaRPr lang="ja-JP" altLang="ja-JP" sz="1600" dirty="0"/>
          </a:p>
          <a:p>
            <a:pPr marL="0" indent="0">
              <a:buNone/>
            </a:pPr>
            <a:r>
              <a:rPr lang="en-US" altLang="ja-JP" sz="1600" dirty="0" smtClean="0">
                <a:solidFill>
                  <a:srgbClr val="0070C0"/>
                </a:solidFill>
              </a:rPr>
              <a:t>FT3 1.31 </a:t>
            </a:r>
            <a:r>
              <a:rPr lang="en-US" altLang="ja-JP" sz="1600" dirty="0" err="1" smtClean="0">
                <a:solidFill>
                  <a:srgbClr val="0070C0"/>
                </a:solidFill>
              </a:rPr>
              <a:t>pg</a:t>
            </a:r>
            <a:r>
              <a:rPr lang="en-US" altLang="ja-JP" sz="1600" dirty="0" smtClean="0">
                <a:solidFill>
                  <a:srgbClr val="0070C0"/>
                </a:solidFill>
              </a:rPr>
              <a:t>/ml </a:t>
            </a:r>
            <a:r>
              <a:rPr lang="en-US" altLang="ja-JP" sz="1600" dirty="0">
                <a:solidFill>
                  <a:srgbClr val="0070C0"/>
                </a:solidFill>
              </a:rPr>
              <a:t>L </a:t>
            </a:r>
            <a:endParaRPr lang="ja-JP" altLang="ja-JP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ja-JP" sz="1600" dirty="0" smtClean="0"/>
              <a:t>FT4 </a:t>
            </a:r>
            <a:r>
              <a:rPr lang="en-US" altLang="ja-JP" sz="1600" dirty="0"/>
              <a:t>1.190 </a:t>
            </a:r>
            <a:r>
              <a:rPr lang="en-US" altLang="ja-JP" sz="1600" dirty="0" err="1" smtClean="0"/>
              <a:t>ng</a:t>
            </a:r>
            <a:r>
              <a:rPr lang="en-US" altLang="ja-JP" sz="1600" dirty="0" smtClean="0"/>
              <a:t>/dl </a:t>
            </a:r>
            <a:endParaRPr lang="ja-JP" altLang="ja-JP" sz="1600" dirty="0"/>
          </a:p>
          <a:p>
            <a:pPr marL="0" indent="0">
              <a:buNone/>
            </a:pPr>
            <a:r>
              <a:rPr lang="ja-JP" altLang="ja-JP" sz="1600" dirty="0">
                <a:solidFill>
                  <a:srgbClr val="FF0000"/>
                </a:solidFill>
              </a:rPr>
              <a:t>フェリチン</a:t>
            </a:r>
            <a:r>
              <a:rPr lang="en-US" altLang="ja-JP" sz="1600" dirty="0">
                <a:solidFill>
                  <a:srgbClr val="FF0000"/>
                </a:solidFill>
              </a:rPr>
              <a:t> </a:t>
            </a:r>
            <a:r>
              <a:rPr lang="en-US" altLang="ja-JP" sz="1600" dirty="0" smtClean="0">
                <a:solidFill>
                  <a:srgbClr val="FF0000"/>
                </a:solidFill>
              </a:rPr>
              <a:t>3740.7 </a:t>
            </a:r>
            <a:r>
              <a:rPr lang="en-US" altLang="ja-JP" sz="1600" dirty="0" err="1" smtClean="0">
                <a:solidFill>
                  <a:srgbClr val="FF0000"/>
                </a:solidFill>
              </a:rPr>
              <a:t>ng</a:t>
            </a:r>
            <a:r>
              <a:rPr lang="en-US" altLang="ja-JP" sz="1600" dirty="0" smtClean="0">
                <a:solidFill>
                  <a:srgbClr val="FF0000"/>
                </a:solidFill>
              </a:rPr>
              <a:t>/ml </a:t>
            </a:r>
            <a:r>
              <a:rPr lang="en-US" altLang="ja-JP" sz="1600" dirty="0">
                <a:solidFill>
                  <a:srgbClr val="FF0000"/>
                </a:solidFill>
              </a:rPr>
              <a:t>H </a:t>
            </a:r>
            <a:r>
              <a:rPr lang="en-US" altLang="ja-JP" sz="1600" dirty="0" smtClean="0">
                <a:solidFill>
                  <a:srgbClr val="FF0000"/>
                </a:solidFill>
              </a:rPr>
              <a:t> </a:t>
            </a:r>
            <a:endParaRPr lang="ja-JP" altLang="ja-JP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ja-JP" sz="1600" dirty="0" smtClean="0">
                <a:solidFill>
                  <a:srgbClr val="FF0000"/>
                </a:solidFill>
              </a:rPr>
              <a:t>血漿</a:t>
            </a:r>
            <a:r>
              <a:rPr lang="en-US" altLang="ja-JP" sz="1600" dirty="0" smtClean="0">
                <a:solidFill>
                  <a:srgbClr val="FF0000"/>
                </a:solidFill>
              </a:rPr>
              <a:t>GLU 129 mg/dl </a:t>
            </a:r>
            <a:r>
              <a:rPr lang="en-US" altLang="ja-JP" sz="1600" dirty="0">
                <a:solidFill>
                  <a:srgbClr val="FF0000"/>
                </a:solidFill>
              </a:rPr>
              <a:t>H </a:t>
            </a:r>
            <a:endParaRPr lang="ja-JP" altLang="ja-JP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600" dirty="0" smtClean="0"/>
              <a:t>HbA1c(JDS</a:t>
            </a:r>
            <a:r>
              <a:rPr lang="en-US" altLang="ja-JP" sz="1600" dirty="0"/>
              <a:t>) </a:t>
            </a:r>
            <a:r>
              <a:rPr lang="en-US" altLang="ja-JP" sz="1600" dirty="0" smtClean="0"/>
              <a:t>5.8 %</a:t>
            </a:r>
            <a:endParaRPr lang="ja-JP" altLang="ja-JP" sz="1600" dirty="0"/>
          </a:p>
          <a:p>
            <a:pPr marL="0" indent="0">
              <a:buNone/>
            </a:pPr>
            <a:endParaRPr lang="ja-JP" altLang="ja-JP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0731334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624736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en-US" altLang="ja-JP" sz="1900" dirty="0" smtClean="0"/>
              <a:t>〈</a:t>
            </a:r>
            <a:r>
              <a:rPr lang="ja-JP" altLang="en-US" sz="1900" dirty="0" smtClean="0"/>
              <a:t>静脈血ガス</a:t>
            </a:r>
            <a:r>
              <a:rPr lang="en-US" altLang="ja-JP" sz="1900" dirty="0" smtClean="0"/>
              <a:t>〉</a:t>
            </a:r>
          </a:p>
          <a:p>
            <a:pPr marL="0" indent="0">
              <a:buNone/>
            </a:pPr>
            <a:r>
              <a:rPr lang="en-US" altLang="ja-JP" sz="1900" dirty="0" smtClean="0">
                <a:solidFill>
                  <a:srgbClr val="FF0000"/>
                </a:solidFill>
              </a:rPr>
              <a:t>PH </a:t>
            </a:r>
            <a:r>
              <a:rPr lang="en-US" altLang="ja-JP" sz="1900" dirty="0">
                <a:solidFill>
                  <a:srgbClr val="FF0000"/>
                </a:solidFill>
              </a:rPr>
              <a:t>7.519 H </a:t>
            </a:r>
            <a:endParaRPr lang="ja-JP" altLang="ja-JP" sz="1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900" dirty="0" smtClean="0">
                <a:solidFill>
                  <a:srgbClr val="0070C0"/>
                </a:solidFill>
              </a:rPr>
              <a:t>pCO2 25.2 mmHg </a:t>
            </a:r>
            <a:r>
              <a:rPr lang="en-US" altLang="ja-JP" sz="1900" dirty="0">
                <a:solidFill>
                  <a:srgbClr val="0070C0"/>
                </a:solidFill>
              </a:rPr>
              <a:t>L </a:t>
            </a:r>
            <a:endParaRPr lang="ja-JP" altLang="ja-JP" sz="19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ja-JP" sz="1900" dirty="0" smtClean="0"/>
              <a:t>pO2 </a:t>
            </a:r>
            <a:r>
              <a:rPr lang="en-US" altLang="ja-JP" sz="1900" dirty="0"/>
              <a:t>33.5 </a:t>
            </a:r>
            <a:r>
              <a:rPr lang="en-US" altLang="ja-JP" sz="1900" dirty="0" smtClean="0"/>
              <a:t>mmHg </a:t>
            </a:r>
            <a:endParaRPr lang="ja-JP" altLang="ja-JP" sz="1900" dirty="0"/>
          </a:p>
          <a:p>
            <a:pPr marL="0" indent="0">
              <a:buNone/>
            </a:pPr>
            <a:r>
              <a:rPr lang="en-US" altLang="ja-JP" sz="1900" dirty="0" smtClean="0"/>
              <a:t>BE </a:t>
            </a:r>
            <a:r>
              <a:rPr lang="en-US" altLang="ja-JP" sz="1900" dirty="0"/>
              <a:t>-1.8 </a:t>
            </a:r>
            <a:r>
              <a:rPr lang="en-US" altLang="ja-JP" sz="1900" dirty="0" err="1" smtClean="0"/>
              <a:t>mmol</a:t>
            </a:r>
            <a:r>
              <a:rPr lang="en-US" altLang="ja-JP" sz="1900" dirty="0" smtClean="0"/>
              <a:t>/L  </a:t>
            </a:r>
            <a:endParaRPr lang="ja-JP" altLang="ja-JP" sz="1900" dirty="0"/>
          </a:p>
          <a:p>
            <a:pPr marL="0" indent="0">
              <a:buNone/>
            </a:pPr>
            <a:r>
              <a:rPr lang="en-US" altLang="ja-JP" sz="1900" dirty="0" smtClean="0"/>
              <a:t>sO2 </a:t>
            </a:r>
            <a:r>
              <a:rPr lang="en-US" altLang="ja-JP" sz="1900" dirty="0"/>
              <a:t>66.9 </a:t>
            </a:r>
            <a:r>
              <a:rPr lang="en-US" altLang="ja-JP" sz="1900" dirty="0" smtClean="0"/>
              <a:t>%           </a:t>
            </a:r>
            <a:endParaRPr lang="ja-JP" altLang="ja-JP" sz="1900" dirty="0"/>
          </a:p>
          <a:p>
            <a:pPr marL="0" indent="0">
              <a:buNone/>
            </a:pPr>
            <a:r>
              <a:rPr lang="ja-JP" altLang="ja-JP" sz="1900" dirty="0" err="1" smtClean="0"/>
              <a:t>ｃ</a:t>
            </a:r>
            <a:r>
              <a:rPr lang="en-US" altLang="ja-JP" sz="1900" dirty="0"/>
              <a:t>HCO3 22.9 </a:t>
            </a:r>
            <a:r>
              <a:rPr lang="en-US" altLang="ja-JP" sz="1900" dirty="0" err="1" smtClean="0"/>
              <a:t>mmol</a:t>
            </a:r>
            <a:r>
              <a:rPr lang="en-US" altLang="ja-JP" sz="1900" dirty="0" smtClean="0"/>
              <a:t>/L   </a:t>
            </a:r>
            <a:endParaRPr lang="ja-JP" altLang="ja-JP" sz="1900" dirty="0"/>
          </a:p>
          <a:p>
            <a:pPr marL="0" indent="0">
              <a:buNone/>
            </a:pPr>
            <a:r>
              <a:rPr lang="ja-JP" altLang="ja-JP" sz="1900" dirty="0">
                <a:solidFill>
                  <a:srgbClr val="FF0000"/>
                </a:solidFill>
              </a:rPr>
              <a:t>乳酸 </a:t>
            </a:r>
            <a:r>
              <a:rPr lang="en-US" altLang="ja-JP" sz="1900" dirty="0" smtClean="0">
                <a:solidFill>
                  <a:srgbClr val="FF0000"/>
                </a:solidFill>
              </a:rPr>
              <a:t> 7.9 </a:t>
            </a:r>
            <a:r>
              <a:rPr lang="en-US" altLang="ja-JP" sz="1900" dirty="0" err="1" smtClean="0">
                <a:solidFill>
                  <a:srgbClr val="FF0000"/>
                </a:solidFill>
              </a:rPr>
              <a:t>mmol</a:t>
            </a:r>
            <a:r>
              <a:rPr lang="en-US" altLang="ja-JP" sz="1900" dirty="0" smtClean="0">
                <a:solidFill>
                  <a:srgbClr val="FF0000"/>
                </a:solidFill>
              </a:rPr>
              <a:t>/L </a:t>
            </a:r>
            <a:r>
              <a:rPr lang="en-US" altLang="ja-JP" sz="1900" dirty="0">
                <a:solidFill>
                  <a:srgbClr val="FF0000"/>
                </a:solidFill>
              </a:rPr>
              <a:t>H</a:t>
            </a:r>
            <a:r>
              <a:rPr lang="en-US" altLang="ja-JP" sz="1900" dirty="0"/>
              <a:t> </a:t>
            </a:r>
            <a:endParaRPr lang="en-US" altLang="ja-JP" sz="1900" dirty="0" smtClean="0"/>
          </a:p>
          <a:p>
            <a:pPr marL="0" indent="0">
              <a:buNone/>
            </a:pPr>
            <a:endParaRPr lang="en-US" altLang="ja-JP" sz="1900" dirty="0" smtClean="0"/>
          </a:p>
          <a:p>
            <a:pPr marL="0" indent="0">
              <a:buNone/>
            </a:pPr>
            <a:r>
              <a:rPr lang="en-US" altLang="ja-JP" sz="1900" dirty="0" smtClean="0"/>
              <a:t>〈</a:t>
            </a:r>
            <a:r>
              <a:rPr lang="ja-JP" altLang="en-US" sz="1900" dirty="0" smtClean="0"/>
              <a:t>凝固</a:t>
            </a:r>
            <a:r>
              <a:rPr lang="en-US" altLang="ja-JP" sz="1900" dirty="0" smtClean="0"/>
              <a:t>〉</a:t>
            </a:r>
            <a:endParaRPr lang="ja-JP" altLang="ja-JP" sz="1900" dirty="0"/>
          </a:p>
          <a:p>
            <a:pPr marL="0" indent="0">
              <a:buNone/>
            </a:pPr>
            <a:r>
              <a:rPr lang="en-US" altLang="ja-JP" sz="1900" dirty="0" smtClean="0">
                <a:solidFill>
                  <a:srgbClr val="0070C0"/>
                </a:solidFill>
              </a:rPr>
              <a:t>PT</a:t>
            </a:r>
            <a:r>
              <a:rPr lang="ja-JP" altLang="ja-JP" sz="1900" dirty="0" smtClean="0">
                <a:solidFill>
                  <a:srgbClr val="0070C0"/>
                </a:solidFill>
              </a:rPr>
              <a:t>活性</a:t>
            </a:r>
            <a:r>
              <a:rPr lang="en-US" altLang="ja-JP" sz="1900" dirty="0" smtClean="0">
                <a:solidFill>
                  <a:srgbClr val="0070C0"/>
                </a:solidFill>
              </a:rPr>
              <a:t> 74.5 % </a:t>
            </a:r>
            <a:r>
              <a:rPr lang="en-US" altLang="ja-JP" sz="1900" dirty="0">
                <a:solidFill>
                  <a:srgbClr val="0070C0"/>
                </a:solidFill>
              </a:rPr>
              <a:t>L </a:t>
            </a:r>
            <a:endParaRPr lang="ja-JP" altLang="ja-JP" sz="19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ja-JP" sz="1900" dirty="0" smtClean="0"/>
              <a:t>PT</a:t>
            </a:r>
            <a:r>
              <a:rPr lang="ja-JP" altLang="ja-JP" sz="1900" dirty="0" smtClean="0"/>
              <a:t>（</a:t>
            </a:r>
            <a:r>
              <a:rPr lang="ja-JP" altLang="ja-JP" sz="1900" dirty="0"/>
              <a:t>比）</a:t>
            </a:r>
            <a:r>
              <a:rPr lang="en-US" altLang="ja-JP" sz="1900" dirty="0"/>
              <a:t> 1.15  </a:t>
            </a:r>
            <a:endParaRPr lang="ja-JP" altLang="ja-JP" sz="1900" dirty="0"/>
          </a:p>
          <a:p>
            <a:pPr marL="0" indent="0">
              <a:buNone/>
            </a:pPr>
            <a:r>
              <a:rPr lang="en-US" altLang="ja-JP" sz="1900" dirty="0" smtClean="0"/>
              <a:t>PT</a:t>
            </a:r>
            <a:r>
              <a:rPr lang="ja-JP" altLang="ja-JP" sz="1900" dirty="0" smtClean="0"/>
              <a:t>（</a:t>
            </a:r>
            <a:r>
              <a:rPr lang="en-US" altLang="ja-JP" sz="1900" dirty="0"/>
              <a:t>INR</a:t>
            </a:r>
            <a:r>
              <a:rPr lang="ja-JP" altLang="ja-JP" sz="1900" dirty="0"/>
              <a:t>）</a:t>
            </a:r>
            <a:r>
              <a:rPr lang="en-US" altLang="ja-JP" sz="1900" dirty="0"/>
              <a:t> 1.14  </a:t>
            </a:r>
            <a:endParaRPr lang="ja-JP" altLang="ja-JP" sz="1900" dirty="0"/>
          </a:p>
          <a:p>
            <a:pPr marL="0" indent="0">
              <a:buNone/>
            </a:pPr>
            <a:r>
              <a:rPr lang="en-US" altLang="ja-JP" sz="1900" dirty="0" smtClean="0"/>
              <a:t>APTT </a:t>
            </a:r>
            <a:r>
              <a:rPr lang="en-US" altLang="ja-JP" sz="1900" dirty="0"/>
              <a:t>32.5 </a:t>
            </a:r>
            <a:r>
              <a:rPr lang="ja-JP" altLang="en-US" sz="1900" dirty="0" smtClean="0"/>
              <a:t>秒</a:t>
            </a:r>
            <a:r>
              <a:rPr lang="en-US" altLang="ja-JP" sz="1900" dirty="0" smtClean="0"/>
              <a:t> </a:t>
            </a:r>
            <a:endParaRPr lang="ja-JP" altLang="ja-JP" sz="1900" dirty="0"/>
          </a:p>
          <a:p>
            <a:pPr marL="0" indent="0">
              <a:buNone/>
            </a:pPr>
            <a:r>
              <a:rPr lang="en-US" altLang="ja-JP" sz="1900" dirty="0" err="1" smtClean="0">
                <a:solidFill>
                  <a:srgbClr val="FF0000"/>
                </a:solidFill>
              </a:rPr>
              <a:t>Fbg</a:t>
            </a:r>
            <a:r>
              <a:rPr lang="en-US" altLang="ja-JP" sz="1900" dirty="0" smtClean="0">
                <a:solidFill>
                  <a:srgbClr val="FF0000"/>
                </a:solidFill>
              </a:rPr>
              <a:t> 534 mg/dl </a:t>
            </a:r>
            <a:r>
              <a:rPr lang="en-US" altLang="ja-JP" sz="1900" dirty="0">
                <a:solidFill>
                  <a:srgbClr val="FF0000"/>
                </a:solidFill>
              </a:rPr>
              <a:t>H </a:t>
            </a:r>
            <a:endParaRPr lang="ja-JP" altLang="ja-JP" sz="1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900" dirty="0" smtClean="0">
                <a:solidFill>
                  <a:srgbClr val="0070C0"/>
                </a:solidFill>
              </a:rPr>
              <a:t>AT-</a:t>
            </a:r>
            <a:r>
              <a:rPr lang="ja-JP" altLang="ja-JP" sz="1900" dirty="0" smtClean="0">
                <a:solidFill>
                  <a:srgbClr val="0070C0"/>
                </a:solidFill>
              </a:rPr>
              <a:t>Ⅲ</a:t>
            </a:r>
            <a:r>
              <a:rPr lang="en-US" altLang="ja-JP" sz="1900" dirty="0" smtClean="0">
                <a:solidFill>
                  <a:srgbClr val="0070C0"/>
                </a:solidFill>
              </a:rPr>
              <a:t> 59 % </a:t>
            </a:r>
            <a:r>
              <a:rPr lang="en-US" altLang="ja-JP" sz="1900" dirty="0">
                <a:solidFill>
                  <a:srgbClr val="0070C0"/>
                </a:solidFill>
              </a:rPr>
              <a:t>L </a:t>
            </a:r>
            <a:endParaRPr lang="ja-JP" altLang="ja-JP" sz="19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ja-JP" sz="1900" dirty="0" smtClean="0">
                <a:solidFill>
                  <a:srgbClr val="FF0000"/>
                </a:solidFill>
              </a:rPr>
              <a:t>FDP 11.6 </a:t>
            </a:r>
            <a:r>
              <a:rPr lang="en-US" altLang="ja-JP" sz="1900" dirty="0" err="1" smtClean="0">
                <a:solidFill>
                  <a:srgbClr val="FF0000"/>
                </a:solidFill>
              </a:rPr>
              <a:t>ug</a:t>
            </a:r>
            <a:r>
              <a:rPr lang="en-US" altLang="ja-JP" sz="1900" dirty="0" smtClean="0">
                <a:solidFill>
                  <a:srgbClr val="FF0000"/>
                </a:solidFill>
              </a:rPr>
              <a:t>/ml </a:t>
            </a:r>
            <a:r>
              <a:rPr lang="en-US" altLang="ja-JP" sz="1900" dirty="0">
                <a:solidFill>
                  <a:srgbClr val="FF0000"/>
                </a:solidFill>
              </a:rPr>
              <a:t>H </a:t>
            </a:r>
            <a:endParaRPr lang="ja-JP" altLang="ja-JP" sz="1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900" dirty="0">
                <a:solidFill>
                  <a:srgbClr val="FF0000"/>
                </a:solidFill>
              </a:rPr>
              <a:t>D</a:t>
            </a:r>
            <a:r>
              <a:rPr lang="ja-JP" altLang="ja-JP" sz="1900" dirty="0" smtClean="0">
                <a:solidFill>
                  <a:srgbClr val="FF0000"/>
                </a:solidFill>
              </a:rPr>
              <a:t>ダイマー</a:t>
            </a:r>
            <a:r>
              <a:rPr lang="en-US" altLang="ja-JP" sz="1900" dirty="0" smtClean="0">
                <a:solidFill>
                  <a:srgbClr val="FF0000"/>
                </a:solidFill>
              </a:rPr>
              <a:t> 4.0 </a:t>
            </a:r>
            <a:r>
              <a:rPr lang="en-US" altLang="ja-JP" sz="1900" dirty="0" err="1" smtClean="0">
                <a:solidFill>
                  <a:srgbClr val="FF0000"/>
                </a:solidFill>
              </a:rPr>
              <a:t>ug</a:t>
            </a:r>
            <a:r>
              <a:rPr lang="en-US" altLang="ja-JP" sz="1900" dirty="0" smtClean="0">
                <a:solidFill>
                  <a:srgbClr val="FF0000"/>
                </a:solidFill>
              </a:rPr>
              <a:t>/ml </a:t>
            </a:r>
            <a:r>
              <a:rPr lang="en-US" altLang="ja-JP" sz="1900" dirty="0">
                <a:solidFill>
                  <a:srgbClr val="FF0000"/>
                </a:solidFill>
              </a:rPr>
              <a:t>H </a:t>
            </a:r>
            <a:endParaRPr lang="en-US" altLang="ja-JP" sz="1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900" dirty="0" smtClean="0"/>
              <a:t>〈</a:t>
            </a:r>
            <a:r>
              <a:rPr lang="ja-JP" altLang="en-US" sz="1900" dirty="0" smtClean="0"/>
              <a:t>尿所見</a:t>
            </a:r>
            <a:r>
              <a:rPr lang="en-US" altLang="ja-JP" sz="1900" dirty="0" smtClean="0"/>
              <a:t>〉</a:t>
            </a:r>
          </a:p>
          <a:p>
            <a:pPr marL="0" indent="0">
              <a:buNone/>
            </a:pPr>
            <a:r>
              <a:rPr lang="ja-JP" altLang="ja-JP" sz="1900" dirty="0" smtClean="0"/>
              <a:t>色調 </a:t>
            </a:r>
            <a:r>
              <a:rPr lang="ja-JP" altLang="ja-JP" sz="1900" dirty="0"/>
              <a:t>黄色</a:t>
            </a:r>
            <a:r>
              <a:rPr lang="en-US" altLang="ja-JP" sz="1900" dirty="0"/>
              <a:t>  </a:t>
            </a:r>
            <a:endParaRPr lang="ja-JP" altLang="ja-JP" sz="1900" dirty="0"/>
          </a:p>
          <a:p>
            <a:pPr marL="0" indent="0">
              <a:buNone/>
            </a:pPr>
            <a:r>
              <a:rPr lang="ja-JP" altLang="ja-JP" sz="1900" dirty="0"/>
              <a:t>混濁 ＋</a:t>
            </a:r>
            <a:r>
              <a:rPr lang="en-US" altLang="ja-JP" sz="1900" dirty="0"/>
              <a:t>  </a:t>
            </a:r>
            <a:endParaRPr lang="ja-JP" altLang="ja-JP" sz="1900" dirty="0"/>
          </a:p>
          <a:p>
            <a:pPr marL="0" indent="0">
              <a:buNone/>
            </a:pPr>
            <a:r>
              <a:rPr lang="en-US" altLang="ja-JP" sz="1900" dirty="0"/>
              <a:t>PH 6.0  </a:t>
            </a:r>
            <a:endParaRPr lang="ja-JP" altLang="ja-JP" sz="1900" dirty="0"/>
          </a:p>
          <a:p>
            <a:pPr marL="0" indent="0">
              <a:buNone/>
            </a:pPr>
            <a:r>
              <a:rPr lang="ja-JP" altLang="ja-JP" sz="1900" dirty="0"/>
              <a:t>比重</a:t>
            </a:r>
            <a:r>
              <a:rPr lang="en-US" altLang="ja-JP" sz="1900" dirty="0"/>
              <a:t> 1.024  </a:t>
            </a:r>
            <a:r>
              <a:rPr lang="en-US" altLang="ja-JP" sz="1900" dirty="0" smtClean="0"/>
              <a:t>  </a:t>
            </a:r>
            <a:endParaRPr lang="ja-JP" altLang="ja-JP" sz="1900" dirty="0"/>
          </a:p>
          <a:p>
            <a:pPr marL="0" indent="0">
              <a:buNone/>
            </a:pPr>
            <a:r>
              <a:rPr lang="ja-JP" altLang="ja-JP" sz="1900" dirty="0">
                <a:solidFill>
                  <a:srgbClr val="FF0000"/>
                </a:solidFill>
              </a:rPr>
              <a:t>蛋白 ３＋</a:t>
            </a:r>
            <a:r>
              <a:rPr lang="en-US" altLang="ja-JP" sz="1900" dirty="0">
                <a:solidFill>
                  <a:srgbClr val="FF0000"/>
                </a:solidFill>
              </a:rPr>
              <a:t> H </a:t>
            </a:r>
            <a:endParaRPr lang="ja-JP" altLang="ja-JP" sz="1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ja-JP" sz="1900" dirty="0">
                <a:solidFill>
                  <a:srgbClr val="FF0000"/>
                </a:solidFill>
              </a:rPr>
              <a:t>蛋白半定量</a:t>
            </a:r>
            <a:r>
              <a:rPr lang="en-US" altLang="ja-JP" sz="1900" dirty="0">
                <a:solidFill>
                  <a:srgbClr val="FF0000"/>
                </a:solidFill>
              </a:rPr>
              <a:t> &gt;</a:t>
            </a:r>
            <a:r>
              <a:rPr lang="en-US" altLang="ja-JP" sz="1900" dirty="0" smtClean="0">
                <a:solidFill>
                  <a:srgbClr val="FF0000"/>
                </a:solidFill>
              </a:rPr>
              <a:t>300 mg/dl </a:t>
            </a:r>
            <a:r>
              <a:rPr lang="en-US" altLang="ja-JP" sz="1900" dirty="0">
                <a:solidFill>
                  <a:srgbClr val="FF0000"/>
                </a:solidFill>
              </a:rPr>
              <a:t>H </a:t>
            </a:r>
            <a:endParaRPr lang="ja-JP" altLang="ja-JP" sz="1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ja-JP" sz="1900" dirty="0"/>
              <a:t>糖 －</a:t>
            </a:r>
            <a:r>
              <a:rPr lang="en-US" altLang="ja-JP" sz="1900" dirty="0"/>
              <a:t>  </a:t>
            </a:r>
            <a:r>
              <a:rPr lang="en-US" altLang="ja-JP" sz="1900" dirty="0" smtClean="0"/>
              <a:t>  </a:t>
            </a:r>
            <a:endParaRPr lang="ja-JP" altLang="ja-JP" sz="1900" dirty="0"/>
          </a:p>
          <a:p>
            <a:pPr marL="0" indent="0">
              <a:buNone/>
            </a:pPr>
            <a:r>
              <a:rPr lang="ja-JP" altLang="ja-JP" sz="1900" dirty="0"/>
              <a:t>ｳﾛﾋﾞﾘﾉｰｹﾞﾝ</a:t>
            </a:r>
            <a:r>
              <a:rPr lang="en-US" altLang="ja-JP" sz="1900" dirty="0"/>
              <a:t> </a:t>
            </a:r>
            <a:r>
              <a:rPr lang="en-US" altLang="ja-JP" sz="1900" dirty="0" smtClean="0"/>
              <a:t>1.0 E.U./dl  </a:t>
            </a:r>
            <a:endParaRPr lang="ja-JP" altLang="ja-JP" sz="1900" dirty="0"/>
          </a:p>
          <a:p>
            <a:pPr marL="0" indent="0">
              <a:buNone/>
            </a:pPr>
            <a:r>
              <a:rPr lang="ja-JP" altLang="ja-JP" sz="1900" dirty="0"/>
              <a:t>ビリルビン －</a:t>
            </a:r>
            <a:r>
              <a:rPr lang="en-US" altLang="ja-JP" sz="1900" dirty="0"/>
              <a:t>  </a:t>
            </a:r>
            <a:endParaRPr lang="ja-JP" altLang="ja-JP" sz="1900" dirty="0"/>
          </a:p>
          <a:p>
            <a:pPr marL="0" indent="0">
              <a:buNone/>
            </a:pPr>
            <a:r>
              <a:rPr lang="ja-JP" altLang="ja-JP" sz="1900" dirty="0"/>
              <a:t>ｹﾄﾝ体 －</a:t>
            </a:r>
            <a:r>
              <a:rPr lang="en-US" altLang="ja-JP" sz="1900" dirty="0"/>
              <a:t>  </a:t>
            </a:r>
            <a:endParaRPr lang="ja-JP" altLang="ja-JP" sz="1900" dirty="0"/>
          </a:p>
          <a:p>
            <a:pPr marL="0" indent="0">
              <a:buNone/>
            </a:pPr>
            <a:r>
              <a:rPr lang="ja-JP" altLang="ja-JP" sz="1900" dirty="0">
                <a:solidFill>
                  <a:srgbClr val="FF0000"/>
                </a:solidFill>
              </a:rPr>
              <a:t>潜血 ３＋</a:t>
            </a:r>
            <a:r>
              <a:rPr lang="en-US" altLang="ja-JP" sz="1900" dirty="0">
                <a:solidFill>
                  <a:srgbClr val="FF0000"/>
                </a:solidFill>
              </a:rPr>
              <a:t> H </a:t>
            </a:r>
            <a:endParaRPr lang="ja-JP" altLang="ja-JP" sz="1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ja-JP" sz="1900" dirty="0">
                <a:solidFill>
                  <a:srgbClr val="FF0000"/>
                </a:solidFill>
              </a:rPr>
              <a:t>潜血半定量</a:t>
            </a:r>
            <a:r>
              <a:rPr lang="en-US" altLang="ja-JP" sz="1900" dirty="0">
                <a:solidFill>
                  <a:srgbClr val="FF0000"/>
                </a:solidFill>
              </a:rPr>
              <a:t> &gt;</a:t>
            </a:r>
            <a:r>
              <a:rPr lang="en-US" altLang="ja-JP" sz="1900" dirty="0" smtClean="0">
                <a:solidFill>
                  <a:srgbClr val="FF0000"/>
                </a:solidFill>
              </a:rPr>
              <a:t>0.405 mg/dl </a:t>
            </a:r>
            <a:r>
              <a:rPr lang="en-US" altLang="ja-JP" sz="1900" dirty="0">
                <a:solidFill>
                  <a:srgbClr val="FF0000"/>
                </a:solidFill>
              </a:rPr>
              <a:t>H</a:t>
            </a:r>
            <a:r>
              <a:rPr lang="en-US" altLang="ja-JP" sz="1900" dirty="0"/>
              <a:t> </a:t>
            </a:r>
            <a:endParaRPr lang="ja-JP" altLang="ja-JP" sz="1900" dirty="0"/>
          </a:p>
          <a:p>
            <a:pPr marL="0" indent="0">
              <a:buNone/>
            </a:pPr>
            <a:r>
              <a:rPr lang="ja-JP" altLang="ja-JP" sz="1900" dirty="0"/>
              <a:t>白血球 －</a:t>
            </a:r>
            <a:r>
              <a:rPr lang="en-US" altLang="ja-JP" sz="1900" dirty="0"/>
              <a:t>  </a:t>
            </a:r>
            <a:endParaRPr lang="ja-JP" altLang="ja-JP" sz="1900" dirty="0"/>
          </a:p>
          <a:p>
            <a:pPr marL="0" indent="0">
              <a:buNone/>
            </a:pPr>
            <a:r>
              <a:rPr lang="ja-JP" altLang="ja-JP" sz="1900" dirty="0"/>
              <a:t>亜硝酸塩 －</a:t>
            </a:r>
            <a:r>
              <a:rPr lang="en-US" altLang="ja-JP" sz="1900" dirty="0"/>
              <a:t>  </a:t>
            </a:r>
            <a:endParaRPr lang="ja-JP" altLang="ja-JP" sz="1900" dirty="0"/>
          </a:p>
          <a:p>
            <a:pPr marL="0" indent="0">
              <a:buNone/>
            </a:pPr>
            <a:r>
              <a:rPr lang="en-US" altLang="ja-JP" sz="1900" dirty="0" smtClean="0"/>
              <a:t>  </a:t>
            </a:r>
            <a:endParaRPr lang="ja-JP" altLang="ja-JP" sz="1900" dirty="0"/>
          </a:p>
          <a:p>
            <a:pPr marL="0" indent="0">
              <a:buNone/>
            </a:pPr>
            <a:endParaRPr lang="en-US" altLang="ja-JP" sz="1900" dirty="0" smtClean="0"/>
          </a:p>
          <a:p>
            <a:pPr marL="0" indent="0">
              <a:buNone/>
            </a:pPr>
            <a:endParaRPr lang="en-US" altLang="ja-JP" sz="1900" dirty="0" smtClean="0"/>
          </a:p>
          <a:p>
            <a:pPr marL="0" indent="0">
              <a:buNone/>
            </a:pPr>
            <a:endParaRPr lang="en-US" altLang="ja-JP" sz="1900" dirty="0" smtClean="0"/>
          </a:p>
          <a:p>
            <a:pPr marL="0" indent="0">
              <a:buNone/>
            </a:pPr>
            <a:r>
              <a:rPr lang="ja-JP" altLang="ja-JP" sz="1900" dirty="0" smtClean="0"/>
              <a:t>赤血球</a:t>
            </a:r>
            <a:r>
              <a:rPr lang="en-US" altLang="ja-JP" sz="1900" dirty="0" smtClean="0"/>
              <a:t> </a:t>
            </a:r>
            <a:r>
              <a:rPr lang="en-US" altLang="ja-JP" sz="1900" dirty="0"/>
              <a:t>18/HPF  </a:t>
            </a:r>
            <a:endParaRPr lang="ja-JP" altLang="ja-JP" sz="1900" dirty="0"/>
          </a:p>
          <a:p>
            <a:pPr marL="0" indent="0">
              <a:buNone/>
            </a:pPr>
            <a:r>
              <a:rPr lang="ja-JP" altLang="ja-JP" sz="1900" dirty="0" smtClean="0"/>
              <a:t>白血球</a:t>
            </a:r>
            <a:r>
              <a:rPr lang="en-US" altLang="ja-JP" sz="1900" dirty="0" smtClean="0"/>
              <a:t> </a:t>
            </a:r>
            <a:r>
              <a:rPr lang="en-US" altLang="ja-JP" sz="1900" dirty="0"/>
              <a:t>5/HPF  </a:t>
            </a:r>
            <a:r>
              <a:rPr lang="en-US" altLang="ja-JP" sz="1900" dirty="0" smtClean="0"/>
              <a:t>   </a:t>
            </a:r>
            <a:endParaRPr lang="ja-JP" altLang="ja-JP" sz="1900" dirty="0"/>
          </a:p>
          <a:p>
            <a:pPr marL="0" indent="0">
              <a:buNone/>
            </a:pPr>
            <a:r>
              <a:rPr lang="ja-JP" altLang="ja-JP" sz="1900" dirty="0"/>
              <a:t>扁平上皮</a:t>
            </a:r>
            <a:r>
              <a:rPr lang="en-US" altLang="ja-JP" sz="1900" dirty="0"/>
              <a:t> </a:t>
            </a:r>
            <a:r>
              <a:rPr lang="en-US" altLang="ja-JP" sz="1900" dirty="0" smtClean="0"/>
              <a:t> </a:t>
            </a:r>
            <a:r>
              <a:rPr lang="en-US" altLang="ja-JP" sz="1900" dirty="0"/>
              <a:t>5/HPF  </a:t>
            </a:r>
            <a:endParaRPr lang="ja-JP" altLang="ja-JP" sz="1900" dirty="0"/>
          </a:p>
          <a:p>
            <a:pPr marL="0" indent="0">
              <a:buNone/>
            </a:pPr>
            <a:r>
              <a:rPr lang="ja-JP" altLang="ja-JP" sz="1900" dirty="0"/>
              <a:t>移行</a:t>
            </a:r>
            <a:r>
              <a:rPr lang="ja-JP" altLang="ja-JP" sz="1900" dirty="0" smtClean="0"/>
              <a:t>上皮</a:t>
            </a:r>
            <a:r>
              <a:rPr lang="en-US" altLang="ja-JP" sz="1900" dirty="0" smtClean="0"/>
              <a:t> </a:t>
            </a:r>
            <a:r>
              <a:rPr lang="en-US" altLang="ja-JP" sz="1900" dirty="0"/>
              <a:t>10/HPF  </a:t>
            </a:r>
            <a:endParaRPr lang="ja-JP" altLang="ja-JP" sz="1900" dirty="0"/>
          </a:p>
          <a:p>
            <a:pPr marL="0" indent="0">
              <a:buNone/>
            </a:pPr>
            <a:r>
              <a:rPr lang="ja-JP" altLang="ja-JP" sz="1900" dirty="0"/>
              <a:t>尿細管</a:t>
            </a:r>
            <a:r>
              <a:rPr lang="ja-JP" altLang="ja-JP" sz="1900" dirty="0" smtClean="0"/>
              <a:t>上皮</a:t>
            </a:r>
            <a:r>
              <a:rPr lang="en-US" altLang="ja-JP" sz="1900" dirty="0" smtClean="0"/>
              <a:t> </a:t>
            </a:r>
            <a:r>
              <a:rPr lang="en-US" altLang="ja-JP" sz="1900" dirty="0"/>
              <a:t>1/HPF  </a:t>
            </a:r>
            <a:r>
              <a:rPr lang="en-US" altLang="ja-JP" sz="1900" dirty="0" smtClean="0"/>
              <a:t>  </a:t>
            </a:r>
            <a:endParaRPr lang="ja-JP" altLang="ja-JP" sz="1900" dirty="0"/>
          </a:p>
          <a:p>
            <a:pPr marL="0" indent="0">
              <a:buNone/>
            </a:pPr>
            <a:r>
              <a:rPr lang="ja-JP" altLang="ja-JP" sz="1900" dirty="0"/>
              <a:t>赤血球</a:t>
            </a:r>
            <a:r>
              <a:rPr lang="en-US" altLang="ja-JP" sz="1900" dirty="0"/>
              <a:t>/</a:t>
            </a:r>
            <a:r>
              <a:rPr lang="ja-JP" altLang="ja-JP" sz="1900" dirty="0"/>
              <a:t>μ</a:t>
            </a:r>
            <a:r>
              <a:rPr lang="en-US" altLang="ja-JP" sz="1900" dirty="0"/>
              <a:t>l 101.6  </a:t>
            </a:r>
            <a:endParaRPr lang="ja-JP" altLang="ja-JP" sz="1900" dirty="0"/>
          </a:p>
          <a:p>
            <a:pPr marL="0" indent="0">
              <a:buNone/>
            </a:pPr>
            <a:r>
              <a:rPr lang="ja-JP" altLang="ja-JP" sz="1900" dirty="0"/>
              <a:t>細菌</a:t>
            </a:r>
            <a:r>
              <a:rPr lang="en-US" altLang="ja-JP" sz="1900" dirty="0"/>
              <a:t>/</a:t>
            </a:r>
            <a:r>
              <a:rPr lang="ja-JP" altLang="ja-JP" sz="1900" dirty="0"/>
              <a:t>μ</a:t>
            </a:r>
            <a:r>
              <a:rPr lang="en-US" altLang="ja-JP" sz="1900" dirty="0"/>
              <a:t>l 5366.7  </a:t>
            </a:r>
            <a:endParaRPr lang="ja-JP" altLang="ja-JP" sz="1900" dirty="0"/>
          </a:p>
          <a:p>
            <a:pPr marL="0" indent="0">
              <a:buNone/>
            </a:pPr>
            <a:r>
              <a:rPr lang="ja-JP" altLang="ja-JP" sz="1900" dirty="0"/>
              <a:t>赤血球由来 混在</a:t>
            </a:r>
            <a:r>
              <a:rPr lang="en-US" altLang="ja-JP" sz="1900" dirty="0"/>
              <a:t>  </a:t>
            </a:r>
            <a:endParaRPr lang="ja-JP" altLang="ja-JP" sz="1900" dirty="0"/>
          </a:p>
          <a:p>
            <a:pPr marL="0" indent="0">
              <a:buNone/>
            </a:pPr>
            <a:r>
              <a:rPr lang="ja-JP" altLang="ja-JP" sz="1900" dirty="0"/>
              <a:t>硝子</a:t>
            </a:r>
            <a:r>
              <a:rPr lang="ja-JP" altLang="ja-JP" sz="1900" dirty="0" smtClean="0"/>
              <a:t>円柱</a:t>
            </a:r>
            <a:r>
              <a:rPr lang="en-US" altLang="ja-JP" sz="1900" dirty="0" smtClean="0"/>
              <a:t> </a:t>
            </a:r>
            <a:r>
              <a:rPr lang="en-US" altLang="ja-JP" sz="1900" dirty="0"/>
              <a:t>30/LPF  </a:t>
            </a:r>
            <a:endParaRPr lang="ja-JP" altLang="ja-JP" sz="1900" dirty="0"/>
          </a:p>
          <a:p>
            <a:pPr marL="0" indent="0">
              <a:buNone/>
            </a:pPr>
            <a:r>
              <a:rPr lang="ja-JP" altLang="ja-JP" sz="1900" dirty="0"/>
              <a:t>顆粒</a:t>
            </a:r>
            <a:r>
              <a:rPr lang="ja-JP" altLang="ja-JP" sz="1900" dirty="0" smtClean="0"/>
              <a:t>円柱</a:t>
            </a:r>
            <a:r>
              <a:rPr lang="en-US" altLang="ja-JP" sz="1900" dirty="0" smtClean="0"/>
              <a:t> </a:t>
            </a:r>
            <a:r>
              <a:rPr lang="en-US" altLang="ja-JP" sz="1900" dirty="0"/>
              <a:t>10/LPF  </a:t>
            </a:r>
            <a:endParaRPr lang="ja-JP" altLang="ja-JP" sz="1900" dirty="0"/>
          </a:p>
          <a:p>
            <a:pPr marL="0" indent="0">
              <a:buNone/>
            </a:pPr>
            <a:r>
              <a:rPr lang="ja-JP" altLang="ja-JP" sz="1900" dirty="0"/>
              <a:t>上皮</a:t>
            </a:r>
            <a:r>
              <a:rPr lang="ja-JP" altLang="ja-JP" sz="1900" dirty="0" smtClean="0"/>
              <a:t>円柱</a:t>
            </a:r>
            <a:r>
              <a:rPr lang="en-US" altLang="ja-JP" sz="1900" dirty="0" smtClean="0"/>
              <a:t> </a:t>
            </a:r>
            <a:r>
              <a:rPr lang="en-US" altLang="ja-JP" sz="1900" dirty="0"/>
              <a:t>1/LPF  </a:t>
            </a:r>
            <a:r>
              <a:rPr lang="en-US" altLang="ja-JP" sz="1900" dirty="0" smtClean="0"/>
              <a:t>  </a:t>
            </a:r>
            <a:endParaRPr lang="ja-JP" altLang="ja-JP" sz="1900" dirty="0"/>
          </a:p>
          <a:p>
            <a:pPr marL="0" indent="0">
              <a:buNone/>
            </a:pPr>
            <a:endParaRPr lang="ja-JP" altLang="ja-JP" sz="1900" dirty="0"/>
          </a:p>
          <a:p>
            <a:pPr marL="0" indent="0">
              <a:buNone/>
            </a:pPr>
            <a:endParaRPr kumimoji="1" lang="ja-JP" altLang="en-US" sz="1900" dirty="0"/>
          </a:p>
        </p:txBody>
      </p:sp>
    </p:spTree>
    <p:extLst>
      <p:ext uri="{BB962C8B-B14F-4D97-AF65-F5344CB8AC3E}">
        <p14:creationId xmlns:p14="http://schemas.microsoft.com/office/powerpoint/2010/main" val="6115780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264696"/>
          </a:xfrm>
        </p:spPr>
        <p:txBody>
          <a:bodyPr/>
          <a:lstStyle/>
          <a:p>
            <a:r>
              <a:rPr kumimoji="1" lang="ja-JP" altLang="en-US" dirty="0" smtClean="0"/>
              <a:t>尿中肺炎球菌抗原　陰性</a:t>
            </a:r>
            <a:endParaRPr kumimoji="1" lang="en-US" altLang="ja-JP" dirty="0" smtClean="0"/>
          </a:p>
          <a:p>
            <a:r>
              <a:rPr lang="ja-JP" altLang="en-US" dirty="0" smtClean="0"/>
              <a:t>尿中レジオネラ抗原　陰性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インフルエンザ　</a:t>
            </a:r>
            <a:r>
              <a:rPr lang="en-US" altLang="ja-JP" dirty="0" smtClean="0"/>
              <a:t>A</a:t>
            </a:r>
            <a:r>
              <a:rPr lang="ja-JP" altLang="en-US" dirty="0" smtClean="0"/>
              <a:t>・</a:t>
            </a:r>
            <a:r>
              <a:rPr lang="en-US" altLang="ja-JP" dirty="0" smtClean="0"/>
              <a:t>B</a:t>
            </a:r>
            <a:r>
              <a:rPr lang="ja-JP" altLang="en-US" dirty="0" smtClean="0"/>
              <a:t>　陰性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90905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【</a:t>
            </a:r>
            <a:r>
              <a:rPr lang="ja-JP" altLang="en-US" dirty="0"/>
              <a:t>頭部</a:t>
            </a:r>
            <a:r>
              <a:rPr lang="en-US" altLang="ja-JP" dirty="0"/>
              <a:t>CT】</a:t>
            </a:r>
          </a:p>
          <a:p>
            <a:pPr marL="0" indent="0">
              <a:buNone/>
            </a:pPr>
            <a:r>
              <a:rPr lang="ja-JP" altLang="en-US" dirty="0"/>
              <a:t>・異常所見なし</a:t>
            </a:r>
            <a:endParaRPr lang="ja-JP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【</a:t>
            </a:r>
            <a:r>
              <a:rPr lang="ja-JP" altLang="en-US" dirty="0" smtClean="0"/>
              <a:t>頸∼骨盤部</a:t>
            </a:r>
            <a:r>
              <a:rPr lang="en-US" altLang="ja-JP" dirty="0" smtClean="0"/>
              <a:t>CT】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・肺：明らかな異常所見</a:t>
            </a:r>
            <a:r>
              <a:rPr lang="ja-JP" altLang="en-US" dirty="0"/>
              <a:t>なし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</a:t>
            </a:r>
            <a:r>
              <a:rPr lang="ja-JP" altLang="ja-JP" dirty="0" smtClean="0"/>
              <a:t>脾腫</a:t>
            </a:r>
            <a:r>
              <a:rPr lang="en-US" altLang="ja-JP" dirty="0" smtClean="0"/>
              <a:t>(</a:t>
            </a:r>
            <a:r>
              <a:rPr lang="ja-JP" altLang="en-US" dirty="0" smtClean="0"/>
              <a:t>＋</a:t>
            </a:r>
            <a:r>
              <a:rPr lang="en-US" altLang="ja-JP" dirty="0" smtClean="0"/>
              <a:t>)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・</a:t>
            </a:r>
            <a:r>
              <a:rPr lang="ja-JP" altLang="ja-JP" dirty="0" smtClean="0"/>
              <a:t>肝</a:t>
            </a:r>
            <a:r>
              <a:rPr lang="ja-JP" altLang="en-US" dirty="0"/>
              <a:t>：</a:t>
            </a:r>
            <a:r>
              <a:rPr lang="ja-JP" altLang="ja-JP" dirty="0" smtClean="0"/>
              <a:t>辺</a:t>
            </a:r>
            <a:r>
              <a:rPr lang="ja-JP" altLang="ja-JP" dirty="0"/>
              <a:t>縁は比較的</a:t>
            </a:r>
            <a:r>
              <a:rPr lang="en-US" altLang="ja-JP" dirty="0" smtClean="0"/>
              <a:t>sharp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萎縮・腫大なし、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ja-JP" altLang="ja-JP" dirty="0" smtClean="0"/>
              <a:t>中等度</a:t>
            </a:r>
            <a:r>
              <a:rPr lang="ja-JP" altLang="ja-JP" dirty="0"/>
              <a:t>脂肪</a:t>
            </a:r>
            <a:r>
              <a:rPr lang="ja-JP" altLang="ja-JP" dirty="0" smtClean="0"/>
              <a:t>肝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・</a:t>
            </a:r>
            <a:r>
              <a:rPr lang="ja-JP" altLang="ja-JP" dirty="0" smtClean="0"/>
              <a:t>有意</a:t>
            </a:r>
            <a:r>
              <a:rPr lang="ja-JP" altLang="ja-JP" dirty="0"/>
              <a:t>なリンパ節腫</a:t>
            </a:r>
            <a:r>
              <a:rPr lang="ja-JP" altLang="ja-JP" dirty="0" smtClean="0"/>
              <a:t>大</a:t>
            </a:r>
            <a:r>
              <a:rPr lang="en-US" altLang="ja-JP" dirty="0"/>
              <a:t>(</a:t>
            </a:r>
            <a:r>
              <a:rPr lang="ja-JP" altLang="en-US" dirty="0"/>
              <a:t>－</a:t>
            </a:r>
            <a:r>
              <a:rPr lang="en-US" altLang="ja-JP" dirty="0" smtClean="0"/>
              <a:t>)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・</a:t>
            </a:r>
            <a:r>
              <a:rPr lang="ja-JP" altLang="ja-JP" dirty="0" smtClean="0"/>
              <a:t>胆嚢摘出後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・</a:t>
            </a:r>
            <a:r>
              <a:rPr lang="ja-JP" altLang="ja-JP" dirty="0" smtClean="0"/>
              <a:t>少量</a:t>
            </a:r>
            <a:r>
              <a:rPr lang="ja-JP" altLang="ja-JP" dirty="0"/>
              <a:t>の</a:t>
            </a:r>
            <a:r>
              <a:rPr lang="ja-JP" altLang="ja-JP" dirty="0" smtClean="0"/>
              <a:t>腹水</a:t>
            </a:r>
            <a:r>
              <a:rPr lang="ja-JP" altLang="en-US" dirty="0"/>
              <a:t>あり</a:t>
            </a:r>
            <a:r>
              <a:rPr lang="en-US" altLang="ja-JP" dirty="0"/>
              <a:t/>
            </a:r>
            <a:br>
              <a:rPr lang="en-US" altLang="ja-JP" dirty="0"/>
            </a:b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24744"/>
            <a:ext cx="7527134" cy="458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8326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【</a:t>
            </a:r>
            <a:r>
              <a:rPr lang="ja-JP" altLang="en-US" dirty="0"/>
              <a:t>経</a:t>
            </a:r>
            <a:r>
              <a:rPr lang="ja-JP" altLang="en-US" dirty="0" smtClean="0"/>
              <a:t>胸壁心エコー</a:t>
            </a:r>
            <a:r>
              <a:rPr lang="en-US" altLang="ja-JP" dirty="0" smtClean="0"/>
              <a:t>】</a:t>
            </a:r>
          </a:p>
          <a:p>
            <a:pPr marL="0" indent="0">
              <a:buNone/>
            </a:pPr>
            <a:r>
              <a:rPr lang="ja-JP" altLang="en-US" dirty="0"/>
              <a:t>過</a:t>
            </a:r>
            <a:r>
              <a:rPr lang="ja-JP" altLang="en-US" dirty="0" smtClean="0"/>
              <a:t>収縮の状態</a:t>
            </a:r>
            <a:r>
              <a:rPr kumimoji="1" lang="ja-JP" altLang="en-US" dirty="0" smtClean="0"/>
              <a:t>にはなっているが、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明らかな弁異常はなし。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明らか</a:t>
            </a:r>
            <a:r>
              <a:rPr lang="ja-JP" altLang="en-US" dirty="0" smtClean="0"/>
              <a:t>な</a:t>
            </a:r>
            <a:r>
              <a:rPr lang="en-US" altLang="ja-JP" dirty="0" err="1" smtClean="0"/>
              <a:t>vegitation</a:t>
            </a:r>
            <a:r>
              <a:rPr lang="ja-JP" altLang="en-US" dirty="0" smtClean="0"/>
              <a:t>様エコー</a:t>
            </a:r>
            <a:r>
              <a:rPr lang="en-US" altLang="ja-JP" dirty="0" smtClean="0"/>
              <a:t>( - )</a:t>
            </a:r>
            <a:r>
              <a:rPr lang="ja-JP" altLang="en-US" dirty="0" err="1" smtClean="0"/>
              <a:t>。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【</a:t>
            </a:r>
            <a:r>
              <a:rPr lang="ja-JP" altLang="en-US" dirty="0" smtClean="0"/>
              <a:t>髄液検査</a:t>
            </a:r>
            <a:r>
              <a:rPr lang="en-US" altLang="ja-JP" dirty="0" smtClean="0"/>
              <a:t>】</a:t>
            </a:r>
          </a:p>
          <a:p>
            <a:pPr marL="0" indent="0">
              <a:buNone/>
            </a:pPr>
            <a:r>
              <a:rPr lang="ja-JP" altLang="en-US" dirty="0" smtClean="0"/>
              <a:t>外観　無色透明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初圧　記載なし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髄液</a:t>
            </a:r>
            <a:r>
              <a:rPr lang="en-US" altLang="ja-JP" dirty="0" smtClean="0"/>
              <a:t>GLU</a:t>
            </a:r>
            <a:r>
              <a:rPr lang="ja-JP" altLang="en-US" dirty="0" smtClean="0"/>
              <a:t>　</a:t>
            </a:r>
            <a:r>
              <a:rPr lang="en-US" altLang="ja-JP" dirty="0" smtClean="0"/>
              <a:t>65mg/</a:t>
            </a:r>
            <a:r>
              <a:rPr lang="en-US" altLang="ja-JP" dirty="0" err="1" smtClean="0"/>
              <a:t>dL</a:t>
            </a:r>
            <a:r>
              <a:rPr lang="ja-JP" altLang="en-US" dirty="0" smtClean="0"/>
              <a:t>（基準値：</a:t>
            </a:r>
            <a:r>
              <a:rPr lang="en-US" altLang="ja-JP" dirty="0" smtClean="0"/>
              <a:t>50</a:t>
            </a:r>
            <a:r>
              <a:rPr lang="ja-JP" altLang="en-US" dirty="0" smtClean="0"/>
              <a:t>∼</a:t>
            </a:r>
            <a:r>
              <a:rPr lang="en-US" altLang="ja-JP" dirty="0" smtClean="0"/>
              <a:t>75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細胞数</a:t>
            </a:r>
            <a:r>
              <a:rPr lang="en-US" altLang="ja-JP" dirty="0" smtClean="0"/>
              <a:t>/3</a:t>
            </a:r>
            <a:r>
              <a:rPr lang="ja-JP" altLang="en-US" dirty="0" smtClean="0"/>
              <a:t>　</a:t>
            </a:r>
            <a:r>
              <a:rPr lang="en-US" altLang="ja-JP" dirty="0" smtClean="0"/>
              <a:t>11/3</a:t>
            </a:r>
            <a:r>
              <a:rPr lang="ja-JP" altLang="en-US" dirty="0" smtClean="0"/>
              <a:t>（基準値：</a:t>
            </a:r>
            <a:r>
              <a:rPr lang="en-US" altLang="ja-JP" dirty="0" smtClean="0"/>
              <a:t>0</a:t>
            </a:r>
            <a:r>
              <a:rPr lang="ja-JP" altLang="en-US" dirty="0" smtClean="0"/>
              <a:t>∼</a:t>
            </a:r>
            <a:r>
              <a:rPr lang="en-US" altLang="ja-JP" dirty="0" smtClean="0"/>
              <a:t>15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4672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08712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【problem list】</a:t>
            </a:r>
          </a:p>
          <a:p>
            <a:pPr marL="0" indent="0">
              <a:buNone/>
            </a:pPr>
            <a:r>
              <a:rPr lang="en-US" altLang="ja-JP" kern="0" dirty="0" smtClean="0">
                <a:latin typeface="ＭＳ Ｐゴシック"/>
                <a:ea typeface="ＭＳ 明朝"/>
                <a:cs typeface="ＭＳ Ｐゴシック"/>
              </a:rPr>
              <a:t>#. </a:t>
            </a:r>
            <a:r>
              <a:rPr lang="ja-JP" altLang="ja-JP" kern="0" dirty="0">
                <a:latin typeface="Century"/>
                <a:cs typeface="ＭＳ Ｐゴシック"/>
              </a:rPr>
              <a:t>発熱</a:t>
            </a:r>
            <a:endParaRPr lang="ja-JP" altLang="ja-JP" sz="3600" kern="100" dirty="0">
              <a:latin typeface="Century"/>
              <a:ea typeface="ＭＳ 明朝"/>
              <a:cs typeface="Century"/>
            </a:endParaRPr>
          </a:p>
          <a:p>
            <a:pPr marL="0" indent="0">
              <a:buNone/>
            </a:pPr>
            <a:r>
              <a:rPr lang="en-US" altLang="ja-JP" kern="0" dirty="0" smtClean="0">
                <a:latin typeface="ＭＳ Ｐゴシック"/>
                <a:ea typeface="ＭＳ 明朝"/>
                <a:cs typeface="ＭＳ Ｐゴシック"/>
              </a:rPr>
              <a:t>#. </a:t>
            </a:r>
            <a:r>
              <a:rPr lang="zh-TW" altLang="ja-JP" kern="0" dirty="0">
                <a:latin typeface="Century"/>
                <a:ea typeface="ＭＳ Ｐゴシック"/>
                <a:cs typeface="ＭＳ Ｐゴシック"/>
              </a:rPr>
              <a:t>全身</a:t>
            </a:r>
            <a:r>
              <a:rPr lang="zh-TW" altLang="ja-JP" kern="0" dirty="0" smtClean="0">
                <a:latin typeface="Century"/>
                <a:ea typeface="ＭＳ Ｐゴシック"/>
                <a:cs typeface="ＭＳ Ｐゴシック"/>
              </a:rPr>
              <a:t>倦怠感</a:t>
            </a:r>
            <a:endParaRPr lang="en-US" altLang="zh-TW" kern="0" dirty="0" smtClean="0">
              <a:latin typeface="Century"/>
              <a:ea typeface="ＭＳ Ｐゴシック"/>
              <a:cs typeface="ＭＳ Ｐゴシック"/>
            </a:endParaRPr>
          </a:p>
          <a:p>
            <a:pPr marL="0" indent="0">
              <a:buNone/>
            </a:pPr>
            <a:r>
              <a:rPr lang="en-US" altLang="ja-JP" kern="0" dirty="0" smtClean="0">
                <a:solidFill>
                  <a:prstClr val="black"/>
                </a:solidFill>
                <a:latin typeface="ＭＳ Ｐゴシック"/>
                <a:ea typeface="ＭＳ 明朝"/>
                <a:cs typeface="ＭＳ Ｐゴシック"/>
              </a:rPr>
              <a:t>#. </a:t>
            </a:r>
            <a:r>
              <a:rPr lang="ja-JP" altLang="en-US" kern="0" dirty="0" smtClean="0">
                <a:solidFill>
                  <a:prstClr val="black"/>
                </a:solidFill>
                <a:latin typeface="+mj-ea"/>
                <a:ea typeface="+mj-ea"/>
                <a:cs typeface="ＭＳ Ｐゴシック"/>
              </a:rPr>
              <a:t>意識障害</a:t>
            </a:r>
            <a:endParaRPr lang="ja-JP" altLang="ja-JP" sz="3600" kern="100" dirty="0">
              <a:latin typeface="Century"/>
              <a:ea typeface="ＭＳ 明朝"/>
              <a:cs typeface="Century"/>
            </a:endParaRPr>
          </a:p>
          <a:p>
            <a:pPr marL="0" indent="0">
              <a:buNone/>
            </a:pPr>
            <a:r>
              <a:rPr lang="en-US" altLang="ja-JP" kern="0" dirty="0" smtClean="0">
                <a:latin typeface="ＭＳ Ｐゴシック"/>
                <a:ea typeface="ＭＳ 明朝"/>
                <a:cs typeface="ＭＳ Ｐゴシック"/>
              </a:rPr>
              <a:t>#</a:t>
            </a:r>
            <a:r>
              <a:rPr lang="en-US" altLang="ja-JP" kern="0" dirty="0">
                <a:latin typeface="ＭＳ Ｐゴシック"/>
                <a:ea typeface="ＭＳ 明朝"/>
                <a:cs typeface="ＭＳ Ｐゴシック"/>
              </a:rPr>
              <a:t>.</a:t>
            </a:r>
            <a:r>
              <a:rPr lang="ja-JP" altLang="en-US" kern="0" dirty="0" smtClean="0">
                <a:latin typeface="Century"/>
                <a:ea typeface="ＭＳ Ｐゴシック"/>
                <a:cs typeface="ＭＳ Ｐゴシック"/>
              </a:rPr>
              <a:t> ショックバイタル</a:t>
            </a:r>
            <a:endParaRPr lang="ja-JP" altLang="ja-JP" sz="3600" kern="100" dirty="0">
              <a:latin typeface="Century"/>
              <a:ea typeface="ＭＳ 明朝"/>
              <a:cs typeface="Century"/>
            </a:endParaRPr>
          </a:p>
          <a:p>
            <a:pPr marL="0" indent="0">
              <a:buNone/>
            </a:pPr>
            <a:r>
              <a:rPr lang="en-US" altLang="ja-JP" kern="0" dirty="0" smtClean="0">
                <a:latin typeface="ＭＳ Ｐゴシック"/>
                <a:ea typeface="ＭＳ 明朝"/>
                <a:cs typeface="ＭＳ Ｐゴシック"/>
              </a:rPr>
              <a:t>#. </a:t>
            </a:r>
            <a:r>
              <a:rPr lang="zh-TW" altLang="ja-JP" kern="0" dirty="0">
                <a:latin typeface="Century"/>
                <a:ea typeface="ＭＳ Ｐゴシック"/>
                <a:cs typeface="ＭＳ Ｐゴシック"/>
              </a:rPr>
              <a:t>汎血球減少</a:t>
            </a:r>
            <a:endParaRPr lang="ja-JP" altLang="ja-JP" sz="3600" kern="100" dirty="0">
              <a:latin typeface="Century"/>
              <a:ea typeface="ＭＳ 明朝"/>
              <a:cs typeface="Century"/>
            </a:endParaRPr>
          </a:p>
          <a:p>
            <a:pPr marL="0" indent="0">
              <a:buNone/>
            </a:pPr>
            <a:r>
              <a:rPr lang="en-US" altLang="ja-JP" kern="0" dirty="0" smtClean="0">
                <a:latin typeface="ＭＳ Ｐゴシック"/>
                <a:ea typeface="ＭＳ 明朝"/>
                <a:cs typeface="ＭＳ Ｐゴシック"/>
              </a:rPr>
              <a:t>#. </a:t>
            </a:r>
            <a:r>
              <a:rPr lang="zh-TW" altLang="ja-JP" kern="0" dirty="0" smtClean="0">
                <a:latin typeface="Century"/>
                <a:ea typeface="ＭＳ Ｐゴシック"/>
                <a:cs typeface="ＭＳ Ｐゴシック"/>
              </a:rPr>
              <a:t>炎症反応</a:t>
            </a:r>
            <a:r>
              <a:rPr lang="ja-JP" altLang="en-US" kern="0" dirty="0">
                <a:latin typeface="Century"/>
                <a:ea typeface="ＭＳ Ｐゴシック"/>
                <a:cs typeface="ＭＳ Ｐゴシック"/>
              </a:rPr>
              <a:t>高値</a:t>
            </a:r>
            <a:endParaRPr lang="ja-JP" altLang="ja-JP" sz="3600" kern="100" dirty="0">
              <a:latin typeface="Century"/>
              <a:ea typeface="ＭＳ 明朝"/>
              <a:cs typeface="Century"/>
            </a:endParaRP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636912"/>
            <a:ext cx="3888432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8973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88640"/>
            <a:ext cx="8568952" cy="6408712"/>
          </a:xfrm>
        </p:spPr>
        <p:txBody>
          <a:bodyPr/>
          <a:lstStyle/>
          <a:p>
            <a:r>
              <a:rPr lang="ja-JP" altLang="en-US" dirty="0"/>
              <a:t>本症例は諸検査の結果より、敗血症が疑われたが、明らかな感染源は特定できないまま治療を開始。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dirty="0" smtClean="0"/>
              <a:t>敗血症に対する治療開始。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補液：ショックバイタルを示しており、外液を補充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培養：</a:t>
            </a:r>
            <a:r>
              <a:rPr lang="ja-JP" altLang="en-US" dirty="0"/>
              <a:t>動脈</a:t>
            </a:r>
            <a:r>
              <a:rPr lang="ja-JP" altLang="en-US" dirty="0" smtClean="0"/>
              <a:t>血</a:t>
            </a:r>
            <a:r>
              <a:rPr lang="en-US" altLang="ja-JP" dirty="0" smtClean="0"/>
              <a:t>2</a:t>
            </a:r>
            <a:r>
              <a:rPr lang="ja-JP" altLang="en-US" dirty="0" smtClean="0"/>
              <a:t>箇所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抗生剤：</a:t>
            </a:r>
            <a:r>
              <a:rPr kumimoji="1" lang="en-US" altLang="ja-JP" dirty="0" smtClean="0"/>
              <a:t>CTRX 2g×2</a:t>
            </a:r>
            <a:r>
              <a:rPr kumimoji="1" lang="ja-JP" altLang="en-US" dirty="0" smtClean="0"/>
              <a:t>回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日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dirty="0" smtClean="0"/>
              <a:t>外液の補充によりショックバイタルは改善し</a:t>
            </a:r>
            <a:r>
              <a:rPr kumimoji="1" lang="ja-JP" altLang="en-US" dirty="0" smtClean="0"/>
              <a:t>、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 smtClean="0"/>
              <a:t>尿量</a:t>
            </a:r>
            <a:r>
              <a:rPr kumimoji="1" lang="ja-JP" altLang="en-US" dirty="0" smtClean="0"/>
              <a:t>も徐々に得られるようになってきた。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10580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7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7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3628470"/>
              </p:ext>
            </p:extLst>
          </p:nvPr>
        </p:nvGraphicFramePr>
        <p:xfrm>
          <a:off x="179512" y="980726"/>
          <a:ext cx="8785224" cy="561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324"/>
                <a:gridCol w="3384376"/>
                <a:gridCol w="3600524"/>
              </a:tblGrid>
              <a:tr h="561692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検査項目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1/24</a:t>
                      </a:r>
                      <a:r>
                        <a:rPr kumimoji="1" lang="ja-JP" altLang="en-US" dirty="0" smtClean="0"/>
                        <a:t>（入院時）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1/25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61692">
                <a:tc>
                  <a:txBody>
                    <a:bodyPr/>
                    <a:lstStyle/>
                    <a:p>
                      <a:r>
                        <a:rPr kumimoji="1" lang="en-US" altLang="ja-JP" b="1" dirty="0" smtClean="0"/>
                        <a:t>WBC(×10³/</a:t>
                      </a:r>
                      <a:r>
                        <a:rPr kumimoji="1" lang="en-US" altLang="ja-JP" b="1" dirty="0" err="1" smtClean="0"/>
                        <a:t>μL</a:t>
                      </a:r>
                      <a:r>
                        <a:rPr kumimoji="1" lang="en-US" altLang="ja-JP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solidFill>
                            <a:srgbClr val="0070C0"/>
                          </a:solidFill>
                        </a:rPr>
                        <a:t>2.9</a:t>
                      </a:r>
                      <a:endParaRPr kumimoji="1" lang="ja-JP" alt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solidFill>
                            <a:srgbClr val="0070C0"/>
                          </a:solidFill>
                        </a:rPr>
                        <a:t>2.1</a:t>
                      </a:r>
                      <a:endParaRPr kumimoji="1" lang="ja-JP" alt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61692">
                <a:tc>
                  <a:txBody>
                    <a:bodyPr/>
                    <a:lstStyle/>
                    <a:p>
                      <a:r>
                        <a:rPr kumimoji="1" lang="en-US" altLang="ja-JP" b="1" dirty="0" smtClean="0"/>
                        <a:t>RBC(×10</a:t>
                      </a:r>
                      <a:r>
                        <a:rPr kumimoji="1" lang="ja-JP" altLang="en-US" b="1" dirty="0" smtClean="0"/>
                        <a:t>⁴</a:t>
                      </a:r>
                      <a:r>
                        <a:rPr kumimoji="1" lang="en-US" altLang="ja-JP" b="1" dirty="0" smtClean="0"/>
                        <a:t>/</a:t>
                      </a:r>
                      <a:r>
                        <a:rPr kumimoji="1" lang="en-US" altLang="ja-JP" b="1" dirty="0" err="1" smtClean="0"/>
                        <a:t>μL</a:t>
                      </a:r>
                      <a:r>
                        <a:rPr kumimoji="1" lang="en-US" altLang="ja-JP" b="1" dirty="0" smtClean="0"/>
                        <a:t>)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solidFill>
                            <a:srgbClr val="0070C0"/>
                          </a:solidFill>
                        </a:rPr>
                        <a:t>325</a:t>
                      </a:r>
                      <a:endParaRPr kumimoji="1" lang="ja-JP" alt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solidFill>
                            <a:srgbClr val="0070C0"/>
                          </a:solidFill>
                        </a:rPr>
                        <a:t>285</a:t>
                      </a:r>
                      <a:endParaRPr kumimoji="1" lang="ja-JP" alt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61692">
                <a:tc>
                  <a:txBody>
                    <a:bodyPr/>
                    <a:lstStyle/>
                    <a:p>
                      <a:r>
                        <a:rPr kumimoji="1" lang="en-US" altLang="ja-JP" b="1" dirty="0" err="1" smtClean="0"/>
                        <a:t>Hgb</a:t>
                      </a:r>
                      <a:r>
                        <a:rPr kumimoji="1" lang="en-US" altLang="ja-JP" b="1" dirty="0" smtClean="0"/>
                        <a:t>(g/</a:t>
                      </a:r>
                      <a:r>
                        <a:rPr kumimoji="1" lang="en-US" altLang="ja-JP" b="1" dirty="0" err="1" smtClean="0"/>
                        <a:t>dL</a:t>
                      </a:r>
                      <a:r>
                        <a:rPr kumimoji="1" lang="en-US" altLang="ja-JP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solidFill>
                            <a:srgbClr val="0070C0"/>
                          </a:solidFill>
                        </a:rPr>
                        <a:t>8.9</a:t>
                      </a:r>
                      <a:endParaRPr kumimoji="1" lang="ja-JP" alt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solidFill>
                            <a:srgbClr val="0070C0"/>
                          </a:solidFill>
                        </a:rPr>
                        <a:t>8.0</a:t>
                      </a:r>
                      <a:endParaRPr kumimoji="1" lang="ja-JP" alt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61692">
                <a:tc>
                  <a:txBody>
                    <a:bodyPr/>
                    <a:lstStyle/>
                    <a:p>
                      <a:r>
                        <a:rPr kumimoji="1" lang="en-US" altLang="ja-JP" b="1" dirty="0" err="1" smtClean="0"/>
                        <a:t>Hct</a:t>
                      </a:r>
                      <a:r>
                        <a:rPr kumimoji="1" lang="en-US" altLang="ja-JP" b="1" dirty="0" smtClean="0"/>
                        <a:t>(%)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solidFill>
                            <a:srgbClr val="0070C0"/>
                          </a:solidFill>
                        </a:rPr>
                        <a:t>28.0</a:t>
                      </a:r>
                      <a:endParaRPr kumimoji="1" lang="ja-JP" alt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solidFill>
                            <a:srgbClr val="0070C0"/>
                          </a:solidFill>
                        </a:rPr>
                        <a:t>24.9</a:t>
                      </a:r>
                      <a:endParaRPr kumimoji="1" lang="ja-JP" alt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61692">
                <a:tc>
                  <a:txBody>
                    <a:bodyPr/>
                    <a:lstStyle/>
                    <a:p>
                      <a:r>
                        <a:rPr kumimoji="1" lang="en-US" altLang="ja-JP" b="1" dirty="0" smtClean="0"/>
                        <a:t>MCV(</a:t>
                      </a:r>
                      <a:r>
                        <a:rPr kumimoji="1" lang="en-US" altLang="ja-JP" b="1" dirty="0" err="1" smtClean="0"/>
                        <a:t>fl</a:t>
                      </a:r>
                      <a:r>
                        <a:rPr kumimoji="1" lang="en-US" altLang="ja-JP" b="1" dirty="0" smtClean="0"/>
                        <a:t>)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/>
                        <a:t>86.2</a:t>
                      </a:r>
                      <a:endParaRPr kumimoji="1" lang="ja-JP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/>
                        <a:t>87.4</a:t>
                      </a:r>
                      <a:endParaRPr kumimoji="1" lang="ja-JP" altLang="en-US" sz="2800" b="1" dirty="0"/>
                    </a:p>
                  </a:txBody>
                  <a:tcPr/>
                </a:tc>
              </a:tr>
              <a:tr h="561692">
                <a:tc>
                  <a:txBody>
                    <a:bodyPr/>
                    <a:lstStyle/>
                    <a:p>
                      <a:r>
                        <a:rPr kumimoji="1" lang="en-US" altLang="ja-JP" b="1" dirty="0" smtClean="0"/>
                        <a:t>PLT(×10</a:t>
                      </a:r>
                      <a:r>
                        <a:rPr kumimoji="1" lang="ja-JP" altLang="en-US" b="1" dirty="0" smtClean="0"/>
                        <a:t>⁴</a:t>
                      </a:r>
                      <a:r>
                        <a:rPr kumimoji="1" lang="en-US" altLang="ja-JP" b="1" dirty="0" smtClean="0"/>
                        <a:t>/</a:t>
                      </a:r>
                      <a:r>
                        <a:rPr kumimoji="1" lang="en-US" altLang="ja-JP" b="1" dirty="0" err="1" smtClean="0"/>
                        <a:t>μL</a:t>
                      </a:r>
                      <a:r>
                        <a:rPr kumimoji="1" lang="en-US" altLang="ja-JP" b="1" dirty="0" smtClean="0"/>
                        <a:t>)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solidFill>
                            <a:srgbClr val="0070C0"/>
                          </a:solidFill>
                        </a:rPr>
                        <a:t>5.0</a:t>
                      </a:r>
                      <a:endParaRPr kumimoji="1" lang="ja-JP" alt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solidFill>
                            <a:srgbClr val="0070C0"/>
                          </a:solidFill>
                        </a:rPr>
                        <a:t>5.0</a:t>
                      </a:r>
                      <a:endParaRPr kumimoji="1" lang="ja-JP" alt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61692">
                <a:tc>
                  <a:txBody>
                    <a:bodyPr/>
                    <a:lstStyle/>
                    <a:p>
                      <a:r>
                        <a:rPr kumimoji="1" lang="en-US" altLang="ja-JP" b="1" dirty="0" smtClean="0"/>
                        <a:t>AST(IU/L)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solidFill>
                            <a:srgbClr val="C00000"/>
                          </a:solidFill>
                        </a:rPr>
                        <a:t>132</a:t>
                      </a:r>
                      <a:endParaRPr kumimoji="1" lang="ja-JP" alt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solidFill>
                            <a:srgbClr val="C00000"/>
                          </a:solidFill>
                        </a:rPr>
                        <a:t>112</a:t>
                      </a:r>
                      <a:endParaRPr kumimoji="1" lang="ja-JP" alt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61692">
                <a:tc>
                  <a:txBody>
                    <a:bodyPr/>
                    <a:lstStyle/>
                    <a:p>
                      <a:r>
                        <a:rPr kumimoji="1" lang="en-US" altLang="ja-JP" b="1" dirty="0" smtClean="0"/>
                        <a:t>LDH(IU/L)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solidFill>
                            <a:srgbClr val="C00000"/>
                          </a:solidFill>
                        </a:rPr>
                        <a:t>2040</a:t>
                      </a:r>
                      <a:endParaRPr kumimoji="1" lang="ja-JP" alt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solidFill>
                            <a:srgbClr val="C00000"/>
                          </a:solidFill>
                        </a:rPr>
                        <a:t>1771</a:t>
                      </a:r>
                      <a:endParaRPr kumimoji="1" lang="ja-JP" alt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61692">
                <a:tc>
                  <a:txBody>
                    <a:bodyPr/>
                    <a:lstStyle/>
                    <a:p>
                      <a:r>
                        <a:rPr kumimoji="1" lang="en-US" altLang="ja-JP" b="1" dirty="0" smtClean="0"/>
                        <a:t>CRP(mg/</a:t>
                      </a:r>
                      <a:r>
                        <a:rPr kumimoji="1" lang="en-US" altLang="ja-JP" b="1" dirty="0" err="1" smtClean="0"/>
                        <a:t>dL</a:t>
                      </a:r>
                      <a:r>
                        <a:rPr kumimoji="1" lang="en-US" altLang="ja-JP" b="1" dirty="0" smtClean="0"/>
                        <a:t>)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solidFill>
                            <a:srgbClr val="C00000"/>
                          </a:solidFill>
                        </a:rPr>
                        <a:t>21.998</a:t>
                      </a:r>
                      <a:endParaRPr kumimoji="1" lang="ja-JP" alt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solidFill>
                            <a:srgbClr val="C00000"/>
                          </a:solidFill>
                        </a:rPr>
                        <a:t>18.658</a:t>
                      </a:r>
                      <a:endParaRPr kumimoji="1" lang="ja-JP" alt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691680" y="116632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/>
              <a:t>血液</a:t>
            </a:r>
            <a:r>
              <a:rPr lang="ja-JP" altLang="en-US" sz="3200" b="1" dirty="0" smtClean="0"/>
              <a:t>検査経過</a:t>
            </a:r>
            <a:endParaRPr kumimoji="1" lang="ja-JP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516954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6852648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4716016" y="355596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ある日の</a:t>
            </a:r>
            <a:r>
              <a:rPr lang="en-US" altLang="ja-JP" sz="3200" dirty="0" smtClean="0"/>
              <a:t>ER</a:t>
            </a:r>
            <a:r>
              <a:rPr kumimoji="1" lang="ja-JP" altLang="en-US" sz="3200" dirty="0" smtClean="0"/>
              <a:t>にて</a:t>
            </a:r>
            <a:endParaRPr kumimoji="1" lang="ja-JP" altLang="en-US" sz="3200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5076056" y="1844824"/>
            <a:ext cx="2880320" cy="1728192"/>
          </a:xfrm>
          <a:prstGeom prst="wedgeRoundRectCallout">
            <a:avLst>
              <a:gd name="adj1" fmla="val -147087"/>
              <a:gd name="adj2" fmla="val 6207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はい、</a:t>
            </a:r>
            <a:endParaRPr kumimoji="1" lang="en-US" altLang="ja-JP" sz="3200" dirty="0" smtClean="0"/>
          </a:p>
          <a:p>
            <a:pPr algn="ctr"/>
            <a:r>
              <a:rPr kumimoji="1" lang="ja-JP" altLang="en-US" sz="3200" dirty="0" smtClean="0"/>
              <a:t>○○病院です。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628517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【problem</a:t>
            </a:r>
            <a:r>
              <a:rPr lang="ja-JP" altLang="en-US" dirty="0" smtClean="0"/>
              <a:t> </a:t>
            </a:r>
            <a:r>
              <a:rPr lang="en-US" altLang="ja-JP" dirty="0"/>
              <a:t>l</a:t>
            </a:r>
            <a:r>
              <a:rPr lang="en-US" altLang="ja-JP" dirty="0" smtClean="0"/>
              <a:t>ist】</a:t>
            </a:r>
          </a:p>
          <a:p>
            <a:pPr marL="0" indent="0">
              <a:buNone/>
            </a:pPr>
            <a:r>
              <a:rPr kumimoji="1" lang="en-US" altLang="ja-JP" dirty="0" smtClean="0"/>
              <a:t>#. </a:t>
            </a:r>
            <a:r>
              <a:rPr kumimoji="1" lang="ja-JP" altLang="en-US" dirty="0" smtClean="0"/>
              <a:t>発熱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#. </a:t>
            </a:r>
            <a:r>
              <a:rPr lang="ja-JP" altLang="en-US" dirty="0" smtClean="0"/>
              <a:t>倦怠感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#. </a:t>
            </a:r>
            <a:r>
              <a:rPr kumimoji="1" lang="ja-JP" altLang="en-US" dirty="0" smtClean="0"/>
              <a:t>汎血球減少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#. </a:t>
            </a:r>
            <a:r>
              <a:rPr lang="ja-JP" altLang="en-US" dirty="0"/>
              <a:t>炎症反応高値</a:t>
            </a:r>
            <a:endParaRPr kumimoji="1" lang="en-US" altLang="ja-JP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5" y="3356992"/>
            <a:ext cx="4116433" cy="3258843"/>
          </a:xfrm>
          <a:prstGeom prst="rect">
            <a:avLst/>
          </a:prstGeom>
        </p:spPr>
      </p:pic>
      <p:sp>
        <p:nvSpPr>
          <p:cNvPr id="5" name="雲形吹き出し 4"/>
          <p:cNvSpPr/>
          <p:nvPr/>
        </p:nvSpPr>
        <p:spPr>
          <a:xfrm>
            <a:off x="4974031" y="836712"/>
            <a:ext cx="3528392" cy="2520280"/>
          </a:xfrm>
          <a:prstGeom prst="cloudCallout">
            <a:avLst>
              <a:gd name="adj1" fmla="val -34209"/>
              <a:gd name="adj2" fmla="val 7888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schemeClr val="tx1"/>
                </a:solidFill>
              </a:rPr>
              <a:t>こりゃ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3200" dirty="0" smtClean="0">
                <a:solidFill>
                  <a:schemeClr val="tx1"/>
                </a:solidFill>
              </a:rPr>
              <a:t>何かの～？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2688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Discussion 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 smtClean="0"/>
              <a:t>★鑑別診断は？</a:t>
            </a:r>
            <a:endParaRPr kumimoji="1" lang="en-US" altLang="ja-JP" sz="4800" dirty="0" smtClean="0"/>
          </a:p>
          <a:p>
            <a:pPr marL="0" indent="0">
              <a:buNone/>
            </a:pPr>
            <a:endParaRPr lang="en-US" altLang="ja-JP" sz="4800" dirty="0"/>
          </a:p>
          <a:p>
            <a:pPr marL="0" indent="0">
              <a:buNone/>
            </a:pPr>
            <a:r>
              <a:rPr kumimoji="1" lang="ja-JP" altLang="en-US" sz="4800" dirty="0" smtClean="0"/>
              <a:t>本命・対抗・大穴形式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8002274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その後の経過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88632"/>
          </a:xfrm>
        </p:spPr>
        <p:txBody>
          <a:bodyPr/>
          <a:lstStyle/>
          <a:p>
            <a:r>
              <a:rPr lang="ja-JP" altLang="en-US" dirty="0" smtClean="0"/>
              <a:t>抗生剤投与により、バイタル、炎症反応の改善を認めたものの、汎血球減少に改善が見られなかった。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/>
              <a:t>血液検査の結果より</a:t>
            </a:r>
            <a:r>
              <a:rPr lang="en-US" altLang="ja-JP" dirty="0"/>
              <a:t>…</a:t>
            </a:r>
          </a:p>
          <a:p>
            <a:pPr marL="0" indent="0">
              <a:buNone/>
            </a:pPr>
            <a:r>
              <a:rPr lang="ja-JP" altLang="en-US" dirty="0"/>
              <a:t>　　汎血球減少、</a:t>
            </a:r>
            <a:r>
              <a:rPr lang="en-US" altLang="ja-JP" dirty="0"/>
              <a:t>AST</a:t>
            </a:r>
            <a:r>
              <a:rPr lang="ja-JP" altLang="en-US" dirty="0"/>
              <a:t>↑、</a:t>
            </a:r>
            <a:r>
              <a:rPr lang="en-US" altLang="ja-JP" dirty="0"/>
              <a:t>LDH</a:t>
            </a:r>
            <a:r>
              <a:rPr lang="ja-JP" altLang="en-US" dirty="0"/>
              <a:t>↑、</a:t>
            </a:r>
            <a:r>
              <a:rPr lang="en-US" altLang="ja-JP" dirty="0"/>
              <a:t>TG</a:t>
            </a:r>
            <a:r>
              <a:rPr lang="ja-JP" altLang="en-US" dirty="0"/>
              <a:t>↑、</a:t>
            </a:r>
            <a:r>
              <a:rPr lang="en-US" altLang="ja-JP" dirty="0"/>
              <a:t>CRP</a:t>
            </a:r>
            <a:r>
              <a:rPr lang="ja-JP" altLang="en-US" dirty="0"/>
              <a:t>↑、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フェリチン↑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⇒</a:t>
            </a:r>
            <a:r>
              <a:rPr lang="ja-JP" altLang="en-US" dirty="0"/>
              <a:t>　</a:t>
            </a:r>
            <a:r>
              <a:rPr lang="ja-JP" altLang="en-US" u="sng" dirty="0"/>
              <a:t>血球貪食症候群</a:t>
            </a:r>
            <a:r>
              <a:rPr lang="ja-JP" altLang="en-US" dirty="0"/>
              <a:t>が疑われた。</a:t>
            </a:r>
            <a:endParaRPr lang="en-US" altLang="ja-JP" dirty="0"/>
          </a:p>
          <a:p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59047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反応性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二次性の血球貪食症候群の原因疾患</a:t>
            </a:r>
            <a:r>
              <a:rPr kumimoji="1" lang="en-US" altLang="ja-JP" dirty="0" smtClean="0"/>
              <a:t>】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 smtClean="0"/>
              <a:t>1) </a:t>
            </a:r>
            <a:r>
              <a:rPr lang="ja-JP" altLang="en-US" dirty="0" smtClean="0"/>
              <a:t>感染関連（</a:t>
            </a:r>
            <a:r>
              <a:rPr lang="en-US" altLang="ja-JP" dirty="0" smtClean="0"/>
              <a:t>IAHS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ウイルス（</a:t>
            </a:r>
            <a:r>
              <a:rPr kumimoji="1" lang="en-US" altLang="ja-JP" dirty="0" smtClean="0"/>
              <a:t>VAHS)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EBV</a:t>
            </a:r>
            <a:r>
              <a:rPr kumimoji="1" lang="ja-JP" altLang="en-US" dirty="0" err="1" smtClean="0"/>
              <a:t>、</a:t>
            </a:r>
            <a:r>
              <a:rPr lang="en-US" altLang="ja-JP" dirty="0" smtClean="0"/>
              <a:t>CMV</a:t>
            </a:r>
            <a:r>
              <a:rPr lang="ja-JP" altLang="en-US" dirty="0" smtClean="0"/>
              <a:t>など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細菌（</a:t>
            </a:r>
            <a:r>
              <a:rPr kumimoji="1" lang="en-US" altLang="ja-JP" dirty="0" smtClean="0"/>
              <a:t>BAHS)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真菌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リケッチア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原虫、その他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en-US" altLang="ja-JP" dirty="0" smtClean="0"/>
              <a:t>2) </a:t>
            </a:r>
            <a:r>
              <a:rPr kumimoji="1" lang="ja-JP" altLang="en-US" dirty="0" smtClean="0"/>
              <a:t>疾患関連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悪性腫瘍（</a:t>
            </a:r>
            <a:r>
              <a:rPr lang="en-US" altLang="ja-JP" dirty="0" smtClean="0"/>
              <a:t>MAHS)</a:t>
            </a:r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　悪性リンパ腫（</a:t>
            </a:r>
            <a:r>
              <a:rPr kumimoji="1" lang="en-US" altLang="ja-JP" dirty="0" smtClean="0"/>
              <a:t>LAHS)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その他（急性白血病、胚細胞腫瘍、乳癌など）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非悪性腫瘍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自己免疫疾患（</a:t>
            </a:r>
            <a:r>
              <a:rPr lang="en-US" altLang="ja-JP" dirty="0" smtClean="0"/>
              <a:t>SLE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成人</a:t>
            </a:r>
            <a:r>
              <a:rPr lang="en-US" altLang="ja-JP" dirty="0" smtClean="0"/>
              <a:t>Still</a:t>
            </a:r>
            <a:r>
              <a:rPr lang="ja-JP" altLang="en-US" dirty="0" smtClean="0"/>
              <a:t>病など）（</a:t>
            </a:r>
            <a:r>
              <a:rPr lang="en-US" altLang="ja-JP" dirty="0" smtClean="0"/>
              <a:t>AAHS)</a:t>
            </a:r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　その他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 smtClean="0"/>
              <a:t>3) </a:t>
            </a:r>
            <a:r>
              <a:rPr lang="ja-JP" altLang="en-US" dirty="0" smtClean="0"/>
              <a:t>薬剤関連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フェニトイン、</a:t>
            </a:r>
            <a:r>
              <a:rPr kumimoji="1" lang="en-US" altLang="ja-JP" dirty="0" smtClean="0"/>
              <a:t>TMP-SMX</a:t>
            </a:r>
            <a:r>
              <a:rPr kumimoji="1" lang="ja-JP" altLang="en-US" dirty="0" smtClean="0"/>
              <a:t>など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65208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9594" y="836712"/>
            <a:ext cx="8712968" cy="5760640"/>
          </a:xfrm>
        </p:spPr>
        <p:txBody>
          <a:bodyPr numCol="2"/>
          <a:lstStyle/>
          <a:p>
            <a:pPr marL="0" indent="0">
              <a:buNone/>
            </a:pPr>
            <a:r>
              <a:rPr kumimoji="1" lang="en-US" altLang="ja-JP" dirty="0" smtClean="0">
                <a:solidFill>
                  <a:srgbClr val="FF0000"/>
                </a:solidFill>
              </a:rPr>
              <a:t>EBV </a:t>
            </a:r>
            <a:r>
              <a:rPr kumimoji="1" lang="en-US" altLang="ja-JP" dirty="0" err="1">
                <a:solidFill>
                  <a:srgbClr val="FF0000"/>
                </a:solidFill>
              </a:rPr>
              <a:t>IgG</a:t>
            </a:r>
            <a:r>
              <a:rPr kumimoji="1" lang="en-US" altLang="ja-JP" dirty="0">
                <a:solidFill>
                  <a:srgbClr val="FF0000"/>
                </a:solidFill>
              </a:rPr>
              <a:t> </a:t>
            </a:r>
            <a:r>
              <a:rPr kumimoji="1" lang="en-US" altLang="ja-JP" dirty="0" smtClean="0">
                <a:solidFill>
                  <a:srgbClr val="FF0000"/>
                </a:solidFill>
              </a:rPr>
              <a:t>40</a:t>
            </a:r>
          </a:p>
          <a:p>
            <a:pPr marL="0" indent="0">
              <a:buNone/>
            </a:pPr>
            <a:r>
              <a:rPr kumimoji="1" lang="en-US" altLang="ja-JP" dirty="0" smtClean="0"/>
              <a:t>EBV </a:t>
            </a:r>
            <a:r>
              <a:rPr kumimoji="1" lang="en-US" altLang="ja-JP" dirty="0" err="1" smtClean="0"/>
              <a:t>IgM</a:t>
            </a:r>
            <a:r>
              <a:rPr kumimoji="1" lang="en-US" altLang="ja-JP" dirty="0" smtClean="0"/>
              <a:t>&lt;10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EBNA </a:t>
            </a:r>
            <a:r>
              <a:rPr lang="en-US" altLang="ja-JP" dirty="0" smtClean="0">
                <a:solidFill>
                  <a:srgbClr val="FF0000"/>
                </a:solidFill>
              </a:rPr>
              <a:t>10</a:t>
            </a:r>
          </a:p>
          <a:p>
            <a:pPr marL="0" indent="0">
              <a:buNone/>
            </a:pPr>
            <a:r>
              <a:rPr kumimoji="1" lang="en-US" altLang="ja-JP" dirty="0">
                <a:solidFill>
                  <a:srgbClr val="FF0000"/>
                </a:solidFill>
              </a:rPr>
              <a:t>CMV </a:t>
            </a:r>
            <a:r>
              <a:rPr kumimoji="1" lang="en-US" altLang="ja-JP" dirty="0" err="1">
                <a:solidFill>
                  <a:srgbClr val="FF0000"/>
                </a:solidFill>
              </a:rPr>
              <a:t>IgG</a:t>
            </a:r>
            <a:r>
              <a:rPr kumimoji="1" lang="en-US" altLang="ja-JP" dirty="0">
                <a:solidFill>
                  <a:srgbClr val="FF0000"/>
                </a:solidFill>
              </a:rPr>
              <a:t> </a:t>
            </a:r>
            <a:r>
              <a:rPr kumimoji="1" lang="en-US" altLang="ja-JP" dirty="0" smtClean="0">
                <a:solidFill>
                  <a:srgbClr val="FF0000"/>
                </a:solidFill>
              </a:rPr>
              <a:t>6.9</a:t>
            </a:r>
          </a:p>
          <a:p>
            <a:pPr marL="0" indent="0">
              <a:buNone/>
            </a:pPr>
            <a:r>
              <a:rPr lang="en-US" altLang="ja-JP" dirty="0"/>
              <a:t>CMV </a:t>
            </a:r>
            <a:r>
              <a:rPr lang="en-US" altLang="ja-JP" dirty="0" err="1"/>
              <a:t>IgM</a:t>
            </a:r>
            <a:r>
              <a:rPr lang="en-US" altLang="ja-JP" dirty="0"/>
              <a:t> </a:t>
            </a:r>
            <a:r>
              <a:rPr lang="en-US" altLang="ja-JP" dirty="0" smtClean="0"/>
              <a:t>0.33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抗核抗体</a:t>
            </a:r>
            <a:r>
              <a:rPr lang="en-US" altLang="ja-JP" dirty="0" smtClean="0"/>
              <a:t>&lt;40</a:t>
            </a:r>
          </a:p>
          <a:p>
            <a:pPr marL="0" indent="0">
              <a:buNone/>
            </a:pPr>
            <a:r>
              <a:rPr kumimoji="1" lang="en-US" altLang="ja-JP" dirty="0" smtClean="0"/>
              <a:t>PR3-ANCA&lt;10</a:t>
            </a:r>
          </a:p>
          <a:p>
            <a:pPr marL="0" indent="0">
              <a:buNone/>
            </a:pPr>
            <a:r>
              <a:rPr lang="en-US" altLang="ja-JP" dirty="0" smtClean="0"/>
              <a:t>MPO-ANCA&lt;10</a:t>
            </a:r>
          </a:p>
          <a:p>
            <a:pPr marL="0" indent="0">
              <a:buNone/>
            </a:pPr>
            <a:r>
              <a:rPr kumimoji="1" lang="en-US" altLang="ja-JP" dirty="0" smtClean="0">
                <a:solidFill>
                  <a:srgbClr val="0070C0"/>
                </a:solidFill>
              </a:rPr>
              <a:t>C3 35</a:t>
            </a:r>
          </a:p>
          <a:p>
            <a:pPr marL="0" indent="0">
              <a:buNone/>
            </a:pPr>
            <a:r>
              <a:rPr lang="en-US" altLang="ja-JP" dirty="0" smtClean="0">
                <a:solidFill>
                  <a:srgbClr val="0070C0"/>
                </a:solidFill>
              </a:rPr>
              <a:t>C4 11</a:t>
            </a:r>
          </a:p>
          <a:p>
            <a:pPr marL="0" indent="0">
              <a:buNone/>
            </a:pPr>
            <a:r>
              <a:rPr kumimoji="1" lang="en-US" altLang="ja-JP" dirty="0" smtClean="0">
                <a:solidFill>
                  <a:srgbClr val="0070C0"/>
                </a:solidFill>
              </a:rPr>
              <a:t>CH50 16.9</a:t>
            </a:r>
          </a:p>
          <a:p>
            <a:pPr marL="0" indent="0">
              <a:buNone/>
            </a:pPr>
            <a:endParaRPr lang="en-US" altLang="ja-JP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kumimoji="1" lang="ja-JP" altLang="en-US" dirty="0" err="1" smtClean="0">
                <a:solidFill>
                  <a:srgbClr val="FF0000"/>
                </a:solidFill>
              </a:rPr>
              <a:t>ｓ</a:t>
            </a:r>
            <a:r>
              <a:rPr kumimoji="1" lang="en-US" altLang="ja-JP" dirty="0" smtClean="0">
                <a:solidFill>
                  <a:srgbClr val="FF0000"/>
                </a:solidFill>
              </a:rPr>
              <a:t>IL-2R 9070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5986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800" dirty="0" smtClean="0"/>
              <a:t>【</a:t>
            </a:r>
            <a:r>
              <a:rPr kumimoji="1" lang="ja-JP" altLang="en-US" sz="2800" dirty="0" smtClean="0"/>
              <a:t>骨髄検査</a:t>
            </a:r>
            <a:r>
              <a:rPr kumimoji="1" lang="en-US" altLang="ja-JP" sz="2800" dirty="0" smtClean="0"/>
              <a:t>】</a:t>
            </a:r>
          </a:p>
          <a:p>
            <a:r>
              <a:rPr lang="ja-JP" altLang="en-US" sz="2800" dirty="0" smtClean="0"/>
              <a:t>骨髄スメア所見：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　・</a:t>
            </a:r>
            <a:r>
              <a:rPr kumimoji="1" lang="ja-JP" altLang="en-US" sz="2800" dirty="0" smtClean="0"/>
              <a:t>細胞質内に空胞を伴う大型の異型細胞の集簇が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　多数見られる。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・異型細胞が赤血球や血小板を貪食している像</a:t>
            </a:r>
            <a:r>
              <a:rPr lang="en-US" altLang="ja-JP" sz="2800" dirty="0" smtClean="0"/>
              <a:t>(+)</a:t>
            </a:r>
          </a:p>
          <a:p>
            <a:pPr marL="0" indent="0">
              <a:buNone/>
            </a:pPr>
            <a:endParaRPr kumimoji="1" lang="en-US" altLang="ja-JP" sz="2800" dirty="0"/>
          </a:p>
          <a:p>
            <a:pPr marL="0" indent="0">
              <a:buNone/>
            </a:pPr>
            <a:r>
              <a:rPr lang="ja-JP" altLang="en-US" sz="2800" dirty="0" smtClean="0"/>
              <a:t>⇒リンパ腫関連血球貪食症候群が疑われる所見</a:t>
            </a:r>
            <a:endParaRPr kumimoji="1" lang="en-US" altLang="ja-JP" sz="2800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50477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544616"/>
          </a:xfrm>
        </p:spPr>
        <p:txBody>
          <a:bodyPr/>
          <a:lstStyle/>
          <a:p>
            <a:r>
              <a:rPr kumimoji="1" lang="ja-JP" altLang="en-US" dirty="0" smtClean="0"/>
              <a:t>骨髄検査より悪性リンパ腫が疑われ、リンパ腫関連血球貪食症候群の診断がついた。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後の骨髄生検の病理結果より、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　　</a:t>
            </a:r>
            <a:r>
              <a:rPr kumimoji="1" lang="en-US" altLang="ja-JP" dirty="0" smtClean="0"/>
              <a:t>Diffuse large B-cell lymphoma</a:t>
            </a:r>
          </a:p>
          <a:p>
            <a:endParaRPr lang="en-US" altLang="ja-JP" dirty="0"/>
          </a:p>
          <a:p>
            <a:r>
              <a:rPr kumimoji="1" lang="ja-JP" altLang="en-US" dirty="0" smtClean="0"/>
              <a:t>リンパ腫の治療目的に、大学病院へ転院となった。</a:t>
            </a:r>
            <a:endParaRPr kumimoji="1" lang="ja-JP" altLang="en-US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診断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89471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症例のまとめ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5400" dirty="0" smtClean="0"/>
              <a:t>★高熱、汎血球減少</a:t>
            </a:r>
            <a:endParaRPr kumimoji="1" lang="en-US" altLang="ja-JP" sz="5400" dirty="0" smtClean="0"/>
          </a:p>
          <a:p>
            <a:pPr marL="0" indent="0" algn="ctr">
              <a:buNone/>
            </a:pPr>
            <a:r>
              <a:rPr kumimoji="1" lang="ja-JP" altLang="en-US" sz="5400" dirty="0" smtClean="0"/>
              <a:t>ショックをきたした中年男性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8007790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お勉強スライド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発熱の</a:t>
            </a:r>
            <a:r>
              <a:rPr lang="ja-JP" altLang="en-US" dirty="0">
                <a:solidFill>
                  <a:srgbClr val="FF0000"/>
                </a:solidFill>
              </a:rPr>
              <a:t>初期対応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kumimoji="1" lang="ja-JP" altLang="en-US" dirty="0" smtClean="0"/>
              <a:t>高熱＋汎血球減少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血球貪食症候群</a:t>
            </a:r>
            <a:endParaRPr lang="en-US" altLang="ja-JP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657366"/>
            <a:ext cx="3904109" cy="391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0564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360040"/>
          </a:xfrm>
        </p:spPr>
        <p:txBody>
          <a:bodyPr>
            <a:noAutofit/>
          </a:bodyPr>
          <a:lstStyle/>
          <a:p>
            <a:r>
              <a:rPr lang="ja-JP" altLang="en-US" sz="3200" dirty="0" smtClean="0"/>
              <a:t>発熱の診療フローチャート</a:t>
            </a:r>
            <a:endParaRPr kumimoji="1" lang="ja-JP" altLang="en-US" sz="32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019779"/>
              </p:ext>
            </p:extLst>
          </p:nvPr>
        </p:nvGraphicFramePr>
        <p:xfrm>
          <a:off x="2843808" y="1772816"/>
          <a:ext cx="4536504" cy="4032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図表 5"/>
          <p:cNvGraphicFramePr/>
          <p:nvPr>
            <p:extLst>
              <p:ext uri="{D42A27DB-BD31-4B8C-83A1-F6EECF244321}">
                <p14:modId xmlns:p14="http://schemas.microsoft.com/office/powerpoint/2010/main" val="928246866"/>
              </p:ext>
            </p:extLst>
          </p:nvPr>
        </p:nvGraphicFramePr>
        <p:xfrm>
          <a:off x="3563888" y="980728"/>
          <a:ext cx="1008112" cy="513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8" name="直線矢印コネクタ 7"/>
          <p:cNvCxnSpPr/>
          <p:nvPr/>
        </p:nvCxnSpPr>
        <p:spPr>
          <a:xfrm>
            <a:off x="4090361" y="1556792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図表 12"/>
          <p:cNvGraphicFramePr/>
          <p:nvPr>
            <p:extLst>
              <p:ext uri="{D42A27DB-BD31-4B8C-83A1-F6EECF244321}">
                <p14:modId xmlns:p14="http://schemas.microsoft.com/office/powerpoint/2010/main" val="3407853806"/>
              </p:ext>
            </p:extLst>
          </p:nvPr>
        </p:nvGraphicFramePr>
        <p:xfrm>
          <a:off x="323528" y="2038044"/>
          <a:ext cx="1512168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cxnSp>
        <p:nvCxnSpPr>
          <p:cNvPr id="15" name="直線矢印コネクタ 14"/>
          <p:cNvCxnSpPr/>
          <p:nvPr/>
        </p:nvCxnSpPr>
        <p:spPr>
          <a:xfrm flipH="1">
            <a:off x="1907704" y="2348880"/>
            <a:ext cx="136815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907704" y="1509464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・全体の印象が悪い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・ショックバイタル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・心拍数≧</a:t>
            </a:r>
            <a:r>
              <a:rPr kumimoji="1" lang="en-US" altLang="ja-JP" sz="1200" dirty="0" smtClean="0"/>
              <a:t>90bpm</a:t>
            </a:r>
          </a:p>
          <a:p>
            <a:r>
              <a:rPr lang="ja-JP" altLang="en-US" sz="1200" dirty="0" smtClean="0"/>
              <a:t>・呼吸数≧</a:t>
            </a:r>
            <a:r>
              <a:rPr lang="en-US" altLang="ja-JP" sz="1200" dirty="0" smtClean="0"/>
              <a:t>20/min</a:t>
            </a:r>
            <a:endParaRPr kumimoji="1" lang="ja-JP" altLang="en-US" sz="1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851920" y="304355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・全体の印象はよい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・バイタルサインも緊急を要しない</a:t>
            </a:r>
            <a:endParaRPr kumimoji="1" lang="ja-JP" altLang="en-US" sz="12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904148" y="469070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いいえ</a:t>
            </a:r>
            <a:endParaRPr kumimoji="1" lang="ja-JP" altLang="en-US" dirty="0"/>
          </a:p>
        </p:txBody>
      </p:sp>
      <p:graphicFrame>
        <p:nvGraphicFramePr>
          <p:cNvPr id="21" name="図表 20"/>
          <p:cNvGraphicFramePr/>
          <p:nvPr>
            <p:extLst>
              <p:ext uri="{D42A27DB-BD31-4B8C-83A1-F6EECF244321}">
                <p14:modId xmlns:p14="http://schemas.microsoft.com/office/powerpoint/2010/main" val="1623561113"/>
              </p:ext>
            </p:extLst>
          </p:nvPr>
        </p:nvGraphicFramePr>
        <p:xfrm>
          <a:off x="323528" y="5733256"/>
          <a:ext cx="2952328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cxnSp>
        <p:nvCxnSpPr>
          <p:cNvPr id="23" name="カギ線コネクタ 22"/>
          <p:cNvCxnSpPr/>
          <p:nvPr/>
        </p:nvCxnSpPr>
        <p:spPr>
          <a:xfrm rot="10800000" flipV="1">
            <a:off x="1403649" y="5277290"/>
            <a:ext cx="1615781" cy="383957"/>
          </a:xfrm>
          <a:prstGeom prst="bentConnector3">
            <a:avLst>
              <a:gd name="adj1" fmla="val 98875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1474346" y="490795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はい</a:t>
            </a:r>
            <a:endParaRPr kumimoji="1" lang="ja-JP" altLang="en-US" dirty="0"/>
          </a:p>
        </p:txBody>
      </p:sp>
      <p:graphicFrame>
        <p:nvGraphicFramePr>
          <p:cNvPr id="29" name="図表 28"/>
          <p:cNvGraphicFramePr/>
          <p:nvPr>
            <p:extLst>
              <p:ext uri="{D42A27DB-BD31-4B8C-83A1-F6EECF244321}">
                <p14:modId xmlns:p14="http://schemas.microsoft.com/office/powerpoint/2010/main" val="2332654038"/>
              </p:ext>
            </p:extLst>
          </p:nvPr>
        </p:nvGraphicFramePr>
        <p:xfrm>
          <a:off x="7092280" y="2879545"/>
          <a:ext cx="1800200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cxnSp>
        <p:nvCxnSpPr>
          <p:cNvPr id="31" name="直線矢印コネクタ 30"/>
          <p:cNvCxnSpPr/>
          <p:nvPr/>
        </p:nvCxnSpPr>
        <p:spPr>
          <a:xfrm>
            <a:off x="6012160" y="3202710"/>
            <a:ext cx="108012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6444208" y="249482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3</a:t>
            </a:r>
            <a:r>
              <a:rPr kumimoji="1" lang="ja-JP" altLang="en-US" sz="1400" dirty="0" smtClean="0"/>
              <a:t>週間以上フォーカスが不明</a:t>
            </a:r>
            <a:endParaRPr kumimoji="1" lang="ja-JP" altLang="en-US" sz="1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463988" y="6525344"/>
            <a:ext cx="4500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200" dirty="0"/>
              <a:t>レジデントノート　</a:t>
            </a:r>
            <a:r>
              <a:rPr lang="en-US" altLang="ja-JP" sz="1200" dirty="0"/>
              <a:t>Vol.12  No.4 (6</a:t>
            </a:r>
            <a:r>
              <a:rPr lang="ja-JP" altLang="en-US" sz="1200" dirty="0"/>
              <a:t>月号</a:t>
            </a:r>
            <a:r>
              <a:rPr lang="en-US" altLang="ja-JP" sz="1200" dirty="0"/>
              <a:t>) 2010  p.612 </a:t>
            </a:r>
            <a:r>
              <a:rPr lang="ja-JP" altLang="en-US" sz="1200" dirty="0"/>
              <a:t>より引用</a:t>
            </a:r>
          </a:p>
        </p:txBody>
      </p:sp>
    </p:spTree>
    <p:extLst>
      <p:ext uri="{BB962C8B-B14F-4D97-AF65-F5344CB8AC3E}">
        <p14:creationId xmlns:p14="http://schemas.microsoft.com/office/powerpoint/2010/main" val="19463016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900" dirty="0" smtClean="0"/>
              <a:t>【</a:t>
            </a:r>
            <a:r>
              <a:rPr lang="ja-JP" altLang="en-US" sz="2900" dirty="0" smtClean="0"/>
              <a:t>症例</a:t>
            </a:r>
            <a:r>
              <a:rPr lang="en-US" altLang="ja-JP" sz="2900" dirty="0" smtClean="0"/>
              <a:t>】</a:t>
            </a:r>
            <a:r>
              <a:rPr lang="ja-JP" altLang="en-US" sz="2900" dirty="0" smtClean="0"/>
              <a:t>　４５歳、男性</a:t>
            </a:r>
            <a:endParaRPr lang="en-US" altLang="ja-JP" sz="2900" dirty="0" smtClean="0"/>
          </a:p>
          <a:p>
            <a:pPr marL="0" indent="0">
              <a:buNone/>
            </a:pPr>
            <a:r>
              <a:rPr kumimoji="1" lang="en-US" altLang="ja-JP" sz="2900" dirty="0" smtClean="0"/>
              <a:t>【</a:t>
            </a:r>
            <a:r>
              <a:rPr kumimoji="1" lang="ja-JP" altLang="en-US" sz="2900" dirty="0" smtClean="0"/>
              <a:t>主訴</a:t>
            </a:r>
            <a:r>
              <a:rPr kumimoji="1" lang="en-US" altLang="ja-JP" sz="2900" dirty="0" smtClean="0"/>
              <a:t>】</a:t>
            </a:r>
            <a:r>
              <a:rPr kumimoji="1" lang="ja-JP" altLang="en-US" sz="2900" dirty="0" smtClean="0"/>
              <a:t>　発熱、悪寒</a:t>
            </a:r>
            <a:endParaRPr kumimoji="1" lang="en-US" altLang="ja-JP" sz="2900" dirty="0" smtClean="0"/>
          </a:p>
          <a:p>
            <a:pPr marL="0" indent="0">
              <a:buNone/>
            </a:pPr>
            <a:r>
              <a:rPr lang="en-US" altLang="ja-JP" sz="2900" dirty="0" smtClean="0"/>
              <a:t>【</a:t>
            </a:r>
            <a:r>
              <a:rPr lang="ja-JP" altLang="en-US" sz="2900" dirty="0" smtClean="0"/>
              <a:t>現病歴</a:t>
            </a:r>
            <a:r>
              <a:rPr lang="en-US" altLang="ja-JP" sz="2900" dirty="0" smtClean="0"/>
              <a:t>】</a:t>
            </a:r>
            <a:endParaRPr lang="ja-JP" altLang="ja-JP" sz="2900" dirty="0"/>
          </a:p>
          <a:p>
            <a:pPr marL="0" indent="0">
              <a:buNone/>
            </a:pPr>
            <a:r>
              <a:rPr lang="en-US" altLang="ja-JP" sz="2900" dirty="0" smtClean="0"/>
              <a:t>X-6</a:t>
            </a:r>
            <a:r>
              <a:rPr lang="ja-JP" altLang="en-US" sz="2900" dirty="0" smtClean="0"/>
              <a:t>週頃より</a:t>
            </a:r>
            <a:r>
              <a:rPr lang="ja-JP" altLang="ja-JP" sz="2900" dirty="0" smtClean="0"/>
              <a:t>倦怠感</a:t>
            </a:r>
            <a:r>
              <a:rPr lang="ja-JP" altLang="en-US" sz="2900" dirty="0" smtClean="0"/>
              <a:t>が出現し</a:t>
            </a:r>
            <a:r>
              <a:rPr lang="ja-JP" altLang="en-US" sz="2900" dirty="0"/>
              <a:t>、</a:t>
            </a:r>
            <a:r>
              <a:rPr lang="en-US" altLang="ja-JP" sz="2900" dirty="0" smtClean="0"/>
              <a:t>37</a:t>
            </a:r>
            <a:r>
              <a:rPr lang="ja-JP" altLang="ja-JP" sz="2900" dirty="0"/>
              <a:t>℃台の</a:t>
            </a:r>
            <a:r>
              <a:rPr lang="ja-JP" altLang="ja-JP" sz="2900" dirty="0" smtClean="0"/>
              <a:t>発熱</a:t>
            </a:r>
            <a:r>
              <a:rPr lang="ja-JP" altLang="en-US" sz="2900" dirty="0" smtClean="0"/>
              <a:t>が見られた。</a:t>
            </a:r>
            <a:endParaRPr lang="ja-JP" altLang="ja-JP" sz="2900" dirty="0"/>
          </a:p>
          <a:p>
            <a:pPr marL="0" indent="0">
              <a:buNone/>
            </a:pPr>
            <a:r>
              <a:rPr lang="en-US" altLang="ja-JP" sz="2900" dirty="0" smtClean="0"/>
              <a:t>X-3</a:t>
            </a:r>
            <a:r>
              <a:rPr lang="ja-JP" altLang="en-US" sz="2900" dirty="0" smtClean="0"/>
              <a:t>週</a:t>
            </a:r>
            <a:r>
              <a:rPr lang="ja-JP" altLang="ja-JP" sz="2900" dirty="0"/>
              <a:t>　発熱と倦怠感</a:t>
            </a:r>
            <a:r>
              <a:rPr lang="ja-JP" altLang="ja-JP" sz="2900" dirty="0" smtClean="0"/>
              <a:t>にて</a:t>
            </a:r>
            <a:r>
              <a:rPr lang="ja-JP" altLang="en-US" sz="2900" dirty="0" smtClean="0"/>
              <a:t>近医内科を</a:t>
            </a:r>
            <a:r>
              <a:rPr lang="ja-JP" altLang="ja-JP" sz="2900" dirty="0" smtClean="0"/>
              <a:t>受診</a:t>
            </a:r>
            <a:r>
              <a:rPr lang="ja-JP" altLang="en-US" sz="2900" dirty="0" smtClean="0"/>
              <a:t>した</a:t>
            </a:r>
            <a:r>
              <a:rPr lang="ja-JP" altLang="ja-JP" sz="2900" dirty="0" smtClean="0"/>
              <a:t>。</a:t>
            </a:r>
            <a:endParaRPr lang="ja-JP" altLang="ja-JP" sz="2900" dirty="0"/>
          </a:p>
          <a:p>
            <a:pPr marL="0" indent="0">
              <a:buNone/>
            </a:pPr>
            <a:r>
              <a:rPr lang="ja-JP" altLang="ja-JP" sz="2900" dirty="0"/>
              <a:t>　　　　 </a:t>
            </a:r>
            <a:r>
              <a:rPr lang="en-US" altLang="ja-JP" sz="2900" dirty="0" smtClean="0"/>
              <a:t> </a:t>
            </a:r>
            <a:r>
              <a:rPr lang="ja-JP" altLang="en-US" sz="2900" dirty="0" smtClean="0"/>
              <a:t>感冒と診断され、</a:t>
            </a:r>
            <a:r>
              <a:rPr lang="en-US" altLang="ja-JP" sz="2900" dirty="0" smtClean="0"/>
              <a:t>CAM</a:t>
            </a:r>
            <a:r>
              <a:rPr lang="ja-JP" altLang="ja-JP" sz="2900" dirty="0"/>
              <a:t>内服</a:t>
            </a:r>
            <a:r>
              <a:rPr lang="ja-JP" altLang="ja-JP" sz="2900" dirty="0" smtClean="0"/>
              <a:t>処方</a:t>
            </a:r>
            <a:r>
              <a:rPr lang="ja-JP" altLang="en-US" sz="2900" dirty="0" smtClean="0"/>
              <a:t>で帰宅した</a:t>
            </a:r>
            <a:r>
              <a:rPr lang="ja-JP" altLang="ja-JP" sz="2900" dirty="0" smtClean="0"/>
              <a:t>。</a:t>
            </a:r>
            <a:endParaRPr lang="ja-JP" altLang="ja-JP" sz="2900" dirty="0"/>
          </a:p>
          <a:p>
            <a:pPr marL="0" indent="0">
              <a:buNone/>
            </a:pPr>
            <a:r>
              <a:rPr lang="ja-JP" altLang="ja-JP" sz="2900" dirty="0"/>
              <a:t>その後も倦怠感増強し、悪寒</a:t>
            </a:r>
            <a:r>
              <a:rPr lang="ja-JP" altLang="ja-JP" sz="2900" dirty="0" smtClean="0"/>
              <a:t>、</a:t>
            </a:r>
            <a:r>
              <a:rPr lang="ja-JP" altLang="en-US" sz="2900" dirty="0" smtClean="0"/>
              <a:t>軟便</a:t>
            </a:r>
            <a:r>
              <a:rPr lang="ja-JP" altLang="ja-JP" sz="2900" dirty="0" smtClean="0"/>
              <a:t>も</a:t>
            </a:r>
            <a:r>
              <a:rPr lang="ja-JP" altLang="en-US" sz="2900" dirty="0"/>
              <a:t>併</a:t>
            </a:r>
            <a:r>
              <a:rPr lang="ja-JP" altLang="ja-JP" sz="2900" dirty="0" smtClean="0"/>
              <a:t>発。</a:t>
            </a:r>
            <a:endParaRPr lang="ja-JP" altLang="ja-JP" sz="2900" dirty="0"/>
          </a:p>
          <a:p>
            <a:pPr marL="0" indent="0">
              <a:buNone/>
            </a:pPr>
            <a:r>
              <a:rPr lang="en-US" altLang="ja-JP" sz="2900" dirty="0"/>
              <a:t> </a:t>
            </a:r>
            <a:endParaRPr lang="ja-JP" altLang="ja-JP" sz="2900" dirty="0"/>
          </a:p>
          <a:p>
            <a:pPr marL="0" indent="0">
              <a:buNone/>
            </a:pPr>
            <a:r>
              <a:rPr lang="en-US" altLang="ja-JP" sz="2900" dirty="0" smtClean="0"/>
              <a:t>X</a:t>
            </a:r>
            <a:r>
              <a:rPr lang="ja-JP" altLang="en-US" sz="2900" dirty="0" smtClean="0"/>
              <a:t>日</a:t>
            </a:r>
            <a:r>
              <a:rPr lang="ja-JP" altLang="ja-JP" sz="2900" dirty="0"/>
              <a:t>　</a:t>
            </a:r>
            <a:r>
              <a:rPr lang="ja-JP" altLang="en-US" sz="2900" dirty="0" smtClean="0"/>
              <a:t>近医内科を</a:t>
            </a:r>
            <a:r>
              <a:rPr lang="ja-JP" altLang="ja-JP" sz="2900" dirty="0" smtClean="0"/>
              <a:t>再診。</a:t>
            </a:r>
            <a:r>
              <a:rPr lang="ja-JP" altLang="en-US" sz="2900" dirty="0" smtClean="0"/>
              <a:t>採血にて</a:t>
            </a:r>
            <a:r>
              <a:rPr lang="en-US" altLang="ja-JP" sz="2900" dirty="0" smtClean="0"/>
              <a:t>CRP&gt;20</a:t>
            </a:r>
            <a:r>
              <a:rPr lang="ja-JP" altLang="en-US" sz="2900" dirty="0" smtClean="0"/>
              <a:t>と高値であり、</a:t>
            </a:r>
            <a:endParaRPr lang="en-US" altLang="ja-JP" sz="2900" dirty="0" smtClean="0"/>
          </a:p>
          <a:p>
            <a:pPr marL="0" indent="0">
              <a:buNone/>
            </a:pPr>
            <a:r>
              <a:rPr lang="ja-JP" altLang="en-US" sz="2900" dirty="0"/>
              <a:t>　</a:t>
            </a:r>
            <a:r>
              <a:rPr lang="ja-JP" altLang="en-US" sz="2900" dirty="0" smtClean="0"/>
              <a:t>　　</a:t>
            </a:r>
            <a:r>
              <a:rPr lang="en-US" altLang="ja-JP" sz="2900" dirty="0" smtClean="0"/>
              <a:t>CEZ </a:t>
            </a:r>
            <a:r>
              <a:rPr lang="en-US" altLang="ja-JP" sz="2900" dirty="0"/>
              <a:t>1g</a:t>
            </a:r>
            <a:r>
              <a:rPr lang="ja-JP" altLang="ja-JP" sz="2900" dirty="0" smtClean="0"/>
              <a:t>投与</a:t>
            </a:r>
            <a:r>
              <a:rPr lang="ja-JP" altLang="en-US" sz="2900" dirty="0" smtClean="0"/>
              <a:t>され</a:t>
            </a:r>
            <a:r>
              <a:rPr lang="ja-JP" altLang="en-US" sz="2900" dirty="0"/>
              <a:t>、</a:t>
            </a:r>
            <a:r>
              <a:rPr lang="ja-JP" altLang="ja-JP" sz="2900" dirty="0" smtClean="0"/>
              <a:t>精査</a:t>
            </a:r>
            <a:r>
              <a:rPr lang="ja-JP" altLang="ja-JP" sz="2900" dirty="0"/>
              <a:t>目的に当院</a:t>
            </a:r>
            <a:r>
              <a:rPr lang="en-US" altLang="ja-JP" sz="2900" dirty="0"/>
              <a:t>ER</a:t>
            </a:r>
            <a:r>
              <a:rPr lang="ja-JP" altLang="ja-JP" sz="2900" dirty="0"/>
              <a:t>を</a:t>
            </a:r>
            <a:r>
              <a:rPr lang="ja-JP" altLang="ja-JP" sz="2900" dirty="0" smtClean="0"/>
              <a:t>紹介受診</a:t>
            </a:r>
            <a:endParaRPr lang="en-US" altLang="ja-JP" sz="2900" dirty="0" smtClean="0"/>
          </a:p>
          <a:p>
            <a:pPr marL="0" indent="0">
              <a:buNone/>
            </a:pPr>
            <a:r>
              <a:rPr lang="ja-JP" altLang="en-US" sz="2900" dirty="0"/>
              <a:t>　</a:t>
            </a:r>
            <a:r>
              <a:rPr lang="ja-JP" altLang="en-US" sz="2900" dirty="0" smtClean="0"/>
              <a:t>　　した</a:t>
            </a:r>
            <a:r>
              <a:rPr lang="ja-JP" altLang="ja-JP" sz="2900" dirty="0" smtClean="0"/>
              <a:t>。</a:t>
            </a:r>
            <a:endParaRPr lang="ja-JP" altLang="ja-JP" sz="2900" dirty="0"/>
          </a:p>
          <a:p>
            <a:pPr marL="0" indent="0">
              <a:buNone/>
            </a:pPr>
            <a:r>
              <a:rPr lang="ja-JP" altLang="ja-JP" sz="2900" dirty="0"/>
              <a:t>　　　</a:t>
            </a:r>
          </a:p>
        </p:txBody>
      </p:sp>
    </p:spTree>
    <p:extLst>
      <p:ext uri="{BB962C8B-B14F-4D97-AF65-F5344CB8AC3E}">
        <p14:creationId xmlns:p14="http://schemas.microsoft.com/office/powerpoint/2010/main" val="1798606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敗血症の定義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760640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800" dirty="0" smtClean="0"/>
              <a:t>●敗血症</a:t>
            </a:r>
            <a:r>
              <a:rPr lang="ja-JP" altLang="en-US" sz="2800" dirty="0"/>
              <a:t>：</a:t>
            </a:r>
            <a:r>
              <a:rPr lang="ja-JP" altLang="en-US" sz="2800" dirty="0" smtClean="0"/>
              <a:t>感染による</a:t>
            </a:r>
            <a:r>
              <a:rPr lang="en-US" altLang="ja-JP" sz="2800" dirty="0" smtClean="0"/>
              <a:t>SIRS</a:t>
            </a:r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●</a:t>
            </a:r>
            <a:r>
              <a:rPr lang="en-US" altLang="ja-JP" sz="2800" dirty="0"/>
              <a:t>SIRS (Systemic inflammatory response </a:t>
            </a:r>
            <a:r>
              <a:rPr lang="en-US" altLang="ja-JP" sz="2800" dirty="0" smtClean="0"/>
              <a:t>syndrome)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 smtClean="0"/>
              <a:t>	</a:t>
            </a:r>
            <a:r>
              <a:rPr lang="ja-JP" altLang="en-US" sz="2800" dirty="0" smtClean="0"/>
              <a:t>・体温</a:t>
            </a:r>
            <a:r>
              <a:rPr lang="en-US" altLang="ja-JP" sz="2800" dirty="0" smtClean="0"/>
              <a:t> &gt;38.3</a:t>
            </a:r>
            <a:r>
              <a:rPr lang="ja-JP" altLang="en-US" sz="2800" dirty="0" smtClean="0"/>
              <a:t>℃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or </a:t>
            </a:r>
            <a:r>
              <a:rPr lang="en-US" altLang="ja-JP" sz="2800" dirty="0" smtClean="0"/>
              <a:t>&lt;36</a:t>
            </a:r>
            <a:r>
              <a:rPr lang="ja-JP" altLang="en-US" sz="2800" dirty="0" smtClean="0"/>
              <a:t>℃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 smtClean="0"/>
              <a:t>	</a:t>
            </a:r>
            <a:r>
              <a:rPr lang="ja-JP" altLang="en-US" sz="2800" dirty="0" smtClean="0"/>
              <a:t>・心拍数 </a:t>
            </a:r>
            <a:r>
              <a:rPr lang="en-US" altLang="ja-JP" sz="2800" dirty="0" smtClean="0"/>
              <a:t>&gt;</a:t>
            </a:r>
            <a:r>
              <a:rPr lang="en-US" altLang="ja-JP" sz="2800" dirty="0"/>
              <a:t>90 </a:t>
            </a:r>
            <a:r>
              <a:rPr lang="en-US" altLang="ja-JP" sz="2800" dirty="0" err="1" smtClean="0"/>
              <a:t>bpm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 smtClean="0"/>
              <a:t>	</a:t>
            </a:r>
            <a:r>
              <a:rPr lang="ja-JP" altLang="en-US" sz="2800" dirty="0" smtClean="0"/>
              <a:t>・呼吸数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&gt;20 </a:t>
            </a:r>
            <a:r>
              <a:rPr lang="ja-JP" altLang="en-US" sz="2800" dirty="0"/>
              <a:t>回</a:t>
            </a:r>
            <a:r>
              <a:rPr lang="en-US" altLang="ja-JP" sz="2800" dirty="0" smtClean="0"/>
              <a:t>/min </a:t>
            </a:r>
            <a:r>
              <a:rPr lang="en-US" altLang="ja-JP" sz="2800" dirty="0"/>
              <a:t>or PaCO2 &lt;32 mmHg</a:t>
            </a:r>
          </a:p>
          <a:p>
            <a:pPr marL="0" indent="0">
              <a:buNone/>
            </a:pPr>
            <a:r>
              <a:rPr lang="en-US" altLang="ja-JP" sz="2800" dirty="0" smtClean="0"/>
              <a:t>	</a:t>
            </a:r>
            <a:r>
              <a:rPr lang="ja-JP" altLang="en-US" sz="2800" dirty="0" smtClean="0"/>
              <a:t>・</a:t>
            </a:r>
            <a:r>
              <a:rPr lang="en-US" altLang="ja-JP" sz="2800" dirty="0" smtClean="0"/>
              <a:t>WBC </a:t>
            </a:r>
            <a:r>
              <a:rPr lang="en-US" altLang="ja-JP" sz="2800" dirty="0"/>
              <a:t>&gt;12,000 cells/mm3, &lt;4000 cells/mm3, 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　　　</a:t>
            </a:r>
            <a:r>
              <a:rPr lang="en-US" altLang="ja-JP" sz="2800" dirty="0" smtClean="0"/>
              <a:t>or </a:t>
            </a:r>
            <a:r>
              <a:rPr lang="en-US" altLang="ja-JP" sz="2800" dirty="0"/>
              <a:t>&gt;10 </a:t>
            </a:r>
            <a:r>
              <a:rPr lang="en-US" altLang="ja-JP" sz="2800" dirty="0" smtClean="0"/>
              <a:t>percent </a:t>
            </a:r>
            <a:r>
              <a:rPr lang="en-US" altLang="ja-JP" sz="2800" dirty="0"/>
              <a:t>immature (band) </a:t>
            </a:r>
            <a:r>
              <a:rPr lang="en-US" altLang="ja-JP" sz="2800" dirty="0" smtClean="0"/>
              <a:t>forms</a:t>
            </a:r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上記のうち、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項目以上を満たすもの。</a:t>
            </a:r>
            <a:endParaRPr lang="en-US" altLang="ja-JP" sz="2800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左大かっこ 3"/>
          <p:cNvSpPr/>
          <p:nvPr/>
        </p:nvSpPr>
        <p:spPr>
          <a:xfrm>
            <a:off x="899592" y="2405755"/>
            <a:ext cx="288032" cy="1944216"/>
          </a:xfrm>
          <a:prstGeom prst="leftBracket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23545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本症例では</a:t>
            </a:r>
            <a:r>
              <a:rPr kumimoji="1" lang="en-US" altLang="ja-JP" dirty="0" smtClean="0"/>
              <a:t>…</a:t>
            </a:r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ja-JP" altLang="en-US" dirty="0"/>
              <a:t>　</a:t>
            </a:r>
            <a:r>
              <a:rPr lang="ja-JP" altLang="en-US" dirty="0" smtClean="0"/>
              <a:t>体温 </a:t>
            </a:r>
            <a:r>
              <a:rPr lang="en-US" altLang="ja-JP" dirty="0" smtClean="0"/>
              <a:t>39.6</a:t>
            </a:r>
            <a:r>
              <a:rPr lang="ja-JP" altLang="en-US" dirty="0" smtClean="0"/>
              <a:t>℃（＞</a:t>
            </a:r>
            <a:r>
              <a:rPr lang="en-US" altLang="ja-JP" dirty="0" smtClean="0"/>
              <a:t>38.3</a:t>
            </a:r>
            <a:r>
              <a:rPr lang="ja-JP" altLang="en-US" dirty="0" smtClean="0"/>
              <a:t>℃）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心拍数 </a:t>
            </a:r>
            <a:r>
              <a:rPr kumimoji="1" lang="en-US" altLang="ja-JP" dirty="0" smtClean="0"/>
              <a:t>140 </a:t>
            </a:r>
            <a:r>
              <a:rPr kumimoji="1" lang="en-US" altLang="ja-JP" dirty="0" err="1" smtClean="0"/>
              <a:t>bpm</a:t>
            </a:r>
            <a:r>
              <a:rPr kumimoji="1" lang="ja-JP" altLang="en-US" dirty="0" smtClean="0"/>
              <a:t>（＞</a:t>
            </a:r>
            <a:r>
              <a:rPr kumimoji="1" lang="en-US" altLang="ja-JP" dirty="0" smtClean="0"/>
              <a:t>90 </a:t>
            </a:r>
            <a:r>
              <a:rPr kumimoji="1" lang="en-US" altLang="ja-JP" dirty="0" err="1" smtClean="0"/>
              <a:t>bpm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呼吸数 </a:t>
            </a:r>
            <a:r>
              <a:rPr lang="en-US" altLang="ja-JP" dirty="0" smtClean="0"/>
              <a:t>33 </a:t>
            </a:r>
            <a:r>
              <a:rPr lang="ja-JP" altLang="en-US" dirty="0" smtClean="0"/>
              <a:t>回</a:t>
            </a:r>
            <a:r>
              <a:rPr lang="en-US" altLang="ja-JP" dirty="0" smtClean="0"/>
              <a:t>/min</a:t>
            </a:r>
            <a:r>
              <a:rPr lang="ja-JP" altLang="en-US" dirty="0" smtClean="0"/>
              <a:t>（＞</a:t>
            </a:r>
            <a:r>
              <a:rPr lang="en-US" altLang="ja-JP" dirty="0" smtClean="0"/>
              <a:t>20</a:t>
            </a:r>
            <a:r>
              <a:rPr lang="ja-JP" altLang="en-US" dirty="0" smtClean="0"/>
              <a:t>回</a:t>
            </a:r>
            <a:r>
              <a:rPr lang="en-US" altLang="ja-JP" dirty="0" smtClean="0"/>
              <a:t>/min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WBC 2900 cells/mm3</a:t>
            </a:r>
            <a:r>
              <a:rPr kumimoji="1" lang="ja-JP" altLang="en-US" dirty="0" smtClean="0"/>
              <a:t>（</a:t>
            </a:r>
            <a:r>
              <a:rPr lang="ja-JP" altLang="en-US" dirty="0" smtClean="0"/>
              <a:t>＜</a:t>
            </a:r>
            <a:r>
              <a:rPr lang="en-US" altLang="ja-JP" dirty="0" smtClean="0"/>
              <a:t>4000 cells/mm3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4</a:t>
            </a:r>
            <a:r>
              <a:rPr lang="ja-JP" altLang="en-US" dirty="0" smtClean="0"/>
              <a:t>項目全てを見たし、</a:t>
            </a:r>
            <a:r>
              <a:rPr lang="en-US" altLang="ja-JP" dirty="0" smtClean="0"/>
              <a:t>SIRS</a:t>
            </a:r>
            <a:r>
              <a:rPr lang="ja-JP" altLang="en-US" dirty="0" err="1" smtClean="0"/>
              <a:t>。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/>
              <a:t>また、プロカルシトニン強陽性と感染症も疑われ、感染症による</a:t>
            </a:r>
            <a:r>
              <a:rPr lang="en-US" altLang="ja-JP" dirty="0" smtClean="0"/>
              <a:t>SIRS</a:t>
            </a:r>
            <a:r>
              <a:rPr lang="ja-JP" altLang="en-US" dirty="0" smtClean="0"/>
              <a:t>であり、敗血症と考えた。</a:t>
            </a:r>
            <a:endParaRPr kumimoji="1" lang="en-US" altLang="ja-JP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390525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94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288032"/>
          </a:xfrm>
        </p:spPr>
        <p:txBody>
          <a:bodyPr>
            <a:noAutofit/>
          </a:bodyPr>
          <a:lstStyle/>
          <a:p>
            <a:r>
              <a:rPr kumimoji="1" lang="en-US" altLang="ja-JP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Early Goal-Directed Therapy(EGDT)</a:t>
            </a:r>
            <a:endParaRPr kumimoji="1" lang="ja-JP" alt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5008" y="908720"/>
            <a:ext cx="8928992" cy="5040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sz="2400" dirty="0" smtClean="0"/>
              <a:t>低血圧</a:t>
            </a:r>
            <a:r>
              <a:rPr lang="en-US" altLang="ja-JP" sz="2400" dirty="0" smtClean="0"/>
              <a:t>or</a:t>
            </a:r>
            <a:r>
              <a:rPr lang="ja-JP" altLang="en-US" sz="2400" dirty="0" smtClean="0"/>
              <a:t>血清乳酸レベル上昇</a:t>
            </a:r>
            <a:r>
              <a:rPr lang="en-US" altLang="ja-JP" sz="2400" dirty="0" smtClean="0"/>
              <a:t>&gt;4mmol/L</a:t>
            </a:r>
            <a:r>
              <a:rPr lang="ja-JP" altLang="en-US" sz="2400" dirty="0" smtClean="0"/>
              <a:t>の患者では、直ちに治療を開始する</a:t>
            </a:r>
            <a:endParaRPr lang="en-US" altLang="ja-JP" sz="2400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/>
              <a:t>●下記の目標値を目安に積極的に輸液を行う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・中心静脈血圧（</a:t>
            </a:r>
            <a:r>
              <a:rPr kumimoji="1" lang="en-US" altLang="ja-JP" dirty="0" smtClean="0"/>
              <a:t>CVP</a:t>
            </a:r>
            <a:r>
              <a:rPr kumimoji="1" lang="ja-JP" altLang="en-US" dirty="0" smtClean="0"/>
              <a:t>） 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∼</a:t>
            </a:r>
            <a:r>
              <a:rPr kumimoji="1" lang="en-US" altLang="ja-JP" dirty="0" smtClean="0"/>
              <a:t>12mmHg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・平均動脈血圧≧</a:t>
            </a:r>
            <a:r>
              <a:rPr lang="en-US" altLang="ja-JP" dirty="0" smtClean="0"/>
              <a:t>65mmHg</a:t>
            </a:r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・排尿量≧</a:t>
            </a:r>
            <a:r>
              <a:rPr kumimoji="1" lang="en-US" altLang="ja-JP" dirty="0" smtClean="0"/>
              <a:t>0.5mL/kg/</a:t>
            </a:r>
            <a:r>
              <a:rPr lang="ja-JP" altLang="en-US" dirty="0" smtClean="0"/>
              <a:t>時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ScvO2</a:t>
            </a:r>
            <a:r>
              <a:rPr kumimoji="1" lang="ja-JP" altLang="en-US" dirty="0" smtClean="0"/>
              <a:t>（上大静脈）≧</a:t>
            </a:r>
            <a:r>
              <a:rPr kumimoji="1" lang="en-US" altLang="ja-JP" dirty="0" smtClean="0"/>
              <a:t>70%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or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SvO2</a:t>
            </a:r>
            <a:r>
              <a:rPr kumimoji="1" lang="ja-JP" altLang="en-US" dirty="0" smtClean="0"/>
              <a:t>≧</a:t>
            </a:r>
            <a:r>
              <a:rPr kumimoji="1" lang="en-US" altLang="ja-JP" dirty="0" smtClean="0"/>
              <a:t>65%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●静脈血酸素飽和度が目標値に到達しなった場合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・さらなる輸液を検討する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・必要なら、濃縮赤血球を輸血し</a:t>
            </a:r>
            <a:r>
              <a:rPr kumimoji="1" lang="en-US" altLang="ja-JP" dirty="0" err="1" smtClean="0"/>
              <a:t>Ht</a:t>
            </a:r>
            <a:r>
              <a:rPr kumimoji="1" lang="ja-JP" altLang="en-US" dirty="0" smtClean="0"/>
              <a:t>値を≧</a:t>
            </a:r>
            <a:r>
              <a:rPr kumimoji="1" lang="en-US" altLang="ja-JP" dirty="0" smtClean="0"/>
              <a:t>30%</a:t>
            </a:r>
            <a:r>
              <a:rPr kumimoji="1" lang="ja-JP" altLang="en-US" dirty="0" smtClean="0"/>
              <a:t>にし、</a:t>
            </a:r>
            <a:r>
              <a:rPr kumimoji="1" lang="en-US" altLang="ja-JP" dirty="0" smtClean="0"/>
              <a:t>and/or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ドブタミン開始（最大</a:t>
            </a:r>
            <a:r>
              <a:rPr lang="en-US" altLang="ja-JP" dirty="0" smtClean="0"/>
              <a:t>20 </a:t>
            </a:r>
            <a:r>
              <a:rPr lang="en-US" altLang="ja-JP" dirty="0" err="1" smtClean="0"/>
              <a:t>ug</a:t>
            </a:r>
            <a:r>
              <a:rPr lang="en-US" altLang="ja-JP" dirty="0" smtClean="0"/>
              <a:t>/kg/</a:t>
            </a:r>
            <a:r>
              <a:rPr lang="ja-JP" altLang="en-US" dirty="0" smtClean="0"/>
              <a:t>分）</a:t>
            </a:r>
            <a:endParaRPr kumimoji="1"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59632" y="6021288"/>
            <a:ext cx="77768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400" dirty="0" smtClean="0"/>
              <a:t>レジデントノート　</a:t>
            </a:r>
            <a:r>
              <a:rPr kumimoji="1" lang="en-US" altLang="ja-JP" sz="1400" dirty="0" smtClean="0"/>
              <a:t>Vol.11  No.8  2009</a:t>
            </a:r>
          </a:p>
          <a:p>
            <a:pPr algn="r"/>
            <a:r>
              <a:rPr lang="en-US" altLang="ja-JP" sz="1400" dirty="0" smtClean="0"/>
              <a:t>Dellinger, R. P., et al: Surviving sepsis campaign: International guidelines for management of severe sepsis and septic shock: 2008. </a:t>
            </a:r>
            <a:r>
              <a:rPr lang="en-US" altLang="ja-JP" sz="1400" dirty="0" err="1" smtClean="0"/>
              <a:t>Crit</a:t>
            </a:r>
            <a:r>
              <a:rPr lang="en-US" altLang="ja-JP" sz="1400" dirty="0" smtClean="0"/>
              <a:t> Care Med, 36: 296-327, 2008, Intensive Care Med, 34: 17-60, 2008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1302782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360040"/>
          </a:xfrm>
        </p:spPr>
        <p:txBody>
          <a:bodyPr>
            <a:noAutofit/>
          </a:bodyPr>
          <a:lstStyle/>
          <a:p>
            <a:r>
              <a:rPr lang="ja-JP" altLang="en-US" sz="3200" dirty="0" smtClean="0"/>
              <a:t>発熱の診療フローチャート</a:t>
            </a:r>
            <a:endParaRPr kumimoji="1" lang="ja-JP" altLang="en-US" sz="32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0595920"/>
              </p:ext>
            </p:extLst>
          </p:nvPr>
        </p:nvGraphicFramePr>
        <p:xfrm>
          <a:off x="2843808" y="1772816"/>
          <a:ext cx="4536504" cy="4032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図表 5"/>
          <p:cNvGraphicFramePr/>
          <p:nvPr>
            <p:extLst>
              <p:ext uri="{D42A27DB-BD31-4B8C-83A1-F6EECF244321}">
                <p14:modId xmlns:p14="http://schemas.microsoft.com/office/powerpoint/2010/main" val="3063029475"/>
              </p:ext>
            </p:extLst>
          </p:nvPr>
        </p:nvGraphicFramePr>
        <p:xfrm>
          <a:off x="3563888" y="980728"/>
          <a:ext cx="1008112" cy="513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8" name="直線矢印コネクタ 7"/>
          <p:cNvCxnSpPr/>
          <p:nvPr/>
        </p:nvCxnSpPr>
        <p:spPr>
          <a:xfrm>
            <a:off x="4090361" y="1556792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図表 12"/>
          <p:cNvGraphicFramePr/>
          <p:nvPr>
            <p:extLst>
              <p:ext uri="{D42A27DB-BD31-4B8C-83A1-F6EECF244321}">
                <p14:modId xmlns:p14="http://schemas.microsoft.com/office/powerpoint/2010/main" val="1368809221"/>
              </p:ext>
            </p:extLst>
          </p:nvPr>
        </p:nvGraphicFramePr>
        <p:xfrm>
          <a:off x="323528" y="2038044"/>
          <a:ext cx="1512168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cxnSp>
        <p:nvCxnSpPr>
          <p:cNvPr id="15" name="直線矢印コネクタ 14"/>
          <p:cNvCxnSpPr/>
          <p:nvPr/>
        </p:nvCxnSpPr>
        <p:spPr>
          <a:xfrm flipH="1">
            <a:off x="1907704" y="2348880"/>
            <a:ext cx="136815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907704" y="1509464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・全体の印象が悪い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・ショックバイタル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・心拍数≧</a:t>
            </a:r>
            <a:r>
              <a:rPr kumimoji="1" lang="en-US" altLang="ja-JP" sz="1200" dirty="0" smtClean="0"/>
              <a:t>90bpm</a:t>
            </a:r>
          </a:p>
          <a:p>
            <a:r>
              <a:rPr lang="ja-JP" altLang="en-US" sz="1200" dirty="0" smtClean="0"/>
              <a:t>・呼吸数≧</a:t>
            </a:r>
            <a:r>
              <a:rPr lang="en-US" altLang="ja-JP" sz="1200" dirty="0" smtClean="0"/>
              <a:t>20/min</a:t>
            </a:r>
            <a:endParaRPr kumimoji="1" lang="ja-JP" altLang="en-US" sz="1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851920" y="304355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・全体の印象はよい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・バイタルサインも緊急を要しない</a:t>
            </a:r>
            <a:endParaRPr kumimoji="1" lang="ja-JP" altLang="en-US" sz="12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904148" y="469070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いいえ</a:t>
            </a:r>
            <a:endParaRPr kumimoji="1" lang="ja-JP" altLang="en-US" dirty="0"/>
          </a:p>
        </p:txBody>
      </p:sp>
      <p:graphicFrame>
        <p:nvGraphicFramePr>
          <p:cNvPr id="21" name="図表 20"/>
          <p:cNvGraphicFramePr/>
          <p:nvPr>
            <p:extLst>
              <p:ext uri="{D42A27DB-BD31-4B8C-83A1-F6EECF244321}">
                <p14:modId xmlns:p14="http://schemas.microsoft.com/office/powerpoint/2010/main" val="790833546"/>
              </p:ext>
            </p:extLst>
          </p:nvPr>
        </p:nvGraphicFramePr>
        <p:xfrm>
          <a:off x="323528" y="5733256"/>
          <a:ext cx="2952328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cxnSp>
        <p:nvCxnSpPr>
          <p:cNvPr id="23" name="カギ線コネクタ 22"/>
          <p:cNvCxnSpPr/>
          <p:nvPr/>
        </p:nvCxnSpPr>
        <p:spPr>
          <a:xfrm rot="10800000" flipV="1">
            <a:off x="1403649" y="5277290"/>
            <a:ext cx="1615781" cy="383957"/>
          </a:xfrm>
          <a:prstGeom prst="bentConnector3">
            <a:avLst>
              <a:gd name="adj1" fmla="val 98875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1474346" y="490795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はい</a:t>
            </a:r>
            <a:endParaRPr kumimoji="1" lang="ja-JP" altLang="en-US" dirty="0"/>
          </a:p>
        </p:txBody>
      </p:sp>
      <p:graphicFrame>
        <p:nvGraphicFramePr>
          <p:cNvPr id="29" name="図表 28"/>
          <p:cNvGraphicFramePr/>
          <p:nvPr>
            <p:extLst>
              <p:ext uri="{D42A27DB-BD31-4B8C-83A1-F6EECF244321}">
                <p14:modId xmlns:p14="http://schemas.microsoft.com/office/powerpoint/2010/main" val="2455291039"/>
              </p:ext>
            </p:extLst>
          </p:nvPr>
        </p:nvGraphicFramePr>
        <p:xfrm>
          <a:off x="7092280" y="2879545"/>
          <a:ext cx="1800200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cxnSp>
        <p:nvCxnSpPr>
          <p:cNvPr id="31" name="直線矢印コネクタ 30"/>
          <p:cNvCxnSpPr/>
          <p:nvPr/>
        </p:nvCxnSpPr>
        <p:spPr>
          <a:xfrm>
            <a:off x="6012160" y="3202710"/>
            <a:ext cx="108012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6444208" y="249482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3</a:t>
            </a:r>
            <a:r>
              <a:rPr kumimoji="1" lang="ja-JP" altLang="en-US" sz="1400" dirty="0" smtClean="0"/>
              <a:t>週間以上フォーカスが不明</a:t>
            </a:r>
            <a:endParaRPr kumimoji="1" lang="ja-JP" altLang="en-US" sz="1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463988" y="6525344"/>
            <a:ext cx="4500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200" dirty="0"/>
              <a:t>レジデントノート　</a:t>
            </a:r>
            <a:r>
              <a:rPr lang="en-US" altLang="ja-JP" sz="1200" dirty="0"/>
              <a:t>Vol.12  No.4 (6</a:t>
            </a:r>
            <a:r>
              <a:rPr lang="ja-JP" altLang="en-US" sz="1200" dirty="0"/>
              <a:t>月号</a:t>
            </a:r>
            <a:r>
              <a:rPr lang="en-US" altLang="ja-JP" sz="1200" dirty="0"/>
              <a:t>) 2010  p.612 </a:t>
            </a:r>
            <a:r>
              <a:rPr lang="ja-JP" altLang="en-US" sz="1200" dirty="0"/>
              <a:t>より引用</a:t>
            </a:r>
          </a:p>
        </p:txBody>
      </p:sp>
    </p:spTree>
    <p:extLst>
      <p:ext uri="{BB962C8B-B14F-4D97-AF65-F5344CB8AC3E}">
        <p14:creationId xmlns:p14="http://schemas.microsoft.com/office/powerpoint/2010/main" val="17603845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64096"/>
          </a:xfrm>
        </p:spPr>
        <p:txBody>
          <a:bodyPr>
            <a:noAutofit/>
          </a:bodyPr>
          <a:lstStyle/>
          <a:p>
            <a:r>
              <a:rPr kumimoji="1" lang="en-US" altLang="ja-JP" sz="6000" dirty="0" smtClean="0"/>
              <a:t>Fever work up</a:t>
            </a:r>
            <a:endParaRPr kumimoji="1" lang="ja-JP" altLang="en-US" sz="6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961456"/>
            <a:ext cx="8712968" cy="4896544"/>
          </a:xfrm>
        </p:spPr>
        <p:txBody>
          <a:bodyPr>
            <a:normAutofit/>
          </a:bodyPr>
          <a:lstStyle/>
          <a:p>
            <a:r>
              <a:rPr lang="ja-JP" altLang="en-US" sz="4400" dirty="0"/>
              <a:t>血液</a:t>
            </a:r>
            <a:r>
              <a:rPr lang="ja-JP" altLang="en-US" sz="4400" dirty="0" smtClean="0"/>
              <a:t>培養</a:t>
            </a:r>
            <a:r>
              <a:rPr lang="en-US" altLang="ja-JP" sz="4400" dirty="0" smtClean="0"/>
              <a:t>2</a:t>
            </a:r>
            <a:r>
              <a:rPr lang="ja-JP" altLang="en-US" sz="4400" dirty="0" smtClean="0"/>
              <a:t>セット</a:t>
            </a:r>
            <a:endParaRPr lang="en-US" altLang="ja-JP" sz="4400" dirty="0" smtClean="0"/>
          </a:p>
          <a:p>
            <a:endParaRPr lang="en-US" altLang="ja-JP" sz="4400" dirty="0" smtClean="0"/>
          </a:p>
          <a:p>
            <a:r>
              <a:rPr kumimoji="1" lang="ja-JP" altLang="en-US" sz="4400" dirty="0" smtClean="0"/>
              <a:t>胸部</a:t>
            </a:r>
            <a:r>
              <a:rPr kumimoji="1" lang="en-US" altLang="ja-JP" sz="4400" dirty="0" err="1" smtClean="0"/>
              <a:t>Xp</a:t>
            </a:r>
            <a:r>
              <a:rPr kumimoji="1" lang="ja-JP" altLang="en-US" sz="4400" dirty="0" smtClean="0"/>
              <a:t>（</a:t>
            </a:r>
            <a:r>
              <a:rPr kumimoji="1" lang="en-US" altLang="ja-JP" sz="4400" dirty="0" smtClean="0"/>
              <a:t>±</a:t>
            </a:r>
            <a:r>
              <a:rPr kumimoji="1" lang="ja-JP" altLang="en-US" sz="4400" dirty="0" smtClean="0"/>
              <a:t>喀痰培養）</a:t>
            </a:r>
            <a:endParaRPr kumimoji="1" lang="en-US" altLang="ja-JP" sz="4400" dirty="0" smtClean="0"/>
          </a:p>
          <a:p>
            <a:endParaRPr kumimoji="1" lang="en-US" altLang="ja-JP" sz="4400" dirty="0" smtClean="0"/>
          </a:p>
          <a:p>
            <a:r>
              <a:rPr lang="ja-JP" altLang="en-US" sz="4400" dirty="0" smtClean="0"/>
              <a:t>検尿（</a:t>
            </a:r>
            <a:r>
              <a:rPr lang="en-US" altLang="ja-JP" sz="4400" dirty="0" smtClean="0"/>
              <a:t>±</a:t>
            </a:r>
            <a:r>
              <a:rPr lang="ja-JP" altLang="en-US" sz="4400" dirty="0" smtClean="0"/>
              <a:t>尿培養）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5544560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360040"/>
          </a:xfrm>
        </p:spPr>
        <p:txBody>
          <a:bodyPr>
            <a:noAutofit/>
          </a:bodyPr>
          <a:lstStyle/>
          <a:p>
            <a:r>
              <a:rPr lang="ja-JP" altLang="en-US" sz="3200" dirty="0" smtClean="0"/>
              <a:t>発熱の診療フローチャート</a:t>
            </a:r>
            <a:endParaRPr kumimoji="1" lang="ja-JP" altLang="en-US" sz="32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336908"/>
              </p:ext>
            </p:extLst>
          </p:nvPr>
        </p:nvGraphicFramePr>
        <p:xfrm>
          <a:off x="2843808" y="1772816"/>
          <a:ext cx="4536504" cy="4032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図表 5"/>
          <p:cNvGraphicFramePr/>
          <p:nvPr>
            <p:extLst>
              <p:ext uri="{D42A27DB-BD31-4B8C-83A1-F6EECF244321}">
                <p14:modId xmlns:p14="http://schemas.microsoft.com/office/powerpoint/2010/main" val="1512401014"/>
              </p:ext>
            </p:extLst>
          </p:nvPr>
        </p:nvGraphicFramePr>
        <p:xfrm>
          <a:off x="3563888" y="980728"/>
          <a:ext cx="1008112" cy="513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8" name="直線矢印コネクタ 7"/>
          <p:cNvCxnSpPr/>
          <p:nvPr/>
        </p:nvCxnSpPr>
        <p:spPr>
          <a:xfrm>
            <a:off x="4090361" y="1556792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図表 12"/>
          <p:cNvGraphicFramePr/>
          <p:nvPr>
            <p:extLst>
              <p:ext uri="{D42A27DB-BD31-4B8C-83A1-F6EECF244321}">
                <p14:modId xmlns:p14="http://schemas.microsoft.com/office/powerpoint/2010/main" val="2442633498"/>
              </p:ext>
            </p:extLst>
          </p:nvPr>
        </p:nvGraphicFramePr>
        <p:xfrm>
          <a:off x="323528" y="2038044"/>
          <a:ext cx="1512168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cxnSp>
        <p:nvCxnSpPr>
          <p:cNvPr id="15" name="直線矢印コネクタ 14"/>
          <p:cNvCxnSpPr/>
          <p:nvPr/>
        </p:nvCxnSpPr>
        <p:spPr>
          <a:xfrm flipH="1">
            <a:off x="1907704" y="2348880"/>
            <a:ext cx="136815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907704" y="1509464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・全体の印象が悪い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・ショックバイタル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・心拍数≧</a:t>
            </a:r>
            <a:r>
              <a:rPr kumimoji="1" lang="en-US" altLang="ja-JP" sz="1200" dirty="0" smtClean="0"/>
              <a:t>90bpm</a:t>
            </a:r>
          </a:p>
          <a:p>
            <a:r>
              <a:rPr lang="ja-JP" altLang="en-US" sz="1200" dirty="0" smtClean="0"/>
              <a:t>・呼吸数≧</a:t>
            </a:r>
            <a:r>
              <a:rPr lang="en-US" altLang="ja-JP" sz="1200" dirty="0" smtClean="0"/>
              <a:t>20/min</a:t>
            </a:r>
            <a:endParaRPr kumimoji="1" lang="ja-JP" altLang="en-US" sz="1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851920" y="304355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・全体の印象はよい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・バイタルサインも緊急を要しない</a:t>
            </a:r>
            <a:endParaRPr kumimoji="1" lang="ja-JP" altLang="en-US" sz="12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904148" y="469070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いいえ</a:t>
            </a:r>
            <a:endParaRPr kumimoji="1" lang="ja-JP" altLang="en-US" dirty="0"/>
          </a:p>
        </p:txBody>
      </p:sp>
      <p:graphicFrame>
        <p:nvGraphicFramePr>
          <p:cNvPr id="21" name="図表 20"/>
          <p:cNvGraphicFramePr/>
          <p:nvPr>
            <p:extLst>
              <p:ext uri="{D42A27DB-BD31-4B8C-83A1-F6EECF244321}">
                <p14:modId xmlns:p14="http://schemas.microsoft.com/office/powerpoint/2010/main" val="867512879"/>
              </p:ext>
            </p:extLst>
          </p:nvPr>
        </p:nvGraphicFramePr>
        <p:xfrm>
          <a:off x="323528" y="5733256"/>
          <a:ext cx="2952328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cxnSp>
        <p:nvCxnSpPr>
          <p:cNvPr id="23" name="カギ線コネクタ 22"/>
          <p:cNvCxnSpPr/>
          <p:nvPr/>
        </p:nvCxnSpPr>
        <p:spPr>
          <a:xfrm rot="10800000" flipV="1">
            <a:off x="1403649" y="5277290"/>
            <a:ext cx="1615781" cy="383957"/>
          </a:xfrm>
          <a:prstGeom prst="bentConnector3">
            <a:avLst>
              <a:gd name="adj1" fmla="val 98875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1474346" y="490795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はい</a:t>
            </a:r>
            <a:endParaRPr kumimoji="1" lang="ja-JP" altLang="en-US" dirty="0"/>
          </a:p>
        </p:txBody>
      </p:sp>
      <p:graphicFrame>
        <p:nvGraphicFramePr>
          <p:cNvPr id="29" name="図表 28"/>
          <p:cNvGraphicFramePr/>
          <p:nvPr>
            <p:extLst>
              <p:ext uri="{D42A27DB-BD31-4B8C-83A1-F6EECF244321}">
                <p14:modId xmlns:p14="http://schemas.microsoft.com/office/powerpoint/2010/main" val="716638671"/>
              </p:ext>
            </p:extLst>
          </p:nvPr>
        </p:nvGraphicFramePr>
        <p:xfrm>
          <a:off x="7092280" y="2879545"/>
          <a:ext cx="1800200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cxnSp>
        <p:nvCxnSpPr>
          <p:cNvPr id="31" name="直線矢印コネクタ 30"/>
          <p:cNvCxnSpPr/>
          <p:nvPr/>
        </p:nvCxnSpPr>
        <p:spPr>
          <a:xfrm>
            <a:off x="6012160" y="3202710"/>
            <a:ext cx="108012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6444208" y="249482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3</a:t>
            </a:r>
            <a:r>
              <a:rPr kumimoji="1" lang="ja-JP" altLang="en-US" sz="1400" dirty="0" smtClean="0"/>
              <a:t>週間以上フォーカスが不明</a:t>
            </a:r>
            <a:endParaRPr kumimoji="1" lang="ja-JP" altLang="en-US" sz="1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463988" y="6525344"/>
            <a:ext cx="4500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200" dirty="0"/>
              <a:t>レジデントノート　</a:t>
            </a:r>
            <a:r>
              <a:rPr lang="en-US" altLang="ja-JP" sz="1200" dirty="0"/>
              <a:t>Vol.12  No.4 (6</a:t>
            </a:r>
            <a:r>
              <a:rPr lang="ja-JP" altLang="en-US" sz="1200" dirty="0"/>
              <a:t>月号</a:t>
            </a:r>
            <a:r>
              <a:rPr lang="en-US" altLang="ja-JP" sz="1200" dirty="0"/>
              <a:t>) 2010  p.612 </a:t>
            </a:r>
            <a:r>
              <a:rPr lang="ja-JP" altLang="en-US" sz="1200" dirty="0"/>
              <a:t>より引用</a:t>
            </a:r>
          </a:p>
        </p:txBody>
      </p:sp>
    </p:spTree>
    <p:extLst>
      <p:ext uri="{BB962C8B-B14F-4D97-AF65-F5344CB8AC3E}">
        <p14:creationId xmlns:p14="http://schemas.microsoft.com/office/powerpoint/2010/main" val="23459790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4807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Top-to-Bottom Approach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860098"/>
              </p:ext>
            </p:extLst>
          </p:nvPr>
        </p:nvGraphicFramePr>
        <p:xfrm>
          <a:off x="251520" y="908713"/>
          <a:ext cx="8640960" cy="56166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0378"/>
                <a:gridCol w="6700582"/>
              </a:tblGrid>
              <a:tr h="110501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中枢神経感染症（髄膜炎、脳炎</a:t>
                      </a:r>
                      <a:r>
                        <a:rPr lang="zh-TW" altLang="en-US" sz="1800" u="none" strike="noStrike" dirty="0" smtClean="0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、</a:t>
                      </a:r>
                      <a:endParaRPr lang="en-US" altLang="zh-TW" sz="1800" u="none" strike="noStrike" dirty="0" smtClean="0"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algn="l" fontAlgn="ctr"/>
                      <a:r>
                        <a:rPr lang="zh-TW" altLang="en-US" sz="1800" u="none" strike="noStrike" dirty="0" smtClean="0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脳</a:t>
                      </a:r>
                      <a:r>
                        <a:rPr lang="zh-TW" altLang="en-US" sz="1800" u="none" strike="noStrike" dirty="0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膿瘍）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頭痛、項部硬直、光過敏、記憶障害、痙攣、神経学的所見、筋力低下、知覚低下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10501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副鼻腔炎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u="none" strike="noStrike" dirty="0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7</a:t>
                      </a:r>
                      <a:r>
                        <a:rPr lang="ja-JP" altLang="en-US" sz="1800" u="none" strike="noStrike" dirty="0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日以上続く感冒、</a:t>
                      </a:r>
                      <a:r>
                        <a:rPr lang="en-US" altLang="ja-JP" sz="1800" u="none" strike="noStrike" dirty="0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5</a:t>
                      </a:r>
                      <a:r>
                        <a:rPr lang="ja-JP" altLang="en-US" sz="1800" u="none" strike="noStrike" dirty="0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日目以降に増悪する感冒（いったん軽快した後に再増悪する感冒）、感冒にしては普段よりも症状が重篤、下を向くと増悪する頭痛、副鼻腔上の顔面圧痛、上顎洞の圧痛、上顎歯痛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56776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咽頭炎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咽頭痛、嚥下痛、滲出性扁桃炎、頸部リンパ節腫脹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56776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肺炎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咳、呼吸困難、痰、吸気時の胸痛増悪、聴診でのラ音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56776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心内膜炎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胸痛、動悸、呼吸困難、浮腫、心雑音、皮疹（爪下線状出血斑、結膜出血斑など）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56776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腸管内感染症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嘔気・嘔吐、腹部圧痛、水溶性下痢、粘血便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56776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尿路感染症・腎盂腎炎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尿意切迫、頻尿、排尿時痛、恥骨上部痛、</a:t>
                      </a:r>
                      <a:r>
                        <a:rPr lang="en-US" altLang="zh-TW" sz="1800" u="none" strike="noStrike" dirty="0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CVA</a:t>
                      </a:r>
                      <a:r>
                        <a:rPr lang="zh-TW" altLang="en-US" sz="1800" u="none" strike="noStrike" dirty="0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叩打痛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56776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皮膚感染症</a:t>
                      </a:r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発赤、疼痛、腫脹（四肢・背部も含めた体幹・頭部もしっかり検索）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1370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お勉強スライド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発熱の</a:t>
            </a:r>
            <a:r>
              <a:rPr lang="ja-JP" altLang="en-US" dirty="0"/>
              <a:t>初期対応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高熱＋汎血球減少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lang="ja-JP" altLang="en-US" dirty="0" smtClean="0"/>
              <a:t>血球貪食症候群</a:t>
            </a:r>
            <a:endParaRPr lang="en-US" altLang="ja-JP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420888"/>
            <a:ext cx="4268192" cy="426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0564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90066"/>
          </a:xfrm>
        </p:spPr>
        <p:txBody>
          <a:bodyPr>
            <a:noAutofit/>
          </a:bodyPr>
          <a:lstStyle/>
          <a:p>
            <a:r>
              <a:rPr kumimoji="1" lang="ja-JP" altLang="en-US" sz="3200" dirty="0" smtClean="0"/>
              <a:t>汎血球減少症をきたす主な疾患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572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■骨髄検査で診断できる疾患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①再生不良性貧血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②骨髄異形成症候群（</a:t>
            </a:r>
            <a:r>
              <a:rPr kumimoji="1" lang="en-US" altLang="ja-JP" dirty="0" smtClean="0"/>
              <a:t>MDS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③骨髄の他の細胞による置換：白血病（</a:t>
            </a:r>
            <a:r>
              <a:rPr lang="en-US" altLang="ja-JP" dirty="0" smtClean="0"/>
              <a:t>APL</a:t>
            </a:r>
            <a:r>
              <a:rPr lang="ja-JP" altLang="en-US" dirty="0" smtClean="0"/>
              <a:t>が代表）、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　　 癌の骨髄転移、多発性骨髄腫、悪性リンパ腫、骨髄線維症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④巨赤芽球性貧血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⑤血球貪食症候群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/>
              <a:t>■骨髄検査で診断できない疾患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①脾腫をきたす疾患：肝硬変、特発性門脈圧亢進症、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  </a:t>
            </a:r>
            <a:r>
              <a:rPr kumimoji="1" lang="ja-JP" altLang="en-US" dirty="0" smtClean="0"/>
              <a:t>悪性リンパ腫、サルコイドーシス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②感染症：粟粒結核、全身性真菌症、重症敗血症、ウイルス感染、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マラリア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③全身性エリテマトーデス（</a:t>
            </a:r>
            <a:r>
              <a:rPr kumimoji="1" lang="en-US" altLang="ja-JP" dirty="0" smtClean="0"/>
              <a:t>SLE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④播種性血管内凝固症候群（</a:t>
            </a:r>
            <a:r>
              <a:rPr lang="en-US" altLang="ja-JP" dirty="0" smtClean="0"/>
              <a:t>DIC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⑤発作性夜間血色素尿症（</a:t>
            </a:r>
            <a:r>
              <a:rPr kumimoji="1" lang="en-US" altLang="ja-JP" dirty="0" smtClean="0"/>
              <a:t>PNH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35031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汎血球減少症の考え方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１．脾腫をきたす疾患、感染症、</a:t>
            </a:r>
            <a:r>
              <a:rPr kumimoji="1" lang="en-US" altLang="ja-JP" dirty="0" smtClean="0"/>
              <a:t>SLE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DIC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PNH</a:t>
            </a:r>
          </a:p>
          <a:p>
            <a:pPr marL="0" indent="0">
              <a:buNone/>
            </a:pPr>
            <a:r>
              <a:rPr lang="ja-JP" altLang="en-US" dirty="0"/>
              <a:t>２</a:t>
            </a:r>
            <a:r>
              <a:rPr lang="ja-JP" altLang="en-US" dirty="0" smtClean="0"/>
              <a:t>．骨髄検査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３</a:t>
            </a:r>
            <a:r>
              <a:rPr kumimoji="1" lang="ja-JP" altLang="en-US" dirty="0" smtClean="0"/>
              <a:t>．慢性進行性では、</a:t>
            </a:r>
            <a:r>
              <a:rPr kumimoji="1" lang="en-US" altLang="ja-JP" dirty="0" smtClean="0"/>
              <a:t>MDS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AA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★高熱＋汎血球減少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→重症感染症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→急性白血病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→血球貪食症候群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50771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既往歴</a:t>
            </a:r>
            <a:r>
              <a:rPr kumimoji="1" lang="en-US" altLang="ja-JP" dirty="0" smtClean="0"/>
              <a:t>】10</a:t>
            </a:r>
            <a:r>
              <a:rPr kumimoji="1" lang="ja-JP" altLang="en-US" dirty="0" smtClean="0"/>
              <a:t>年前　胆嚢結石症（胆摘）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アレルギー</a:t>
            </a:r>
            <a:r>
              <a:rPr kumimoji="1" lang="en-US" altLang="ja-JP" dirty="0" smtClean="0"/>
              <a:t>】</a:t>
            </a:r>
            <a:r>
              <a:rPr kumimoji="1" lang="ja-JP" altLang="en-US" dirty="0" smtClean="0"/>
              <a:t>これまではなし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内服薬</a:t>
            </a:r>
            <a:r>
              <a:rPr kumimoji="1" lang="en-US" altLang="ja-JP" dirty="0" smtClean="0"/>
              <a:t>】</a:t>
            </a:r>
            <a:r>
              <a:rPr kumimoji="1" lang="ja-JP" altLang="en-US" dirty="0" smtClean="0"/>
              <a:t>なし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4407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汎血球減少症の考え方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１．脾腫をきたす疾患、感染症、</a:t>
            </a:r>
            <a:r>
              <a:rPr kumimoji="1" lang="en-US" altLang="ja-JP" dirty="0" smtClean="0"/>
              <a:t>SLE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DIC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PNH</a:t>
            </a:r>
          </a:p>
          <a:p>
            <a:pPr marL="0" indent="0">
              <a:buNone/>
            </a:pPr>
            <a:r>
              <a:rPr lang="ja-JP" altLang="en-US" dirty="0"/>
              <a:t>２</a:t>
            </a:r>
            <a:r>
              <a:rPr lang="ja-JP" altLang="en-US" dirty="0" smtClean="0"/>
              <a:t>．骨髄検査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３</a:t>
            </a:r>
            <a:r>
              <a:rPr kumimoji="1" lang="ja-JP" altLang="en-US" dirty="0" smtClean="0"/>
              <a:t>．慢性進行性では、</a:t>
            </a:r>
            <a:r>
              <a:rPr kumimoji="1" lang="en-US" altLang="ja-JP" dirty="0" smtClean="0"/>
              <a:t>MDS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AA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smtClean="0">
                <a:solidFill>
                  <a:srgbClr val="FF0000"/>
                </a:solidFill>
              </a:rPr>
              <a:t>★高熱＋汎血球減少</a:t>
            </a:r>
            <a:r>
              <a:rPr lang="ja-JP" altLang="en-US" dirty="0" smtClean="0">
                <a:solidFill>
                  <a:srgbClr val="FF0000"/>
                </a:solidFill>
              </a:rPr>
              <a:t>　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→重症感染症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→急性白血病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dirty="0">
                <a:solidFill>
                  <a:srgbClr val="FF0000"/>
                </a:solidFill>
              </a:rPr>
              <a:t>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→血球貪食症候群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角丸四角形吹き出し 3"/>
          <p:cNvSpPr/>
          <p:nvPr/>
        </p:nvSpPr>
        <p:spPr>
          <a:xfrm>
            <a:off x="4624935" y="4365104"/>
            <a:ext cx="4032448" cy="1944216"/>
          </a:xfrm>
          <a:prstGeom prst="wedgeRoundRectCallout">
            <a:avLst>
              <a:gd name="adj1" fmla="val -54955"/>
              <a:gd name="adj2" fmla="val -656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200" dirty="0" smtClean="0"/>
              <a:t>超緊急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8430704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お勉強スライド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発熱の</a:t>
            </a:r>
            <a:r>
              <a:rPr lang="ja-JP" altLang="en-US" dirty="0"/>
              <a:t>初期対応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高熱＋汎血球減少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lang="ja-JP" altLang="en-US" dirty="0" smtClean="0">
                <a:solidFill>
                  <a:srgbClr val="FF0000"/>
                </a:solidFill>
              </a:rPr>
              <a:t>血球貪食症候群</a:t>
            </a:r>
            <a:endParaRPr lang="en-US" altLang="ja-JP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0564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18058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HLH-2004 </a:t>
            </a:r>
            <a:r>
              <a:rPr kumimoji="1" lang="ja-JP" altLang="en-US" dirty="0" smtClean="0"/>
              <a:t>診断ガイドライン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以下の</a:t>
            </a:r>
            <a:r>
              <a:rPr kumimoji="1" lang="en-US" altLang="ja-JP" dirty="0" smtClean="0"/>
              <a:t>1)</a:t>
            </a:r>
            <a:r>
              <a:rPr kumimoji="1" lang="ja-JP" altLang="en-US" dirty="0" smtClean="0"/>
              <a:t>または</a:t>
            </a:r>
            <a:r>
              <a:rPr kumimoji="1" lang="en-US" altLang="ja-JP" dirty="0" smtClean="0"/>
              <a:t>2)</a:t>
            </a:r>
            <a:r>
              <a:rPr kumimoji="1" lang="ja-JP" altLang="en-US" dirty="0" smtClean="0"/>
              <a:t>のいずれかを満たせば</a:t>
            </a:r>
            <a:r>
              <a:rPr kumimoji="1" lang="en-US" altLang="ja-JP" dirty="0" smtClean="0"/>
              <a:t>HPS/HLH</a:t>
            </a:r>
            <a:r>
              <a:rPr kumimoji="1" lang="ja-JP" altLang="en-US" dirty="0" smtClean="0"/>
              <a:t>と診断する。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1)</a:t>
            </a:r>
            <a:r>
              <a:rPr lang="ja-JP" altLang="en-US" dirty="0" smtClean="0"/>
              <a:t>遺伝性</a:t>
            </a:r>
            <a:r>
              <a:rPr lang="en-US" altLang="ja-JP" dirty="0" smtClean="0"/>
              <a:t>HPS/HLH</a:t>
            </a:r>
            <a:r>
              <a:rPr lang="ja-JP" altLang="en-US" dirty="0" smtClean="0"/>
              <a:t>に一致する分子診断（</a:t>
            </a:r>
            <a:r>
              <a:rPr lang="en-US" altLang="ja-JP" dirty="0" smtClean="0"/>
              <a:t>PRFI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MUNC13-4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STX11</a:t>
            </a:r>
            <a:r>
              <a:rPr lang="ja-JP" altLang="en-US" dirty="0" smtClean="0"/>
              <a:t>など）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2)</a:t>
            </a:r>
            <a:r>
              <a:rPr kumimoji="1" lang="ja-JP" altLang="en-US" dirty="0" smtClean="0"/>
              <a:t>症状・検査による診断基準（①</a:t>
            </a:r>
            <a:r>
              <a:rPr kumimoji="1" lang="en-US" altLang="ja-JP" dirty="0" smtClean="0"/>
              <a:t>-</a:t>
            </a:r>
            <a:r>
              <a:rPr kumimoji="1" lang="ja-JP" altLang="en-US" dirty="0" smtClean="0"/>
              <a:t>⑧項目のうち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項目以上を満たす）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①発熱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②脾腫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③末梢血で</a:t>
            </a:r>
            <a:r>
              <a:rPr lang="en-US" altLang="ja-JP" dirty="0" smtClean="0"/>
              <a:t>2</a:t>
            </a:r>
            <a:r>
              <a:rPr lang="ja-JP" altLang="en-US" dirty="0" smtClean="0"/>
              <a:t>系統以上の血球減少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</a:t>
            </a:r>
            <a:r>
              <a:rPr kumimoji="1" lang="en-US" altLang="ja-JP" dirty="0" smtClean="0"/>
              <a:t>1. </a:t>
            </a:r>
            <a:r>
              <a:rPr kumimoji="1" lang="en-US" altLang="ja-JP" dirty="0" err="1" smtClean="0"/>
              <a:t>Hgb</a:t>
            </a:r>
            <a:r>
              <a:rPr kumimoji="1" lang="ja-JP" altLang="en-US" dirty="0" smtClean="0"/>
              <a:t>＜</a:t>
            </a:r>
            <a:r>
              <a:rPr kumimoji="1" lang="en-US" altLang="ja-JP" dirty="0" smtClean="0"/>
              <a:t>90g/L</a:t>
            </a:r>
            <a:r>
              <a:rPr kumimoji="1" lang="ja-JP" altLang="en-US" dirty="0" smtClean="0"/>
              <a:t>以下（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週以下の乳児では</a:t>
            </a:r>
            <a:r>
              <a:rPr kumimoji="1" lang="en-US" altLang="ja-JP" dirty="0" smtClean="0"/>
              <a:t>100g/L</a:t>
            </a:r>
            <a:r>
              <a:rPr kumimoji="1" lang="ja-JP" altLang="en-US" dirty="0" smtClean="0"/>
              <a:t>以下）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2. PLT&lt;100×10</a:t>
            </a:r>
            <a:r>
              <a:rPr lang="ja-JP" altLang="en-US" dirty="0" smtClean="0"/>
              <a:t>⁹</a:t>
            </a:r>
            <a:r>
              <a:rPr lang="en-US" altLang="ja-JP" dirty="0" smtClean="0"/>
              <a:t>/L</a:t>
            </a:r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</a:t>
            </a:r>
            <a:r>
              <a:rPr kumimoji="1" lang="en-US" altLang="ja-JP" dirty="0" smtClean="0"/>
              <a:t>3. </a:t>
            </a:r>
            <a:r>
              <a:rPr kumimoji="1" lang="en-US" altLang="ja-JP" dirty="0" err="1" smtClean="0"/>
              <a:t>Neut</a:t>
            </a:r>
            <a:r>
              <a:rPr kumimoji="1" lang="en-US" altLang="ja-JP" dirty="0" smtClean="0"/>
              <a:t>&lt;1.0×10</a:t>
            </a:r>
            <a:r>
              <a:rPr kumimoji="1" lang="ja-JP" altLang="en-US" dirty="0" smtClean="0"/>
              <a:t>⁹</a:t>
            </a:r>
            <a:r>
              <a:rPr kumimoji="1" lang="en-US" altLang="ja-JP" dirty="0" smtClean="0"/>
              <a:t>/L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④高</a:t>
            </a:r>
            <a:r>
              <a:rPr lang="en-US" altLang="ja-JP" dirty="0" smtClean="0"/>
              <a:t>TG</a:t>
            </a:r>
            <a:r>
              <a:rPr lang="ja-JP" altLang="en-US" dirty="0" smtClean="0"/>
              <a:t>血または低</a:t>
            </a:r>
            <a:r>
              <a:rPr lang="en-US" altLang="ja-JP" dirty="0" err="1" smtClean="0"/>
              <a:t>Fbg</a:t>
            </a:r>
            <a:r>
              <a:rPr lang="ja-JP" altLang="en-US" dirty="0" smtClean="0"/>
              <a:t>血症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</a:t>
            </a:r>
            <a:r>
              <a:rPr kumimoji="1" lang="en-US" altLang="ja-JP" dirty="0" smtClean="0"/>
              <a:t>1. </a:t>
            </a:r>
            <a:r>
              <a:rPr kumimoji="1" lang="ja-JP" altLang="en-US" dirty="0" smtClean="0"/>
              <a:t>空腹時</a:t>
            </a:r>
            <a:r>
              <a:rPr kumimoji="1" lang="en-US" altLang="ja-JP" dirty="0" smtClean="0"/>
              <a:t>TG&gt;265mg/</a:t>
            </a:r>
            <a:r>
              <a:rPr kumimoji="1" lang="en-US" altLang="ja-JP" dirty="0" err="1" smtClean="0"/>
              <a:t>dL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2. </a:t>
            </a:r>
            <a:r>
              <a:rPr lang="en-US" altLang="ja-JP" dirty="0" err="1" smtClean="0"/>
              <a:t>Fbg</a:t>
            </a:r>
            <a:r>
              <a:rPr lang="en-US" altLang="ja-JP" dirty="0" smtClean="0"/>
              <a:t>&lt;1.5g/L</a:t>
            </a:r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lang="ja-JP" altLang="en-US" dirty="0" smtClean="0"/>
              <a:t>⑤髄液、リンパ節における血球貪食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悪性腫瘍の所見</a:t>
            </a:r>
            <a:r>
              <a:rPr lang="ja-JP" altLang="en-US" dirty="0" smtClean="0"/>
              <a:t>なし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⑥</a:t>
            </a:r>
            <a:r>
              <a:rPr kumimoji="1" lang="en-US" altLang="ja-JP" dirty="0" smtClean="0"/>
              <a:t>NK</a:t>
            </a:r>
            <a:r>
              <a:rPr kumimoji="1" lang="ja-JP" altLang="en-US" dirty="0" smtClean="0"/>
              <a:t>細胞活性の低下あるいは消失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⑦フェリチン</a:t>
            </a:r>
            <a:r>
              <a:rPr lang="en-US" altLang="ja-JP" dirty="0" smtClean="0"/>
              <a:t>&gt;500μg/L</a:t>
            </a:r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⑧</a:t>
            </a:r>
            <a:r>
              <a:rPr kumimoji="1" lang="en-US" altLang="ja-JP" dirty="0" smtClean="0"/>
              <a:t>sIL-2R&gt;2400U/mL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986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ja-JP" altLang="en-US" sz="3200" dirty="0"/>
              <a:t>成人</a:t>
            </a:r>
            <a:r>
              <a:rPr kumimoji="1" lang="ja-JP" altLang="en-US" sz="3200" dirty="0" smtClean="0"/>
              <a:t>血球貪食症候群の診断基準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400" dirty="0" smtClean="0"/>
              <a:t>成人</a:t>
            </a:r>
            <a:r>
              <a:rPr kumimoji="1" lang="en-US" altLang="ja-JP" sz="2400" dirty="0" smtClean="0"/>
              <a:t>HLH/HPS</a:t>
            </a:r>
            <a:r>
              <a:rPr kumimoji="1" lang="ja-JP" altLang="en-US" sz="2400" dirty="0" smtClean="0"/>
              <a:t>のための診断基準 </a:t>
            </a:r>
            <a:r>
              <a:rPr kumimoji="1" lang="en-US" altLang="ja-JP" sz="2400" dirty="0" smtClean="0"/>
              <a:t>Tsuda97</a:t>
            </a:r>
          </a:p>
          <a:p>
            <a:pPr marL="0" indent="0">
              <a:buNone/>
            </a:pP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 smtClean="0"/>
              <a:t>1. </a:t>
            </a:r>
            <a:r>
              <a:rPr lang="ja-JP" altLang="en-US" sz="2400" dirty="0" smtClean="0"/>
              <a:t>一週間以上持続する高熱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/>
              <a:t>　</a:t>
            </a:r>
            <a:r>
              <a:rPr kumimoji="1" lang="en-US" altLang="ja-JP" sz="2400" dirty="0" smtClean="0"/>
              <a:t>2. </a:t>
            </a:r>
            <a:r>
              <a:rPr kumimoji="1" lang="ja-JP" altLang="en-US" sz="2400" dirty="0" smtClean="0"/>
              <a:t>原因不明の進行性の少なくとも</a:t>
            </a:r>
            <a:r>
              <a:rPr kumimoji="1" lang="en-US" altLang="ja-JP" sz="2400" dirty="0" smtClean="0"/>
              <a:t>2</a:t>
            </a:r>
            <a:r>
              <a:rPr kumimoji="1" lang="ja-JP" altLang="en-US" sz="2400" dirty="0" smtClean="0"/>
              <a:t>系統以上の血球減少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 smtClean="0"/>
              <a:t>3. </a:t>
            </a:r>
            <a:r>
              <a:rPr lang="ja-JP" altLang="en-US" sz="2400" dirty="0" smtClean="0"/>
              <a:t>骨髄中の成熟組織球の増加（有核細胞の</a:t>
            </a:r>
            <a:r>
              <a:rPr lang="en-US" altLang="ja-JP" sz="2400" dirty="0" smtClean="0"/>
              <a:t>3%</a:t>
            </a:r>
            <a:r>
              <a:rPr lang="ja-JP" altLang="en-US" sz="2400" dirty="0" smtClean="0"/>
              <a:t>以上、あるいは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　</a:t>
            </a:r>
            <a:r>
              <a:rPr lang="en-US" altLang="ja-JP" sz="2400" dirty="0" smtClean="0"/>
              <a:t>2500</a:t>
            </a:r>
            <a:r>
              <a:rPr lang="ja-JP" altLang="en-US" sz="2400" dirty="0" smtClean="0"/>
              <a:t>細胞</a:t>
            </a:r>
            <a:r>
              <a:rPr lang="en-US" altLang="ja-JP" sz="2400" dirty="0" smtClean="0"/>
              <a:t>/</a:t>
            </a:r>
            <a:r>
              <a:rPr lang="en-US" altLang="ja-JP" sz="2400" dirty="0" err="1" smtClean="0"/>
              <a:t>μL</a:t>
            </a:r>
            <a:r>
              <a:rPr lang="ja-JP" altLang="en-US" sz="2400" dirty="0" smtClean="0"/>
              <a:t>以上で、著名な血球貪食像を伴う）あるいは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　肝臓、脾臓、リンパ節の血球貪食細胞の増加。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（</a:t>
            </a:r>
            <a:r>
              <a:rPr lang="en-US" altLang="ja-JP" sz="2400" dirty="0" smtClean="0"/>
              <a:t>※HPS</a:t>
            </a:r>
            <a:r>
              <a:rPr lang="ja-JP" altLang="en-US" sz="2400" dirty="0" smtClean="0"/>
              <a:t>の診断には、上記</a:t>
            </a:r>
            <a:r>
              <a:rPr lang="en-US" altLang="ja-JP" sz="2400" dirty="0" smtClean="0"/>
              <a:t>3</a:t>
            </a:r>
            <a:r>
              <a:rPr lang="ja-JP" altLang="en-US" sz="2400" dirty="0" smtClean="0"/>
              <a:t>項目をすべて満たすことが必須。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家族歴、誘因となる感染症、悪性腫瘍、免疫抑制状態の詳細な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検索を要する。）</a:t>
            </a:r>
            <a:endParaRPr lang="en-US" altLang="ja-JP" sz="24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95736" y="6196662"/>
            <a:ext cx="6757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400" dirty="0" err="1" smtClean="0"/>
              <a:t>Tsuda</a:t>
            </a:r>
            <a:r>
              <a:rPr kumimoji="1" lang="en-US" altLang="ja-JP" sz="1400" dirty="0" smtClean="0"/>
              <a:t> H. </a:t>
            </a:r>
            <a:r>
              <a:rPr kumimoji="1" lang="en-US" altLang="ja-JP" sz="1400" dirty="0" err="1" smtClean="0"/>
              <a:t>Hemophagocytic</a:t>
            </a:r>
            <a:r>
              <a:rPr kumimoji="1" lang="en-US" altLang="ja-JP" sz="1400" dirty="0" smtClean="0"/>
              <a:t>  syndrome (HPS) in children and adults.</a:t>
            </a:r>
          </a:p>
          <a:p>
            <a:pPr algn="r"/>
            <a:r>
              <a:rPr lang="en-US" altLang="ja-JP" sz="1400" dirty="0" err="1" smtClean="0"/>
              <a:t>Int</a:t>
            </a:r>
            <a:r>
              <a:rPr lang="en-US" altLang="ja-JP" sz="1400" dirty="0" smtClean="0"/>
              <a:t> J </a:t>
            </a:r>
            <a:r>
              <a:rPr lang="en-US" altLang="ja-JP" sz="1400" dirty="0" err="1" smtClean="0"/>
              <a:t>Hematol</a:t>
            </a:r>
            <a:r>
              <a:rPr lang="en-US" altLang="ja-JP" sz="1400" dirty="0" smtClean="0"/>
              <a:t> 1997 ; 65 : 215.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094529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反応性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二次性の血球貪食症候群の原因疾患</a:t>
            </a:r>
            <a:r>
              <a:rPr kumimoji="1" lang="en-US" altLang="ja-JP" dirty="0" smtClean="0"/>
              <a:t>】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 smtClean="0"/>
              <a:t>1) </a:t>
            </a:r>
            <a:r>
              <a:rPr lang="ja-JP" altLang="en-US" dirty="0" smtClean="0"/>
              <a:t>感染関連（</a:t>
            </a:r>
            <a:r>
              <a:rPr lang="en-US" altLang="ja-JP" dirty="0" smtClean="0"/>
              <a:t>IAHS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ウイルス（</a:t>
            </a:r>
            <a:r>
              <a:rPr kumimoji="1" lang="en-US" altLang="ja-JP" dirty="0" smtClean="0"/>
              <a:t>VAHS)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EBV</a:t>
            </a:r>
            <a:r>
              <a:rPr kumimoji="1" lang="ja-JP" altLang="en-US" dirty="0" err="1" smtClean="0"/>
              <a:t>、</a:t>
            </a:r>
            <a:r>
              <a:rPr lang="en-US" altLang="ja-JP" dirty="0" smtClean="0"/>
              <a:t>CMV</a:t>
            </a:r>
            <a:r>
              <a:rPr lang="ja-JP" altLang="en-US" dirty="0" smtClean="0"/>
              <a:t>など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細菌（</a:t>
            </a:r>
            <a:r>
              <a:rPr kumimoji="1" lang="en-US" altLang="ja-JP" dirty="0" smtClean="0"/>
              <a:t>BAHS)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真菌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リケッチア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原虫、その他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en-US" altLang="ja-JP" dirty="0" smtClean="0"/>
              <a:t>2) </a:t>
            </a:r>
            <a:r>
              <a:rPr kumimoji="1" lang="ja-JP" altLang="en-US" dirty="0" smtClean="0"/>
              <a:t>疾患関連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悪性腫瘍（</a:t>
            </a:r>
            <a:r>
              <a:rPr lang="en-US" altLang="ja-JP" dirty="0" smtClean="0"/>
              <a:t>MAHS)</a:t>
            </a:r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　悪性リンパ腫（</a:t>
            </a:r>
            <a:r>
              <a:rPr kumimoji="1" lang="en-US" altLang="ja-JP" dirty="0" smtClean="0"/>
              <a:t>LAHS)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その他（急性白血病、胚細胞腫瘍、乳癌など）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非悪性腫瘍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自己免疫疾患（</a:t>
            </a:r>
            <a:r>
              <a:rPr lang="en-US" altLang="ja-JP" dirty="0" smtClean="0"/>
              <a:t>SLE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成人</a:t>
            </a:r>
            <a:r>
              <a:rPr lang="en-US" altLang="ja-JP" dirty="0" smtClean="0"/>
              <a:t>Still</a:t>
            </a:r>
            <a:r>
              <a:rPr lang="ja-JP" altLang="en-US" dirty="0" smtClean="0"/>
              <a:t>病など）（</a:t>
            </a:r>
            <a:r>
              <a:rPr lang="en-US" altLang="ja-JP" dirty="0" smtClean="0"/>
              <a:t>AAHS)</a:t>
            </a:r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　その他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 smtClean="0"/>
              <a:t>3) </a:t>
            </a:r>
            <a:r>
              <a:rPr lang="ja-JP" altLang="en-US" dirty="0" smtClean="0"/>
              <a:t>薬剤関連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フェニトイン、</a:t>
            </a:r>
            <a:r>
              <a:rPr kumimoji="1" lang="en-US" altLang="ja-JP" dirty="0" smtClean="0"/>
              <a:t>TMP-SMX</a:t>
            </a:r>
            <a:r>
              <a:rPr kumimoji="1" lang="ja-JP" altLang="en-US" dirty="0" smtClean="0"/>
              <a:t>など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51894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Take home message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1916832"/>
            <a:ext cx="9144000" cy="4525963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発熱診療は</a:t>
            </a:r>
            <a:endParaRPr kumimoji="1" lang="en-US" altLang="ja-JP" sz="3600" dirty="0" smtClean="0"/>
          </a:p>
          <a:p>
            <a:pPr marL="0" indent="0" algn="ctr">
              <a:buNone/>
            </a:pPr>
            <a:r>
              <a:rPr kumimoji="1" lang="en-US" altLang="ja-JP" sz="3600" dirty="0" smtClean="0"/>
              <a:t>ROS</a:t>
            </a:r>
            <a:r>
              <a:rPr kumimoji="1" lang="ja-JP" altLang="en-US" sz="3600" dirty="0" err="1" smtClean="0"/>
              <a:t>、</a:t>
            </a:r>
            <a:r>
              <a:rPr kumimoji="1" lang="en-US" altLang="ja-JP" sz="3600" dirty="0" smtClean="0"/>
              <a:t>Fever work up</a:t>
            </a:r>
            <a:r>
              <a:rPr kumimoji="1" lang="ja-JP" altLang="en-US" sz="3600" dirty="0" err="1" smtClean="0"/>
              <a:t>、</a:t>
            </a:r>
            <a:r>
              <a:rPr kumimoji="1" lang="en-US" altLang="ja-JP" sz="3600" dirty="0" smtClean="0"/>
              <a:t>Top to bottom</a:t>
            </a:r>
          </a:p>
          <a:p>
            <a:endParaRPr lang="en-US" altLang="ja-JP" sz="3600" dirty="0"/>
          </a:p>
          <a:p>
            <a:r>
              <a:rPr kumimoji="1" lang="ja-JP" altLang="en-US" sz="3600" dirty="0" smtClean="0"/>
              <a:t>高熱＋汎血球減少は</a:t>
            </a:r>
            <a:endParaRPr kumimoji="1" lang="en-US" altLang="ja-JP" sz="3600" dirty="0" smtClean="0"/>
          </a:p>
          <a:p>
            <a:pPr marL="0" indent="0" algn="ctr">
              <a:buNone/>
            </a:pPr>
            <a:r>
              <a:rPr kumimoji="1" lang="ja-JP" altLang="en-US" sz="3600" dirty="0" smtClean="0"/>
              <a:t>重症感染症、急性白血病、血球貪食症候群</a:t>
            </a:r>
            <a:endParaRPr kumimoji="1"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10408013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>
            <a:prstTxWarp prst="textInflateTop">
              <a:avLst/>
            </a:prstTxWarp>
            <a:scene3d>
              <a:camera prst="perspectiveFront"/>
              <a:lightRig rig="threePt" dir="t"/>
            </a:scene3d>
          </a:bodyPr>
          <a:lstStyle/>
          <a:p>
            <a:r>
              <a:rPr kumimoji="1" lang="ja-JP" altLang="en-US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FF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ご清聴ありがとうございました。</a:t>
            </a:r>
            <a:endParaRPr kumimoji="1" lang="ja-JP" altLang="en-US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1905075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46426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260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おつかれちゃ～</a:t>
            </a:r>
            <a:r>
              <a:rPr kumimoji="1" lang="ja-JP" altLang="en-US" dirty="0" err="1" smtClean="0"/>
              <a:t>ん</a:t>
            </a:r>
            <a:r>
              <a:rPr kumimoji="1" lang="en-US" altLang="ja-JP" dirty="0" smtClean="0"/>
              <a:t>(^O^)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76994"/>
            <a:ext cx="8640960" cy="5670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53943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576064"/>
          </a:xfrm>
        </p:spPr>
        <p:txBody>
          <a:bodyPr>
            <a:noAutofit/>
          </a:bodyPr>
          <a:lstStyle/>
          <a:p>
            <a:r>
              <a:rPr kumimoji="1" lang="ja-JP" altLang="en-US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市中感染による敗血症：感染臓器・起因微生物・推奨される抗菌薬①</a:t>
            </a:r>
            <a:endParaRPr kumimoji="1" lang="ja-JP" altLang="en-US" sz="2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36574"/>
              </p:ext>
            </p:extLst>
          </p:nvPr>
        </p:nvGraphicFramePr>
        <p:xfrm>
          <a:off x="179512" y="836712"/>
          <a:ext cx="8785224" cy="4925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348"/>
                <a:gridCol w="3384438"/>
                <a:gridCol w="3384438"/>
              </a:tblGrid>
              <a:tr h="43215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感染臓器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想定される起因微生物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推奨される抗菌薬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12334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感染源不明敗血症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グラム陰性菌（特に腸内細菌科）、グラム陽性菌（連鎖球菌、黄色ブドウ球菌）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3,</a:t>
                      </a:r>
                      <a:r>
                        <a:rPr kumimoji="1" lang="en-US" altLang="ja-JP" baseline="0" dirty="0" smtClean="0"/>
                        <a:t> 4</a:t>
                      </a:r>
                      <a:r>
                        <a:rPr kumimoji="1" lang="ja-JP" altLang="en-US" baseline="0" dirty="0" smtClean="0"/>
                        <a:t>世代セフェム</a:t>
                      </a:r>
                      <a:r>
                        <a:rPr kumimoji="1" lang="en-US" altLang="ja-JP" baseline="0" dirty="0" smtClean="0"/>
                        <a:t>/</a:t>
                      </a:r>
                      <a:r>
                        <a:rPr kumimoji="1" lang="ja-JP" altLang="en-US" baseline="0" dirty="0" smtClean="0"/>
                        <a:t>イミペネム</a:t>
                      </a:r>
                      <a:r>
                        <a:rPr kumimoji="1" lang="en-US" altLang="ja-JP" baseline="0" dirty="0" smtClean="0"/>
                        <a:t>/</a:t>
                      </a:r>
                      <a:r>
                        <a:rPr kumimoji="1" lang="ja-JP" altLang="en-US" baseline="0" dirty="0" smtClean="0"/>
                        <a:t>メロペネム</a:t>
                      </a:r>
                      <a:r>
                        <a:rPr kumimoji="1" lang="en-US" altLang="ja-JP" baseline="0" dirty="0" smtClean="0"/>
                        <a:t>/</a:t>
                      </a:r>
                      <a:r>
                        <a:rPr kumimoji="1" lang="ja-JP" altLang="en-US" baseline="0" dirty="0" smtClean="0"/>
                        <a:t>ピペラシリン・タゾパクタム</a:t>
                      </a:r>
                      <a:endParaRPr kumimoji="1" lang="en-US" altLang="ja-JP" baseline="0" dirty="0" smtClean="0"/>
                    </a:p>
                  </a:txBody>
                  <a:tcPr/>
                </a:tc>
              </a:tr>
              <a:tr h="112334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呼吸器：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肺炎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肺炎球菌、インフルエンザ桿菌、レジオネラ、肺炎クラミジア、マイコプラズマ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（セフォタキシム</a:t>
                      </a:r>
                      <a:r>
                        <a:rPr kumimoji="1" lang="en-US" altLang="ja-JP" dirty="0" smtClean="0"/>
                        <a:t>/</a:t>
                      </a:r>
                      <a:r>
                        <a:rPr kumimoji="1" lang="ja-JP" altLang="en-US" dirty="0" smtClean="0"/>
                        <a:t>セフトリアキソン）＋シプロフロキサシン</a:t>
                      </a:r>
                      <a:endParaRPr kumimoji="1" lang="en-US" altLang="ja-JP" dirty="0" smtClean="0"/>
                    </a:p>
                  </a:txBody>
                  <a:tcPr/>
                </a:tc>
              </a:tr>
              <a:tr h="112334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血管内：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感染性心内膜炎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黄色ブドウ球菌、ビリダンス連鎖球菌、腸球菌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（バンコマイシン</a:t>
                      </a:r>
                      <a:r>
                        <a:rPr kumimoji="1" lang="en-US" altLang="ja-JP" dirty="0" smtClean="0"/>
                        <a:t>/</a:t>
                      </a:r>
                      <a:r>
                        <a:rPr kumimoji="1" lang="ja-JP" altLang="en-US" dirty="0" smtClean="0"/>
                        <a:t>セファゾリン</a:t>
                      </a:r>
                      <a:r>
                        <a:rPr kumimoji="1" lang="en-US" altLang="ja-JP" dirty="0" smtClean="0"/>
                        <a:t>/</a:t>
                      </a:r>
                      <a:r>
                        <a:rPr kumimoji="1" lang="ja-JP" altLang="en-US" dirty="0" smtClean="0"/>
                        <a:t>セフトリアキソン）＋ゲンタマイシン</a:t>
                      </a:r>
                      <a:endParaRPr kumimoji="1" lang="en-US" altLang="ja-JP" dirty="0" smtClean="0"/>
                    </a:p>
                  </a:txBody>
                  <a:tcPr/>
                </a:tc>
              </a:tr>
              <a:tr h="112334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腹腔内：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腹膜炎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大腸菌、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バクテロイデス・フラジーリス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（イミペネム</a:t>
                      </a:r>
                      <a:r>
                        <a:rPr kumimoji="1" lang="en-US" altLang="ja-JP" dirty="0" smtClean="0"/>
                        <a:t>/</a:t>
                      </a:r>
                      <a:r>
                        <a:rPr kumimoji="1" lang="ja-JP" altLang="en-US" dirty="0" smtClean="0"/>
                        <a:t>メロペネム</a:t>
                      </a:r>
                      <a:r>
                        <a:rPr kumimoji="1" lang="en-US" altLang="ja-JP" dirty="0" smtClean="0"/>
                        <a:t>/</a:t>
                      </a:r>
                      <a:r>
                        <a:rPr kumimoji="1" lang="ja-JP" altLang="en-US" dirty="0" smtClean="0"/>
                        <a:t>ピペラシリン・タゾバクタム）</a:t>
                      </a:r>
                      <a:r>
                        <a:rPr kumimoji="1" lang="en-US" altLang="ja-JP" dirty="0" smtClean="0"/>
                        <a:t>±</a:t>
                      </a:r>
                      <a:r>
                        <a:rPr kumimoji="1" lang="ja-JP" altLang="en-US" dirty="0" smtClean="0"/>
                        <a:t>アミノ配糖体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204406" y="5949280"/>
            <a:ext cx="67687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400" dirty="0" smtClean="0"/>
              <a:t>レジデントノート　</a:t>
            </a:r>
            <a:r>
              <a:rPr kumimoji="1" lang="en-US" altLang="ja-JP" sz="1400" dirty="0" smtClean="0"/>
              <a:t>Vol.11  No.8  2009  peg.1159</a:t>
            </a:r>
          </a:p>
          <a:p>
            <a:pPr algn="r"/>
            <a:r>
              <a:rPr lang="en-US" altLang="ja-JP" sz="1400" dirty="0" smtClean="0"/>
              <a:t>Dellinger, R. P., et al: Surviving Sepsis Campaign: International  guidelines for management of severe sepsis and septic shock: 2008. </a:t>
            </a:r>
            <a:r>
              <a:rPr lang="en-US" altLang="ja-JP" sz="1400" dirty="0" err="1" smtClean="0"/>
              <a:t>Crit</a:t>
            </a:r>
            <a:r>
              <a:rPr lang="en-US" altLang="ja-JP" sz="1400" dirty="0" smtClean="0"/>
              <a:t> Care Med, 36: 296, 2008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1097533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576064"/>
          </a:xfrm>
        </p:spPr>
        <p:txBody>
          <a:bodyPr>
            <a:noAutofit/>
          </a:bodyPr>
          <a:lstStyle/>
          <a:p>
            <a:r>
              <a:rPr kumimoji="1" lang="ja-JP" altLang="en-US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市中感染による敗血症：感染臓器・起因微生物・推奨される抗菌薬</a:t>
            </a:r>
            <a:r>
              <a:rPr lang="ja-JP" altLang="en-US" sz="2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②</a:t>
            </a:r>
            <a:endParaRPr kumimoji="1" lang="ja-JP" altLang="en-US" sz="2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099956"/>
              </p:ext>
            </p:extLst>
          </p:nvPr>
        </p:nvGraphicFramePr>
        <p:xfrm>
          <a:off x="190545" y="1052736"/>
          <a:ext cx="8785225" cy="4680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1215"/>
                <a:gridCol w="3282005"/>
                <a:gridCol w="3282005"/>
              </a:tblGrid>
              <a:tr h="53198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感染臓器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想定される起因微生物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推奨される抗菌薬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38284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皮膚・軟部組織：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特に壊死性筋膜炎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smtClean="0"/>
                        <a:t>群溶連菌、黄色ブドウ球菌（市中感染型</a:t>
                      </a:r>
                      <a:r>
                        <a:rPr kumimoji="1" lang="en-US" altLang="ja-JP" dirty="0" smtClean="0"/>
                        <a:t>MRSA</a:t>
                      </a:r>
                      <a:r>
                        <a:rPr kumimoji="1" lang="ja-JP" altLang="en-US" dirty="0" smtClean="0"/>
                        <a:t>を含む）、多菌種（糖尿病性足病変や褥瘡の場合）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aseline="0" dirty="0" smtClean="0"/>
                        <a:t>バンコマイシン＋（イミペネム</a:t>
                      </a:r>
                      <a:r>
                        <a:rPr kumimoji="1" lang="en-US" altLang="ja-JP" baseline="0" dirty="0" smtClean="0"/>
                        <a:t>/</a:t>
                      </a:r>
                      <a:r>
                        <a:rPr kumimoji="1" lang="ja-JP" altLang="en-US" baseline="0" dirty="0" smtClean="0"/>
                        <a:t>メロペネム</a:t>
                      </a:r>
                      <a:r>
                        <a:rPr kumimoji="1" lang="en-US" altLang="ja-JP" baseline="0" dirty="0" smtClean="0"/>
                        <a:t>/</a:t>
                      </a:r>
                      <a:r>
                        <a:rPr kumimoji="1" lang="ja-JP" altLang="en-US" baseline="0" dirty="0" smtClean="0"/>
                        <a:t>ピペラシリン・タゾバクタム）</a:t>
                      </a:r>
                      <a:endParaRPr kumimoji="1" lang="en-US" altLang="ja-JP" baseline="0" dirty="0" smtClean="0"/>
                    </a:p>
                  </a:txBody>
                  <a:tcPr/>
                </a:tc>
              </a:tr>
              <a:tr h="138284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尿路：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腎盂腎炎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大腸菌、クレブシエラ、プロテウス、エンテロバクター、腸球菌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シプロフロキサシン</a:t>
                      </a:r>
                      <a:r>
                        <a:rPr kumimoji="1" lang="en-US" altLang="ja-JP" dirty="0" smtClean="0"/>
                        <a:t>/</a:t>
                      </a:r>
                      <a:r>
                        <a:rPr kumimoji="1" lang="ja-JP" altLang="en-US" dirty="0" smtClean="0"/>
                        <a:t>（アンピシリン＋ゲンタマイシン）</a:t>
                      </a:r>
                      <a:r>
                        <a:rPr kumimoji="1" lang="en-US" altLang="ja-JP" dirty="0" smtClean="0"/>
                        <a:t>/</a:t>
                      </a:r>
                      <a:r>
                        <a:rPr kumimoji="1" lang="ja-JP" altLang="en-US" dirty="0" smtClean="0"/>
                        <a:t>セフトリアキソン</a:t>
                      </a:r>
                      <a:endParaRPr kumimoji="1" lang="en-US" altLang="ja-JP" dirty="0" smtClean="0"/>
                    </a:p>
                  </a:txBody>
                  <a:tcPr/>
                </a:tc>
              </a:tr>
              <a:tr h="138284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中枢神経：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　髄膜炎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肺炎球菌、髄膜炎菌、インフルエンザ桿菌、リステリア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バンコマイシン＋（セフトリアキソン</a:t>
                      </a:r>
                      <a:r>
                        <a:rPr kumimoji="1" lang="en-US" altLang="ja-JP" dirty="0" smtClean="0"/>
                        <a:t>/</a:t>
                      </a:r>
                      <a:r>
                        <a:rPr kumimoji="1" lang="ja-JP" altLang="en-US" dirty="0" smtClean="0"/>
                        <a:t>セフェピム）</a:t>
                      </a:r>
                      <a:endParaRPr kumimoji="1" lang="en-US" altLang="ja-JP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204406" y="5949280"/>
            <a:ext cx="67687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400" dirty="0" smtClean="0"/>
              <a:t>レジデントノート　</a:t>
            </a:r>
            <a:r>
              <a:rPr kumimoji="1" lang="en-US" altLang="ja-JP" sz="1400" dirty="0" smtClean="0"/>
              <a:t>Vol.11  No.8  2009  peg.1159</a:t>
            </a:r>
          </a:p>
          <a:p>
            <a:pPr algn="r"/>
            <a:r>
              <a:rPr lang="en-US" altLang="ja-JP" sz="1400" dirty="0" smtClean="0"/>
              <a:t>Dellinger, R. P., et al: Surviving Sepsis Campaign: International  guidelines for management of severe sepsis and septic shock: 2008. </a:t>
            </a:r>
            <a:r>
              <a:rPr lang="en-US" altLang="ja-JP" sz="1400" dirty="0" err="1" smtClean="0"/>
              <a:t>Crit</a:t>
            </a:r>
            <a:r>
              <a:rPr lang="en-US" altLang="ja-JP" sz="1400" dirty="0" smtClean="0"/>
              <a:t> Care Med, 36: 296, 2008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3925536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67"/>
            <a:ext cx="9144000" cy="6854133"/>
          </a:xfrm>
        </p:spPr>
      </p:pic>
    </p:spTree>
    <p:extLst>
      <p:ext uri="{BB962C8B-B14F-4D97-AF65-F5344CB8AC3E}">
        <p14:creationId xmlns:p14="http://schemas.microsoft.com/office/powerpoint/2010/main" val="25735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バイタル</a:t>
            </a:r>
            <a:r>
              <a:rPr kumimoji="1" lang="en-US" altLang="ja-JP" dirty="0" smtClean="0"/>
              <a:t>】</a:t>
            </a:r>
          </a:p>
          <a:p>
            <a:pPr marL="0" indent="0">
              <a:buNone/>
            </a:pPr>
            <a:r>
              <a:rPr lang="ja-JP" altLang="en-US" dirty="0" smtClean="0"/>
              <a:t>意識：</a:t>
            </a:r>
            <a:r>
              <a:rPr lang="en-US" altLang="ja-JP" dirty="0" smtClean="0"/>
              <a:t>JCSⅠ-2</a:t>
            </a:r>
            <a:r>
              <a:rPr lang="ja-JP" altLang="en-US" dirty="0" smtClean="0"/>
              <a:t>（見当識；名前○、日付</a:t>
            </a:r>
            <a:r>
              <a:rPr lang="en-US" altLang="ja-JP" dirty="0" smtClean="0"/>
              <a:t>×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場所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体温</a:t>
            </a:r>
            <a:r>
              <a:rPr kumimoji="1" lang="en-US" altLang="ja-JP" dirty="0" smtClean="0"/>
              <a:t>39.6</a:t>
            </a:r>
            <a:r>
              <a:rPr kumimoji="1" lang="ja-JP" altLang="en-US" dirty="0" smtClean="0"/>
              <a:t>℃、血圧</a:t>
            </a:r>
            <a:r>
              <a:rPr kumimoji="1" lang="en-US" altLang="ja-JP" dirty="0" smtClean="0"/>
              <a:t>114/55mmHg</a:t>
            </a:r>
            <a:r>
              <a:rPr kumimoji="1" lang="ja-JP" altLang="en-US" dirty="0" err="1" smtClean="0"/>
              <a:t>、</a:t>
            </a:r>
            <a:r>
              <a:rPr lang="ja-JP" altLang="en-US" dirty="0"/>
              <a:t>心拍</a:t>
            </a:r>
            <a:r>
              <a:rPr lang="ja-JP" altLang="en-US" dirty="0" smtClean="0"/>
              <a:t>数</a:t>
            </a:r>
            <a:r>
              <a:rPr lang="en-US" altLang="ja-JP" dirty="0" smtClean="0"/>
              <a:t>140bpm</a:t>
            </a:r>
            <a:r>
              <a:rPr lang="ja-JP" altLang="en-US" dirty="0" err="1" smtClean="0"/>
              <a:t>、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呼吸</a:t>
            </a:r>
            <a:r>
              <a:rPr kumimoji="1" lang="ja-JP" altLang="en-US" dirty="0" smtClean="0"/>
              <a:t>数</a:t>
            </a:r>
            <a:r>
              <a:rPr kumimoji="1" lang="en-US" altLang="ja-JP" dirty="0" smtClean="0"/>
              <a:t>33</a:t>
            </a:r>
            <a:r>
              <a:rPr kumimoji="1" lang="ja-JP" altLang="en-US" dirty="0" smtClean="0"/>
              <a:t>回</a:t>
            </a:r>
            <a:r>
              <a:rPr kumimoji="1" lang="en-US" altLang="ja-JP" dirty="0" smtClean="0"/>
              <a:t>/min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SpO2 96% (room air)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568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264696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【ROS】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/>
              <a:t>陰性：頭痛、咳、鼻汁、咽頭痛、胸痛、腹痛、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嘔気・嘔吐、関節痛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/>
              <a:t>陽性：発熱、悪寒、軟便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90591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16024"/>
          </a:xfrm>
        </p:spPr>
        <p:txBody>
          <a:bodyPr>
            <a:noAutofit/>
          </a:bodyPr>
          <a:lstStyle/>
          <a:p>
            <a:r>
              <a:rPr lang="en-US" altLang="ja-JP" sz="3200" dirty="0"/>
              <a:t>Review of systems</a:t>
            </a:r>
            <a:endParaRPr kumimoji="1" lang="ja-JP" altLang="en-US" sz="3200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116521"/>
              </p:ext>
            </p:extLst>
          </p:nvPr>
        </p:nvGraphicFramePr>
        <p:xfrm>
          <a:off x="251520" y="496739"/>
          <a:ext cx="8713788" cy="6358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871"/>
                <a:gridCol w="7128917"/>
              </a:tblGrid>
              <a:tr h="30892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/>
                        <a:t>項目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/>
                        <a:t>問診内容</a:t>
                      </a:r>
                      <a:endParaRPr kumimoji="1" lang="en-US" altLang="ja-JP" sz="1600" b="1" dirty="0" smtClean="0"/>
                    </a:p>
                  </a:txBody>
                  <a:tcPr/>
                </a:tc>
              </a:tr>
              <a:tr h="354113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/>
                        <a:t>一般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0" dirty="0" smtClean="0"/>
                        <a:t>ADL</a:t>
                      </a:r>
                      <a:r>
                        <a:rPr kumimoji="1" lang="ja-JP" altLang="en-US" sz="1600" b="0" dirty="0" smtClean="0"/>
                        <a:t>（移動、排泄、食事）、体重変化、全身倦怠感、発熱、寝汗、悪寒戦慄、睡眠</a:t>
                      </a:r>
                      <a:endParaRPr kumimoji="1" lang="en-US" altLang="ja-JP" sz="1600" b="0" dirty="0" smtClean="0"/>
                    </a:p>
                  </a:txBody>
                  <a:tcPr/>
                </a:tc>
              </a:tr>
              <a:tr h="30892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/>
                        <a:t>頭部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/>
                        <a:t>頭痛、目眩、外傷</a:t>
                      </a:r>
                      <a:endParaRPr kumimoji="1" lang="en-US" altLang="ja-JP" sz="1600" b="0" dirty="0" smtClean="0"/>
                    </a:p>
                  </a:txBody>
                  <a:tcPr/>
                </a:tc>
              </a:tr>
              <a:tr h="30892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/>
                        <a:t>目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/>
                        <a:t>視力低下、色調変化、視野、複視、ドライアイ、眼痛、流涙</a:t>
                      </a:r>
                      <a:endParaRPr kumimoji="1" lang="ja-JP" altLang="en-US" sz="1600" b="0" dirty="0"/>
                    </a:p>
                  </a:txBody>
                  <a:tcPr/>
                </a:tc>
              </a:tr>
              <a:tr h="30892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/>
                        <a:t>耳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/>
                        <a:t>聴力低下、耳痛、耳鳴り</a:t>
                      </a:r>
                      <a:endParaRPr kumimoji="1" lang="ja-JP" altLang="en-US" sz="1600" b="0" dirty="0"/>
                    </a:p>
                  </a:txBody>
                  <a:tcPr/>
                </a:tc>
              </a:tr>
              <a:tr h="30892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/>
                        <a:t>鼻・副鼻腔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/>
                        <a:t>嗅覚異常、鼻漏、鼻閉、鼻出血、顔面痛</a:t>
                      </a:r>
                      <a:endParaRPr kumimoji="1" lang="ja-JP" altLang="en-US" sz="1600" b="0" dirty="0"/>
                    </a:p>
                  </a:txBody>
                  <a:tcPr/>
                </a:tc>
              </a:tr>
              <a:tr h="53359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/>
                        <a:t>口腔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/>
                        <a:t>口腔内衛生環境、</a:t>
                      </a:r>
                      <a:r>
                        <a:rPr kumimoji="1" lang="ja-JP" altLang="en-US" sz="1600" b="0" dirty="0" err="1" smtClean="0"/>
                        <a:t>う</a:t>
                      </a:r>
                      <a:r>
                        <a:rPr kumimoji="1" lang="ja-JP" altLang="en-US" sz="1600" b="0" dirty="0" smtClean="0"/>
                        <a:t>歯、歯痛、歯肉腫脹、歯肉出血、舌疼痛、ドライマウス、アフタ、咽頭痛、嗄声、嚥下痛</a:t>
                      </a:r>
                      <a:endParaRPr kumimoji="1" lang="ja-JP" altLang="en-US" sz="1600" b="0" dirty="0"/>
                    </a:p>
                  </a:txBody>
                  <a:tcPr/>
                </a:tc>
              </a:tr>
              <a:tr h="30892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/>
                        <a:t>頸部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/>
                        <a:t>頸部痛、可動域障害</a:t>
                      </a:r>
                      <a:endParaRPr kumimoji="1" lang="ja-JP" altLang="en-US" sz="1600" b="0" dirty="0"/>
                    </a:p>
                  </a:txBody>
                  <a:tcPr/>
                </a:tc>
              </a:tr>
              <a:tr h="310291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/>
                        <a:t>胸部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/>
                        <a:t>胸痛、胸苦、胸部圧痛、呼吸苦、起坐呼吸、動悸、喀痰、血痰、喀血、咳嗽</a:t>
                      </a:r>
                      <a:endParaRPr kumimoji="1" lang="ja-JP" altLang="en-US" sz="1600" b="0" dirty="0"/>
                    </a:p>
                  </a:txBody>
                  <a:tcPr/>
                </a:tc>
              </a:tr>
              <a:tr h="30892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/>
                        <a:t>消化器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/>
                        <a:t>嘔気、嘔吐、便秘、下痢、腹痛、吃逆、血便、吐血、黒色便</a:t>
                      </a:r>
                      <a:endParaRPr kumimoji="1" lang="ja-JP" altLang="en-US" sz="1600" b="0" dirty="0"/>
                    </a:p>
                  </a:txBody>
                  <a:tcPr/>
                </a:tc>
              </a:tr>
              <a:tr h="53359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/>
                        <a:t>泌尿生殖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/>
                        <a:t>排尿障害、排尿時痛、血尿、頻尿、分泌物、尿量の変化、失禁、インポテンツ、</a:t>
                      </a:r>
                      <a:endParaRPr kumimoji="1" lang="en-US" altLang="ja-JP" sz="1600" b="0" dirty="0" smtClean="0"/>
                    </a:p>
                    <a:p>
                      <a:r>
                        <a:rPr kumimoji="1" lang="ja-JP" altLang="en-US" sz="1600" b="0" dirty="0" smtClean="0"/>
                        <a:t>潰瘍、睾丸痛</a:t>
                      </a:r>
                      <a:endParaRPr kumimoji="1" lang="ja-JP" altLang="en-US" sz="1600" b="0" dirty="0"/>
                    </a:p>
                  </a:txBody>
                  <a:tcPr/>
                </a:tc>
              </a:tr>
              <a:tr h="53359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/>
                        <a:t>婦人科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/>
                        <a:t>最終月経、月経（①整 </a:t>
                      </a:r>
                      <a:r>
                        <a:rPr kumimoji="1" lang="en-US" altLang="ja-JP" sz="1600" b="0" dirty="0" smtClean="0"/>
                        <a:t>or </a:t>
                      </a:r>
                      <a:r>
                        <a:rPr kumimoji="1" lang="ja-JP" altLang="en-US" sz="1600" b="0" dirty="0" smtClean="0"/>
                        <a:t>不整、②帯下の性状、③痛みの有無、④閉経は）、</a:t>
                      </a:r>
                      <a:endParaRPr kumimoji="1" lang="en-US" altLang="ja-JP" sz="1600" b="0" dirty="0" smtClean="0"/>
                    </a:p>
                    <a:p>
                      <a:r>
                        <a:rPr kumimoji="1" lang="ja-JP" altLang="en-US" sz="1600" b="0" dirty="0" smtClean="0"/>
                        <a:t>妊娠の可能性、月経困難、妊娠・出産・中絶の回数</a:t>
                      </a:r>
                      <a:endParaRPr kumimoji="1" lang="ja-JP" altLang="en-US" sz="1600" b="0" dirty="0"/>
                    </a:p>
                  </a:txBody>
                  <a:tcPr/>
                </a:tc>
              </a:tr>
              <a:tr h="30892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/>
                        <a:t>内分泌・血液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/>
                        <a:t>口渇、多飲、多尿、発汗、寒冷や温熱不耐、脱毛、貧血、出血傾向</a:t>
                      </a:r>
                      <a:endParaRPr kumimoji="1" lang="ja-JP" altLang="en-US" sz="1600" b="0" dirty="0"/>
                    </a:p>
                  </a:txBody>
                  <a:tcPr/>
                </a:tc>
              </a:tr>
              <a:tr h="30892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/>
                        <a:t>筋骨格・膠原病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/>
                        <a:t>関節痛、筋肉痛、関節腫脹、可動域制限、背部痛、腰痛、手の強張り</a:t>
                      </a:r>
                      <a:endParaRPr kumimoji="1" lang="ja-JP" altLang="en-US" sz="1600" b="0" dirty="0"/>
                    </a:p>
                  </a:txBody>
                  <a:tcPr/>
                </a:tc>
              </a:tr>
              <a:tr h="328196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/>
                        <a:t>皮膚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/>
                        <a:t>発疹、疼痛、掻痒、色調変化、黄疸、腫瘤、リンパ節、爪変形、光線過敏</a:t>
                      </a:r>
                      <a:endParaRPr kumimoji="1" lang="ja-JP" altLang="en-US" sz="1600" b="0" dirty="0"/>
                    </a:p>
                  </a:txBody>
                  <a:tcPr/>
                </a:tc>
              </a:tr>
              <a:tr h="533590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/>
                        <a:t>精神・神経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/>
                        <a:t>性格変化、記憶障害、躁鬱、異常知覚（幻覚、妄想）、失神、痙攣、振戦、</a:t>
                      </a:r>
                      <a:endParaRPr kumimoji="1" lang="en-US" altLang="ja-JP" sz="1600" b="0" dirty="0" smtClean="0"/>
                    </a:p>
                    <a:p>
                      <a:r>
                        <a:rPr kumimoji="1" lang="ja-JP" altLang="en-US" sz="1600" b="0" dirty="0" smtClean="0"/>
                        <a:t>感覚障害、自殺企図</a:t>
                      </a:r>
                      <a:endParaRPr kumimoji="1" lang="ja-JP" altLang="en-US" sz="16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3847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身体所見</a:t>
            </a:r>
            <a:r>
              <a:rPr kumimoji="1" lang="en-US" altLang="ja-JP" dirty="0" smtClean="0"/>
              <a:t>】</a:t>
            </a:r>
          </a:p>
          <a:p>
            <a:pPr marL="0" indent="0">
              <a:buNone/>
            </a:pPr>
            <a:r>
              <a:rPr kumimoji="1" lang="ja-JP" altLang="en-US" dirty="0" smtClean="0"/>
              <a:t>項部硬直なし、副鼻腔</a:t>
            </a:r>
            <a:r>
              <a:rPr lang="ja-JP" altLang="en-US" dirty="0" smtClean="0"/>
              <a:t>叩打痛なし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眼瞼</a:t>
            </a:r>
            <a:r>
              <a:rPr lang="ja-JP" altLang="en-US" dirty="0" smtClean="0"/>
              <a:t>結膜：蒼白なし、出血点なし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前頚部：腫脹なし、圧痛なし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呼吸音：</a:t>
            </a:r>
            <a:r>
              <a:rPr lang="en-US" altLang="ja-JP" dirty="0" smtClean="0"/>
              <a:t>clear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ラ音</a:t>
            </a:r>
            <a:r>
              <a:rPr lang="en-US" altLang="ja-JP" dirty="0" smtClean="0"/>
              <a:t>(-)</a:t>
            </a:r>
          </a:p>
          <a:p>
            <a:pPr marL="0" indent="0">
              <a:buNone/>
            </a:pPr>
            <a:r>
              <a:rPr kumimoji="1" lang="ja-JP" altLang="en-US" dirty="0" smtClean="0"/>
              <a:t>心音：</a:t>
            </a:r>
            <a:r>
              <a:rPr kumimoji="1" lang="en-US" altLang="ja-JP" dirty="0" smtClean="0"/>
              <a:t>Ⅰ</a:t>
            </a:r>
            <a:r>
              <a:rPr kumimoji="1" lang="ja-JP" altLang="en-US" dirty="0" smtClean="0"/>
              <a:t>→　</a:t>
            </a:r>
            <a:r>
              <a:rPr kumimoji="1" lang="en-US" altLang="ja-JP" dirty="0" smtClean="0"/>
              <a:t>Ⅱ</a:t>
            </a:r>
            <a:r>
              <a:rPr kumimoji="1" lang="ja-JP" altLang="en-US" dirty="0" smtClean="0"/>
              <a:t>→　</a:t>
            </a:r>
            <a:r>
              <a:rPr kumimoji="1" lang="en-US" altLang="ja-JP" dirty="0" smtClean="0"/>
              <a:t>Ⅲ(-)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Ⅳ(-)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no murmur</a:t>
            </a:r>
          </a:p>
          <a:p>
            <a:pPr marL="0" indent="0">
              <a:buNone/>
            </a:pPr>
            <a:r>
              <a:rPr lang="ja-JP" altLang="en-US" dirty="0" smtClean="0"/>
              <a:t>腹部：平坦、軟、圧痛</a:t>
            </a:r>
            <a:r>
              <a:rPr lang="en-US" altLang="ja-JP" dirty="0" smtClean="0"/>
              <a:t>(-)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筋性防御</a:t>
            </a:r>
            <a:r>
              <a:rPr lang="en-US" altLang="ja-JP" dirty="0" smtClean="0"/>
              <a:t>(-)</a:t>
            </a:r>
          </a:p>
          <a:p>
            <a:pPr marL="0" indent="0">
              <a:buNone/>
            </a:pPr>
            <a:r>
              <a:rPr lang="ja-JP" altLang="en-US" dirty="0" smtClean="0"/>
              <a:t>下腿浮腫なし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頭頸部・腋窩・鼡径のリンパ節腫脹なし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皮疹なし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発汗著明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48210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7687</TotalTime>
  <Words>2936</Words>
  <Application>Microsoft Office PowerPoint</Application>
  <PresentationFormat>画面に合わせる (4:3)</PresentationFormat>
  <Paragraphs>663</Paragraphs>
  <Slides>49</Slides>
  <Notes>18</Notes>
  <HiddenSlides>1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49</vt:i4>
      </vt:variant>
    </vt:vector>
  </HeadingPairs>
  <TitlesOfParts>
    <vt:vector size="50" baseType="lpstr">
      <vt:lpstr>Office ​​テーマ</vt:lpstr>
      <vt:lpstr>お熱いのはお好き？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Review of systems</vt:lpstr>
      <vt:lpstr>PowerPoint プレゼンテーション</vt:lpstr>
      <vt:lpstr>PowerPoint プレゼンテーション</vt:lpstr>
      <vt:lpstr>Discussion 1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Discussion 2</vt:lpstr>
      <vt:lpstr>その後の経過</vt:lpstr>
      <vt:lpstr>PowerPoint プレゼンテーション</vt:lpstr>
      <vt:lpstr>PowerPoint プレゼンテーション</vt:lpstr>
      <vt:lpstr>PowerPoint プレゼンテーション</vt:lpstr>
      <vt:lpstr>診断</vt:lpstr>
      <vt:lpstr>症例のまとめ</vt:lpstr>
      <vt:lpstr>お勉強スライド</vt:lpstr>
      <vt:lpstr>発熱の診療フローチャート</vt:lpstr>
      <vt:lpstr>敗血症の定義</vt:lpstr>
      <vt:lpstr>PowerPoint プレゼンテーション</vt:lpstr>
      <vt:lpstr>Early Goal-Directed Therapy(EGDT)</vt:lpstr>
      <vt:lpstr>発熱の診療フローチャート</vt:lpstr>
      <vt:lpstr>Fever work up</vt:lpstr>
      <vt:lpstr>発熱の診療フローチャート</vt:lpstr>
      <vt:lpstr>Top-to-Bottom Approach</vt:lpstr>
      <vt:lpstr>お勉強スライド</vt:lpstr>
      <vt:lpstr>汎血球減少症をきたす主な疾患</vt:lpstr>
      <vt:lpstr>汎血球減少症の考え方</vt:lpstr>
      <vt:lpstr>汎血球減少症の考え方</vt:lpstr>
      <vt:lpstr>お勉強スライド</vt:lpstr>
      <vt:lpstr>HLH-2004 診断ガイドライン</vt:lpstr>
      <vt:lpstr>成人血球貪食症候群の診断基準</vt:lpstr>
      <vt:lpstr>PowerPoint プレゼンテーション</vt:lpstr>
      <vt:lpstr>Take home message</vt:lpstr>
      <vt:lpstr>ご清聴ありがとうございました。</vt:lpstr>
      <vt:lpstr>おつかれちゃ～ん(^O^)</vt:lpstr>
      <vt:lpstr>市中感染による敗血症：感染臓器・起因微生物・推奨される抗菌薬①</vt:lpstr>
      <vt:lpstr>市中感染による敗血症：感染臓器・起因微生物・推奨される抗菌薬②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Owner</cp:lastModifiedBy>
  <cp:revision>224</cp:revision>
  <dcterms:created xsi:type="dcterms:W3CDTF">2012-06-06T13:34:59Z</dcterms:created>
  <dcterms:modified xsi:type="dcterms:W3CDTF">2012-07-22T05:34:15Z</dcterms:modified>
</cp:coreProperties>
</file>