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2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notesSlides/notesSlide2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3.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45"/>
  </p:notesMasterIdLst>
  <p:handoutMasterIdLst>
    <p:handoutMasterId r:id="rId46"/>
  </p:handoutMasterIdLst>
  <p:sldIdLst>
    <p:sldId id="384" r:id="rId2"/>
    <p:sldId id="257" r:id="rId3"/>
    <p:sldId id="292" r:id="rId4"/>
    <p:sldId id="259" r:id="rId5"/>
    <p:sldId id="415" r:id="rId6"/>
    <p:sldId id="417" r:id="rId7"/>
    <p:sldId id="418" r:id="rId8"/>
    <p:sldId id="397" r:id="rId9"/>
    <p:sldId id="372" r:id="rId10"/>
    <p:sldId id="386" r:id="rId11"/>
    <p:sldId id="330" r:id="rId12"/>
    <p:sldId id="421" r:id="rId13"/>
    <p:sldId id="388" r:id="rId14"/>
    <p:sldId id="387" r:id="rId15"/>
    <p:sldId id="420" r:id="rId16"/>
    <p:sldId id="424" r:id="rId17"/>
    <p:sldId id="393" r:id="rId18"/>
    <p:sldId id="401" r:id="rId19"/>
    <p:sldId id="392" r:id="rId20"/>
    <p:sldId id="427" r:id="rId21"/>
    <p:sldId id="428" r:id="rId22"/>
    <p:sldId id="396" r:id="rId23"/>
    <p:sldId id="430" r:id="rId24"/>
    <p:sldId id="431" r:id="rId25"/>
    <p:sldId id="400" r:id="rId26"/>
    <p:sldId id="426" r:id="rId27"/>
    <p:sldId id="389" r:id="rId28"/>
    <p:sldId id="403" r:id="rId29"/>
    <p:sldId id="405" r:id="rId30"/>
    <p:sldId id="406" r:id="rId31"/>
    <p:sldId id="411" r:id="rId32"/>
    <p:sldId id="429" r:id="rId33"/>
    <p:sldId id="413" r:id="rId34"/>
    <p:sldId id="414" r:id="rId35"/>
    <p:sldId id="432" r:id="rId36"/>
    <p:sldId id="433" r:id="rId37"/>
    <p:sldId id="434" r:id="rId38"/>
    <p:sldId id="435" r:id="rId39"/>
    <p:sldId id="436" r:id="rId40"/>
    <p:sldId id="437" r:id="rId41"/>
    <p:sldId id="438" r:id="rId42"/>
    <p:sldId id="439" r:id="rId43"/>
    <p:sldId id="440" r:id="rId44"/>
  </p:sldIdLst>
  <p:sldSz cx="9144000" cy="6858000" type="screen4x3"/>
  <p:notesSz cx="6888163" cy="100203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4CFD2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86396" autoAdjust="0"/>
  </p:normalViewPr>
  <p:slideViewPr>
    <p:cSldViewPr>
      <p:cViewPr>
        <p:scale>
          <a:sx n="60" d="100"/>
          <a:sy n="60" d="100"/>
        </p:scale>
        <p:origin x="-1674" y="-162"/>
      </p:cViewPr>
      <p:guideLst>
        <p:guide orient="horz" pos="2160"/>
        <p:guide pos="2880"/>
      </p:guideLst>
    </p:cSldViewPr>
  </p:slideViewPr>
  <p:notesTextViewPr>
    <p:cViewPr>
      <p:scale>
        <a:sx n="1" d="1"/>
        <a:sy n="1" d="1"/>
      </p:scale>
      <p:origin x="0" y="0"/>
    </p:cViewPr>
  </p:notesTextViewPr>
  <p:sorterViewPr>
    <p:cViewPr>
      <p:scale>
        <a:sx n="80" d="100"/>
        <a:sy n="80" d="100"/>
      </p:scale>
      <p:origin x="0" y="2148"/>
    </p:cViewPr>
  </p:sorterViewPr>
  <p:notesViewPr>
    <p:cSldViewPr>
      <p:cViewPr varScale="1">
        <p:scale>
          <a:sx n="55" d="100"/>
          <a:sy n="55" d="100"/>
        </p:scale>
        <p:origin x="-2856" y="-96"/>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3.xlsx"/></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63016146354109E-2"/>
          <c:y val="6.7406052105321634E-2"/>
          <c:w val="0.80355770655112391"/>
          <c:h val="0.86518789578935673"/>
        </c:manualLayout>
      </c:layout>
      <c:lineChart>
        <c:grouping val="standard"/>
        <c:varyColors val="0"/>
        <c:ser>
          <c:idx val="0"/>
          <c:order val="0"/>
          <c:tx>
            <c:strRef>
              <c:f>Sheet1!$C$107</c:f>
              <c:strCache>
                <c:ptCount val="1"/>
                <c:pt idx="0">
                  <c:v>K値</c:v>
                </c:pt>
              </c:strCache>
            </c:strRef>
          </c:tx>
          <c:marker>
            <c:spPr>
              <a:solidFill>
                <a:srgbClr val="FFFF00"/>
              </a:solidFill>
            </c:spPr>
          </c:marker>
          <c:cat>
            <c:numRef>
              <c:f>Sheet1!$B$108:$B$116</c:f>
              <c:numCache>
                <c:formatCode>h:mm</c:formatCode>
                <c:ptCount val="9"/>
                <c:pt idx="0">
                  <c:v>0.41666666666666669</c:v>
                </c:pt>
                <c:pt idx="1">
                  <c:v>0.45833333333333331</c:v>
                </c:pt>
                <c:pt idx="2">
                  <c:v>0.5</c:v>
                </c:pt>
                <c:pt idx="3">
                  <c:v>0.54166666666666663</c:v>
                </c:pt>
                <c:pt idx="4">
                  <c:v>0.58333333333333337</c:v>
                </c:pt>
                <c:pt idx="5">
                  <c:v>0.625</c:v>
                </c:pt>
                <c:pt idx="6">
                  <c:v>0.66666666666666663</c:v>
                </c:pt>
                <c:pt idx="7">
                  <c:v>0.70833333333333337</c:v>
                </c:pt>
                <c:pt idx="8">
                  <c:v>0.75</c:v>
                </c:pt>
              </c:numCache>
            </c:numRef>
          </c:cat>
          <c:val>
            <c:numRef>
              <c:f>Sheet1!$C$108:$C$116</c:f>
              <c:numCache>
                <c:formatCode>General</c:formatCode>
                <c:ptCount val="9"/>
                <c:pt idx="0">
                  <c:v>1.6</c:v>
                </c:pt>
              </c:numCache>
            </c:numRef>
          </c:val>
          <c:smooth val="0"/>
        </c:ser>
        <c:dLbls>
          <c:showLegendKey val="0"/>
          <c:showVal val="0"/>
          <c:showCatName val="0"/>
          <c:showSerName val="0"/>
          <c:showPercent val="0"/>
          <c:showBubbleSize val="0"/>
        </c:dLbls>
        <c:marker val="1"/>
        <c:smooth val="0"/>
        <c:axId val="38398592"/>
        <c:axId val="38400768"/>
      </c:lineChart>
      <c:catAx>
        <c:axId val="38398592"/>
        <c:scaling>
          <c:orientation val="minMax"/>
        </c:scaling>
        <c:delete val="1"/>
        <c:axPos val="b"/>
        <c:numFmt formatCode="h:mm" sourceLinked="1"/>
        <c:majorTickMark val="out"/>
        <c:minorTickMark val="none"/>
        <c:tickLblPos val="nextTo"/>
        <c:crossAx val="38400768"/>
        <c:crosses val="autoZero"/>
        <c:auto val="1"/>
        <c:lblAlgn val="ctr"/>
        <c:lblOffset val="100"/>
        <c:noMultiLvlLbl val="0"/>
      </c:catAx>
      <c:valAx>
        <c:axId val="38400768"/>
        <c:scaling>
          <c:orientation val="minMax"/>
        </c:scaling>
        <c:delete val="0"/>
        <c:axPos val="l"/>
        <c:majorGridlines/>
        <c:numFmt formatCode="General" sourceLinked="1"/>
        <c:majorTickMark val="out"/>
        <c:minorTickMark val="none"/>
        <c:tickLblPos val="nextTo"/>
        <c:txPr>
          <a:bodyPr/>
          <a:lstStyle/>
          <a:p>
            <a:pPr>
              <a:defRPr sz="1800" b="1"/>
            </a:pPr>
            <a:endParaRPr lang="ja-JP"/>
          </a:p>
        </c:txPr>
        <c:crossAx val="38398592"/>
        <c:crosses val="autoZero"/>
        <c:crossBetween val="between"/>
      </c:valAx>
    </c:plotArea>
    <c:legend>
      <c:legendPos val="r"/>
      <c:layout/>
      <c:overlay val="0"/>
      <c:txPr>
        <a:bodyPr/>
        <a:lstStyle/>
        <a:p>
          <a:pPr>
            <a:defRPr sz="2400" b="1"/>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36904761904762E-2"/>
          <c:y val="4.7959379741048809E-2"/>
          <c:w val="0.77029737486055638"/>
          <c:h val="0.75136733441275194"/>
        </c:manualLayout>
      </c:layout>
      <c:lineChart>
        <c:grouping val="standard"/>
        <c:varyColors val="0"/>
        <c:ser>
          <c:idx val="0"/>
          <c:order val="0"/>
          <c:tx>
            <c:strRef>
              <c:f>Sheet1!$I$4</c:f>
              <c:strCache>
                <c:ptCount val="1"/>
                <c:pt idx="0">
                  <c:v>収縮期血圧</c:v>
                </c:pt>
              </c:strCache>
            </c:strRef>
          </c:tx>
          <c:spPr>
            <a:ln>
              <a:noFill/>
            </a:ln>
          </c:spPr>
          <c:marker>
            <c:symbol val="diamond"/>
            <c:size val="12"/>
            <c:spPr>
              <a:solidFill>
                <a:srgbClr val="FF0000"/>
              </a:solidFill>
            </c:spPr>
          </c:marker>
          <c:cat>
            <c:numRef>
              <c:f>Sheet1!$H$5:$H$87</c:f>
              <c:numCache>
                <c:formatCode>General</c:formatCode>
                <c:ptCount val="83"/>
                <c:pt idx="0" formatCode="h:mm">
                  <c:v>0.75</c:v>
                </c:pt>
                <c:pt idx="2" formatCode="h:mm">
                  <c:v>0.79166666666666663</c:v>
                </c:pt>
                <c:pt idx="4" formatCode="h:mm">
                  <c:v>0.83333333333333337</c:v>
                </c:pt>
                <c:pt idx="6" formatCode="h:mm">
                  <c:v>0.875</c:v>
                </c:pt>
                <c:pt idx="8" formatCode="h:mm">
                  <c:v>0.91666666666666663</c:v>
                </c:pt>
                <c:pt idx="10" formatCode="h:mm">
                  <c:v>0.95833333333333337</c:v>
                </c:pt>
                <c:pt idx="14" formatCode="h:mm">
                  <c:v>4.1666666666666664E-2</c:v>
                </c:pt>
                <c:pt idx="16" formatCode="h:mm">
                  <c:v>8.3333333333333329E-2</c:v>
                </c:pt>
                <c:pt idx="18" formatCode="h:mm">
                  <c:v>0.125</c:v>
                </c:pt>
                <c:pt idx="20" formatCode="h:mm">
                  <c:v>0.16666666666666666</c:v>
                </c:pt>
                <c:pt idx="22" formatCode="h:mm">
                  <c:v>0.20833333333333334</c:v>
                </c:pt>
                <c:pt idx="24" formatCode="h:mm">
                  <c:v>0.25</c:v>
                </c:pt>
                <c:pt idx="26" formatCode="h:mm">
                  <c:v>0.29166666666666669</c:v>
                </c:pt>
                <c:pt idx="28" formatCode="h:mm">
                  <c:v>0.33333333333333331</c:v>
                </c:pt>
                <c:pt idx="30" formatCode="h:mm">
                  <c:v>0.375</c:v>
                </c:pt>
                <c:pt idx="32" formatCode="h:mm">
                  <c:v>0.41666666666666669</c:v>
                </c:pt>
                <c:pt idx="34" formatCode="h:mm">
                  <c:v>0.45833333333333331</c:v>
                </c:pt>
                <c:pt idx="36" formatCode="h:mm">
                  <c:v>0.5</c:v>
                </c:pt>
                <c:pt idx="38" formatCode="h:mm">
                  <c:v>0.54166666666666663</c:v>
                </c:pt>
                <c:pt idx="40" formatCode="h:mm">
                  <c:v>0.58333333333333337</c:v>
                </c:pt>
                <c:pt idx="42" formatCode="h:mm">
                  <c:v>0.625</c:v>
                </c:pt>
                <c:pt idx="44" formatCode="h:mm">
                  <c:v>0.66666666666666663</c:v>
                </c:pt>
                <c:pt idx="46" formatCode="h:mm">
                  <c:v>0.70833333333333337</c:v>
                </c:pt>
                <c:pt idx="48" formatCode="h:mm">
                  <c:v>0.75</c:v>
                </c:pt>
                <c:pt idx="50" formatCode="h:mm">
                  <c:v>0.79166666666666663</c:v>
                </c:pt>
                <c:pt idx="52" formatCode="h:mm">
                  <c:v>0.83333333333333337</c:v>
                </c:pt>
                <c:pt idx="54" formatCode="h:mm">
                  <c:v>0.875</c:v>
                </c:pt>
                <c:pt idx="56" formatCode="h:mm">
                  <c:v>0.91666666666666663</c:v>
                </c:pt>
                <c:pt idx="58" formatCode="h:mm">
                  <c:v>0.95833333333333337</c:v>
                </c:pt>
                <c:pt idx="62" formatCode="h:mm">
                  <c:v>4.1666666666666664E-2</c:v>
                </c:pt>
                <c:pt idx="64" formatCode="h:mm">
                  <c:v>8.3333333333333329E-2</c:v>
                </c:pt>
                <c:pt idx="66" formatCode="h:mm">
                  <c:v>0.125</c:v>
                </c:pt>
                <c:pt idx="68" formatCode="h:mm">
                  <c:v>0.16666666666666666</c:v>
                </c:pt>
                <c:pt idx="70" formatCode="h:mm">
                  <c:v>0.20833333333333334</c:v>
                </c:pt>
                <c:pt idx="72" formatCode="h:mm">
                  <c:v>0.25</c:v>
                </c:pt>
                <c:pt idx="74" formatCode="h:mm">
                  <c:v>0.29166666666666669</c:v>
                </c:pt>
                <c:pt idx="76" formatCode="h:mm">
                  <c:v>0.33333333333333331</c:v>
                </c:pt>
                <c:pt idx="78" formatCode="h:mm">
                  <c:v>0.375</c:v>
                </c:pt>
                <c:pt idx="80" formatCode="h:mm">
                  <c:v>0.41666666666666669</c:v>
                </c:pt>
                <c:pt idx="82" formatCode="h:mm">
                  <c:v>0.45833333333333331</c:v>
                </c:pt>
              </c:numCache>
            </c:numRef>
          </c:cat>
          <c:val>
            <c:numRef>
              <c:f>Sheet1!$I$5:$I$87</c:f>
              <c:numCache>
                <c:formatCode>General</c:formatCode>
                <c:ptCount val="83"/>
                <c:pt idx="0">
                  <c:v>158</c:v>
                </c:pt>
                <c:pt idx="1">
                  <c:v>106</c:v>
                </c:pt>
                <c:pt idx="2">
                  <c:v>82</c:v>
                </c:pt>
                <c:pt idx="4">
                  <c:v>98</c:v>
                </c:pt>
                <c:pt idx="6">
                  <c:v>78</c:v>
                </c:pt>
                <c:pt idx="8">
                  <c:v>108</c:v>
                </c:pt>
                <c:pt idx="10">
                  <c:v>80</c:v>
                </c:pt>
                <c:pt idx="12">
                  <c:v>88</c:v>
                </c:pt>
                <c:pt idx="14">
                  <c:v>84</c:v>
                </c:pt>
                <c:pt idx="16">
                  <c:v>98</c:v>
                </c:pt>
                <c:pt idx="18">
                  <c:v>86</c:v>
                </c:pt>
                <c:pt idx="20">
                  <c:v>96</c:v>
                </c:pt>
                <c:pt idx="22">
                  <c:v>98</c:v>
                </c:pt>
                <c:pt idx="24">
                  <c:v>94</c:v>
                </c:pt>
                <c:pt idx="26">
                  <c:v>102</c:v>
                </c:pt>
                <c:pt idx="28">
                  <c:v>88</c:v>
                </c:pt>
                <c:pt idx="30">
                  <c:v>90</c:v>
                </c:pt>
                <c:pt idx="32">
                  <c:v>116</c:v>
                </c:pt>
                <c:pt idx="34">
                  <c:v>88</c:v>
                </c:pt>
                <c:pt idx="36">
                  <c:v>90</c:v>
                </c:pt>
                <c:pt idx="38">
                  <c:v>98</c:v>
                </c:pt>
                <c:pt idx="40">
                  <c:v>96</c:v>
                </c:pt>
                <c:pt idx="42">
                  <c:v>110</c:v>
                </c:pt>
                <c:pt idx="44">
                  <c:v>120</c:v>
                </c:pt>
                <c:pt idx="46">
                  <c:v>108</c:v>
                </c:pt>
                <c:pt idx="48">
                  <c:v>116</c:v>
                </c:pt>
                <c:pt idx="50">
                  <c:v>158</c:v>
                </c:pt>
                <c:pt idx="52">
                  <c:v>124</c:v>
                </c:pt>
                <c:pt idx="54">
                  <c:v>150</c:v>
                </c:pt>
                <c:pt idx="56">
                  <c:v>150</c:v>
                </c:pt>
                <c:pt idx="58">
                  <c:v>144</c:v>
                </c:pt>
                <c:pt idx="60">
                  <c:v>100</c:v>
                </c:pt>
                <c:pt idx="62">
                  <c:v>144</c:v>
                </c:pt>
                <c:pt idx="64">
                  <c:v>128</c:v>
                </c:pt>
                <c:pt idx="66">
                  <c:v>128</c:v>
                </c:pt>
                <c:pt idx="68">
                  <c:v>138</c:v>
                </c:pt>
                <c:pt idx="70">
                  <c:v>130</c:v>
                </c:pt>
                <c:pt idx="72">
                  <c:v>130</c:v>
                </c:pt>
                <c:pt idx="73">
                  <c:v>140</c:v>
                </c:pt>
                <c:pt idx="74">
                  <c:v>134</c:v>
                </c:pt>
                <c:pt idx="76">
                  <c:v>134</c:v>
                </c:pt>
                <c:pt idx="78">
                  <c:v>132</c:v>
                </c:pt>
                <c:pt idx="80">
                  <c:v>144</c:v>
                </c:pt>
                <c:pt idx="82">
                  <c:v>116</c:v>
                </c:pt>
              </c:numCache>
            </c:numRef>
          </c:val>
          <c:smooth val="0"/>
        </c:ser>
        <c:ser>
          <c:idx val="1"/>
          <c:order val="1"/>
          <c:tx>
            <c:strRef>
              <c:f>Sheet1!$J$4</c:f>
              <c:strCache>
                <c:ptCount val="1"/>
                <c:pt idx="0">
                  <c:v>拡張期血圧</c:v>
                </c:pt>
              </c:strCache>
            </c:strRef>
          </c:tx>
          <c:spPr>
            <a:ln>
              <a:noFill/>
            </a:ln>
          </c:spPr>
          <c:marker>
            <c:symbol val="square"/>
            <c:size val="10"/>
            <c:spPr>
              <a:solidFill>
                <a:srgbClr val="00B0F0"/>
              </a:solidFill>
              <a:ln>
                <a:noFill/>
              </a:ln>
            </c:spPr>
          </c:marker>
          <c:cat>
            <c:numRef>
              <c:f>Sheet1!$H$5:$H$87</c:f>
              <c:numCache>
                <c:formatCode>General</c:formatCode>
                <c:ptCount val="83"/>
                <c:pt idx="0" formatCode="h:mm">
                  <c:v>0.75</c:v>
                </c:pt>
                <c:pt idx="2" formatCode="h:mm">
                  <c:v>0.79166666666666663</c:v>
                </c:pt>
                <c:pt idx="4" formatCode="h:mm">
                  <c:v>0.83333333333333337</c:v>
                </c:pt>
                <c:pt idx="6" formatCode="h:mm">
                  <c:v>0.875</c:v>
                </c:pt>
                <c:pt idx="8" formatCode="h:mm">
                  <c:v>0.91666666666666663</c:v>
                </c:pt>
                <c:pt idx="10" formatCode="h:mm">
                  <c:v>0.95833333333333337</c:v>
                </c:pt>
                <c:pt idx="14" formatCode="h:mm">
                  <c:v>4.1666666666666664E-2</c:v>
                </c:pt>
                <c:pt idx="16" formatCode="h:mm">
                  <c:v>8.3333333333333329E-2</c:v>
                </c:pt>
                <c:pt idx="18" formatCode="h:mm">
                  <c:v>0.125</c:v>
                </c:pt>
                <c:pt idx="20" formatCode="h:mm">
                  <c:v>0.16666666666666666</c:v>
                </c:pt>
                <c:pt idx="22" formatCode="h:mm">
                  <c:v>0.20833333333333334</c:v>
                </c:pt>
                <c:pt idx="24" formatCode="h:mm">
                  <c:v>0.25</c:v>
                </c:pt>
                <c:pt idx="26" formatCode="h:mm">
                  <c:v>0.29166666666666669</c:v>
                </c:pt>
                <c:pt idx="28" formatCode="h:mm">
                  <c:v>0.33333333333333331</c:v>
                </c:pt>
                <c:pt idx="30" formatCode="h:mm">
                  <c:v>0.375</c:v>
                </c:pt>
                <c:pt idx="32" formatCode="h:mm">
                  <c:v>0.41666666666666669</c:v>
                </c:pt>
                <c:pt idx="34" formatCode="h:mm">
                  <c:v>0.45833333333333331</c:v>
                </c:pt>
                <c:pt idx="36" formatCode="h:mm">
                  <c:v>0.5</c:v>
                </c:pt>
                <c:pt idx="38" formatCode="h:mm">
                  <c:v>0.54166666666666663</c:v>
                </c:pt>
                <c:pt idx="40" formatCode="h:mm">
                  <c:v>0.58333333333333337</c:v>
                </c:pt>
                <c:pt idx="42" formatCode="h:mm">
                  <c:v>0.625</c:v>
                </c:pt>
                <c:pt idx="44" formatCode="h:mm">
                  <c:v>0.66666666666666663</c:v>
                </c:pt>
                <c:pt idx="46" formatCode="h:mm">
                  <c:v>0.70833333333333337</c:v>
                </c:pt>
                <c:pt idx="48" formatCode="h:mm">
                  <c:v>0.75</c:v>
                </c:pt>
                <c:pt idx="50" formatCode="h:mm">
                  <c:v>0.79166666666666663</c:v>
                </c:pt>
                <c:pt idx="52" formatCode="h:mm">
                  <c:v>0.83333333333333337</c:v>
                </c:pt>
                <c:pt idx="54" formatCode="h:mm">
                  <c:v>0.875</c:v>
                </c:pt>
                <c:pt idx="56" formatCode="h:mm">
                  <c:v>0.91666666666666663</c:v>
                </c:pt>
                <c:pt idx="58" formatCode="h:mm">
                  <c:v>0.95833333333333337</c:v>
                </c:pt>
                <c:pt idx="62" formatCode="h:mm">
                  <c:v>4.1666666666666664E-2</c:v>
                </c:pt>
                <c:pt idx="64" formatCode="h:mm">
                  <c:v>8.3333333333333329E-2</c:v>
                </c:pt>
                <c:pt idx="66" formatCode="h:mm">
                  <c:v>0.125</c:v>
                </c:pt>
                <c:pt idx="68" formatCode="h:mm">
                  <c:v>0.16666666666666666</c:v>
                </c:pt>
                <c:pt idx="70" formatCode="h:mm">
                  <c:v>0.20833333333333334</c:v>
                </c:pt>
                <c:pt idx="72" formatCode="h:mm">
                  <c:v>0.25</c:v>
                </c:pt>
                <c:pt idx="74" formatCode="h:mm">
                  <c:v>0.29166666666666669</c:v>
                </c:pt>
                <c:pt idx="76" formatCode="h:mm">
                  <c:v>0.33333333333333331</c:v>
                </c:pt>
                <c:pt idx="78" formatCode="h:mm">
                  <c:v>0.375</c:v>
                </c:pt>
                <c:pt idx="80" formatCode="h:mm">
                  <c:v>0.41666666666666669</c:v>
                </c:pt>
                <c:pt idx="82" formatCode="h:mm">
                  <c:v>0.45833333333333331</c:v>
                </c:pt>
              </c:numCache>
            </c:numRef>
          </c:cat>
          <c:val>
            <c:numRef>
              <c:f>Sheet1!$J$5:$J$87</c:f>
              <c:numCache>
                <c:formatCode>General</c:formatCode>
                <c:ptCount val="83"/>
                <c:pt idx="0">
                  <c:v>40</c:v>
                </c:pt>
                <c:pt idx="1">
                  <c:v>40</c:v>
                </c:pt>
                <c:pt idx="2">
                  <c:v>42</c:v>
                </c:pt>
                <c:pt idx="4">
                  <c:v>50</c:v>
                </c:pt>
                <c:pt idx="6">
                  <c:v>50</c:v>
                </c:pt>
                <c:pt idx="8">
                  <c:v>62</c:v>
                </c:pt>
                <c:pt idx="10">
                  <c:v>46</c:v>
                </c:pt>
                <c:pt idx="12">
                  <c:v>60</c:v>
                </c:pt>
                <c:pt idx="14">
                  <c:v>42</c:v>
                </c:pt>
                <c:pt idx="16">
                  <c:v>50</c:v>
                </c:pt>
                <c:pt idx="18">
                  <c:v>54</c:v>
                </c:pt>
                <c:pt idx="20">
                  <c:v>50</c:v>
                </c:pt>
                <c:pt idx="22">
                  <c:v>50</c:v>
                </c:pt>
                <c:pt idx="24">
                  <c:v>66</c:v>
                </c:pt>
                <c:pt idx="26">
                  <c:v>52</c:v>
                </c:pt>
                <c:pt idx="28">
                  <c:v>50</c:v>
                </c:pt>
                <c:pt idx="30">
                  <c:v>48</c:v>
                </c:pt>
                <c:pt idx="32">
                  <c:v>60</c:v>
                </c:pt>
                <c:pt idx="34">
                  <c:v>52</c:v>
                </c:pt>
                <c:pt idx="36">
                  <c:v>52</c:v>
                </c:pt>
                <c:pt idx="38">
                  <c:v>44</c:v>
                </c:pt>
                <c:pt idx="40">
                  <c:v>52</c:v>
                </c:pt>
                <c:pt idx="42">
                  <c:v>62</c:v>
                </c:pt>
                <c:pt idx="44">
                  <c:v>56</c:v>
                </c:pt>
                <c:pt idx="46">
                  <c:v>58</c:v>
                </c:pt>
                <c:pt idx="48">
                  <c:v>62</c:v>
                </c:pt>
                <c:pt idx="50">
                  <c:v>68</c:v>
                </c:pt>
                <c:pt idx="52">
                  <c:v>70</c:v>
                </c:pt>
                <c:pt idx="54">
                  <c:v>60</c:v>
                </c:pt>
                <c:pt idx="56">
                  <c:v>62</c:v>
                </c:pt>
                <c:pt idx="58">
                  <c:v>72</c:v>
                </c:pt>
                <c:pt idx="60">
                  <c:v>54</c:v>
                </c:pt>
                <c:pt idx="62">
                  <c:v>58</c:v>
                </c:pt>
                <c:pt idx="64">
                  <c:v>56</c:v>
                </c:pt>
                <c:pt idx="66">
                  <c:v>58</c:v>
                </c:pt>
                <c:pt idx="68">
                  <c:v>58</c:v>
                </c:pt>
                <c:pt idx="70">
                  <c:v>62</c:v>
                </c:pt>
                <c:pt idx="72">
                  <c:v>66</c:v>
                </c:pt>
                <c:pt idx="73">
                  <c:v>78</c:v>
                </c:pt>
                <c:pt idx="74">
                  <c:v>62</c:v>
                </c:pt>
                <c:pt idx="76">
                  <c:v>56</c:v>
                </c:pt>
                <c:pt idx="78">
                  <c:v>64</c:v>
                </c:pt>
                <c:pt idx="80">
                  <c:v>72</c:v>
                </c:pt>
                <c:pt idx="82">
                  <c:v>60</c:v>
                </c:pt>
              </c:numCache>
            </c:numRef>
          </c:val>
          <c:smooth val="0"/>
        </c:ser>
        <c:dLbls>
          <c:showLegendKey val="0"/>
          <c:showVal val="0"/>
          <c:showCatName val="0"/>
          <c:showSerName val="0"/>
          <c:showPercent val="0"/>
          <c:showBubbleSize val="0"/>
        </c:dLbls>
        <c:marker val="1"/>
        <c:smooth val="0"/>
        <c:axId val="166945920"/>
        <c:axId val="166990976"/>
      </c:lineChart>
      <c:catAx>
        <c:axId val="166945920"/>
        <c:scaling>
          <c:orientation val="minMax"/>
        </c:scaling>
        <c:delete val="0"/>
        <c:axPos val="b"/>
        <c:numFmt formatCode="h:mm" sourceLinked="1"/>
        <c:majorTickMark val="none"/>
        <c:minorTickMark val="none"/>
        <c:tickLblPos val="nextTo"/>
        <c:crossAx val="166990976"/>
        <c:crosses val="autoZero"/>
        <c:auto val="1"/>
        <c:lblAlgn val="ctr"/>
        <c:lblOffset val="100"/>
        <c:noMultiLvlLbl val="0"/>
      </c:catAx>
      <c:valAx>
        <c:axId val="166990976"/>
        <c:scaling>
          <c:orientation val="minMax"/>
          <c:max val="160"/>
          <c:min val="40"/>
        </c:scaling>
        <c:delete val="0"/>
        <c:axPos val="l"/>
        <c:majorGridlines>
          <c:spPr>
            <a:ln>
              <a:solidFill>
                <a:schemeClr val="tx1"/>
              </a:solidFill>
            </a:ln>
          </c:spPr>
        </c:majorGridlines>
        <c:numFmt formatCode="General" sourceLinked="1"/>
        <c:majorTickMark val="none"/>
        <c:minorTickMark val="none"/>
        <c:tickLblPos val="high"/>
        <c:crossAx val="166945920"/>
        <c:crosses val="autoZero"/>
        <c:crossBetween val="between"/>
        <c:majorUnit val="20"/>
      </c:valAx>
    </c:plotArea>
    <c:legend>
      <c:legendPos val="r"/>
      <c:layout>
        <c:manualLayout>
          <c:xMode val="edge"/>
          <c:yMode val="edge"/>
          <c:x val="0.77375231656410826"/>
          <c:y val="0.83619556843410836"/>
          <c:w val="0.20623819227032275"/>
          <c:h val="0.14645663232318448"/>
        </c:manualLayout>
      </c:layout>
      <c:overlay val="0"/>
      <c:txPr>
        <a:bodyPr/>
        <a:lstStyle/>
        <a:p>
          <a:pPr>
            <a:defRPr sz="2000"/>
          </a:pPr>
          <a:endParaRPr lang="ja-JP"/>
        </a:p>
      </c:txPr>
    </c:legend>
    <c:plotVisOnly val="1"/>
    <c:dispBlanksAs val="gap"/>
    <c:showDLblsOverMax val="0"/>
  </c:chart>
  <c:txPr>
    <a:bodyPr/>
    <a:lstStyle/>
    <a:p>
      <a:pPr>
        <a:defRPr sz="24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0001124999535"/>
          <c:y val="0.159863106191897"/>
          <c:w val="0.80291379528355555"/>
          <c:h val="0.61784562541316035"/>
        </c:manualLayout>
      </c:layout>
      <c:lineChart>
        <c:grouping val="standard"/>
        <c:varyColors val="0"/>
        <c:dLbls>
          <c:showLegendKey val="0"/>
          <c:showVal val="0"/>
          <c:showCatName val="0"/>
          <c:showSerName val="0"/>
          <c:showPercent val="0"/>
          <c:showBubbleSize val="0"/>
        </c:dLbls>
        <c:marker val="1"/>
        <c:smooth val="0"/>
        <c:axId val="168043648"/>
        <c:axId val="168045184"/>
      </c:lineChart>
      <c:catAx>
        <c:axId val="168043648"/>
        <c:scaling>
          <c:orientation val="minMax"/>
        </c:scaling>
        <c:delete val="1"/>
        <c:axPos val="b"/>
        <c:numFmt formatCode="h:mm" sourceLinked="1"/>
        <c:majorTickMark val="none"/>
        <c:minorTickMark val="none"/>
        <c:tickLblPos val="nextTo"/>
        <c:crossAx val="168045184"/>
        <c:crosses val="autoZero"/>
        <c:auto val="1"/>
        <c:lblAlgn val="ctr"/>
        <c:lblOffset val="100"/>
        <c:noMultiLvlLbl val="0"/>
      </c:catAx>
      <c:valAx>
        <c:axId val="168045184"/>
        <c:scaling>
          <c:orientation val="minMax"/>
        </c:scaling>
        <c:delete val="0"/>
        <c:axPos val="l"/>
        <c:majorGridlines>
          <c:spPr>
            <a:ln>
              <a:noFill/>
            </a:ln>
          </c:spPr>
        </c:majorGridlines>
        <c:numFmt formatCode="General" sourceLinked="1"/>
        <c:majorTickMark val="none"/>
        <c:minorTickMark val="none"/>
        <c:tickLblPos val="nextTo"/>
        <c:crossAx val="168043648"/>
        <c:crosses val="autoZero"/>
        <c:crossBetween val="between"/>
      </c:valAx>
      <c:spPr>
        <a:ln>
          <a:noFill/>
        </a:ln>
        <a:effectLst>
          <a:glow rad="127000">
            <a:schemeClr val="tx1"/>
          </a:glow>
        </a:effectLst>
      </c:spPr>
    </c:plotArea>
    <c:plotVisOnly val="1"/>
    <c:dispBlanksAs val="gap"/>
    <c:showDLblsOverMax val="0"/>
  </c:chart>
  <c:txPr>
    <a:bodyPr/>
    <a:lstStyle/>
    <a:p>
      <a:pPr>
        <a:defRPr sz="2400"/>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36904761904762E-2"/>
          <c:y val="4.7959379741048809E-2"/>
          <c:w val="0.77029737486055638"/>
          <c:h val="0.75136733441275194"/>
        </c:manualLayout>
      </c:layout>
      <c:lineChart>
        <c:grouping val="standard"/>
        <c:varyColors val="0"/>
        <c:ser>
          <c:idx val="0"/>
          <c:order val="0"/>
          <c:tx>
            <c:strRef>
              <c:f>Sheet1!$I$4</c:f>
              <c:strCache>
                <c:ptCount val="1"/>
                <c:pt idx="0">
                  <c:v>収縮期血圧</c:v>
                </c:pt>
              </c:strCache>
            </c:strRef>
          </c:tx>
          <c:spPr>
            <a:ln>
              <a:noFill/>
            </a:ln>
          </c:spPr>
          <c:marker>
            <c:symbol val="diamond"/>
            <c:size val="12"/>
            <c:spPr>
              <a:solidFill>
                <a:srgbClr val="FF0000"/>
              </a:solidFill>
            </c:spPr>
          </c:marker>
          <c:cat>
            <c:numRef>
              <c:f>Sheet1!$H$5:$H$87</c:f>
              <c:numCache>
                <c:formatCode>General</c:formatCode>
                <c:ptCount val="83"/>
                <c:pt idx="0" formatCode="h:mm">
                  <c:v>0.75</c:v>
                </c:pt>
                <c:pt idx="2" formatCode="h:mm">
                  <c:v>0.79166666666666663</c:v>
                </c:pt>
                <c:pt idx="4" formatCode="h:mm">
                  <c:v>0.83333333333333337</c:v>
                </c:pt>
                <c:pt idx="6" formatCode="h:mm">
                  <c:v>0.875</c:v>
                </c:pt>
                <c:pt idx="8" formatCode="h:mm">
                  <c:v>0.91666666666666663</c:v>
                </c:pt>
                <c:pt idx="10" formatCode="h:mm">
                  <c:v>0.95833333333333337</c:v>
                </c:pt>
                <c:pt idx="14" formatCode="h:mm">
                  <c:v>4.1666666666666664E-2</c:v>
                </c:pt>
                <c:pt idx="16" formatCode="h:mm">
                  <c:v>8.3333333333333329E-2</c:v>
                </c:pt>
                <c:pt idx="18" formatCode="h:mm">
                  <c:v>0.125</c:v>
                </c:pt>
                <c:pt idx="20" formatCode="h:mm">
                  <c:v>0.16666666666666666</c:v>
                </c:pt>
                <c:pt idx="22" formatCode="h:mm">
                  <c:v>0.20833333333333334</c:v>
                </c:pt>
                <c:pt idx="24" formatCode="h:mm">
                  <c:v>0.25</c:v>
                </c:pt>
                <c:pt idx="26" formatCode="h:mm">
                  <c:v>0.29166666666666669</c:v>
                </c:pt>
                <c:pt idx="28" formatCode="h:mm">
                  <c:v>0.33333333333333331</c:v>
                </c:pt>
                <c:pt idx="30" formatCode="h:mm">
                  <c:v>0.375</c:v>
                </c:pt>
                <c:pt idx="32" formatCode="h:mm">
                  <c:v>0.41666666666666669</c:v>
                </c:pt>
                <c:pt idx="34" formatCode="h:mm">
                  <c:v>0.45833333333333331</c:v>
                </c:pt>
                <c:pt idx="36" formatCode="h:mm">
                  <c:v>0.5</c:v>
                </c:pt>
                <c:pt idx="38" formatCode="h:mm">
                  <c:v>0.54166666666666663</c:v>
                </c:pt>
                <c:pt idx="40" formatCode="h:mm">
                  <c:v>0.58333333333333337</c:v>
                </c:pt>
                <c:pt idx="42" formatCode="h:mm">
                  <c:v>0.625</c:v>
                </c:pt>
                <c:pt idx="44" formatCode="h:mm">
                  <c:v>0.66666666666666663</c:v>
                </c:pt>
                <c:pt idx="46" formatCode="h:mm">
                  <c:v>0.70833333333333337</c:v>
                </c:pt>
                <c:pt idx="48" formatCode="h:mm">
                  <c:v>0.75</c:v>
                </c:pt>
                <c:pt idx="50" formatCode="h:mm">
                  <c:v>0.79166666666666663</c:v>
                </c:pt>
                <c:pt idx="52" formatCode="h:mm">
                  <c:v>0.83333333333333337</c:v>
                </c:pt>
                <c:pt idx="54" formatCode="h:mm">
                  <c:v>0.875</c:v>
                </c:pt>
                <c:pt idx="56" formatCode="h:mm">
                  <c:v>0.91666666666666663</c:v>
                </c:pt>
                <c:pt idx="58" formatCode="h:mm">
                  <c:v>0.95833333333333337</c:v>
                </c:pt>
                <c:pt idx="62" formatCode="h:mm">
                  <c:v>4.1666666666666664E-2</c:v>
                </c:pt>
                <c:pt idx="64" formatCode="h:mm">
                  <c:v>8.3333333333333329E-2</c:v>
                </c:pt>
                <c:pt idx="66" formatCode="h:mm">
                  <c:v>0.125</c:v>
                </c:pt>
                <c:pt idx="68" formatCode="h:mm">
                  <c:v>0.16666666666666666</c:v>
                </c:pt>
                <c:pt idx="70" formatCode="h:mm">
                  <c:v>0.20833333333333334</c:v>
                </c:pt>
                <c:pt idx="72" formatCode="h:mm">
                  <c:v>0.25</c:v>
                </c:pt>
                <c:pt idx="74" formatCode="h:mm">
                  <c:v>0.29166666666666669</c:v>
                </c:pt>
                <c:pt idx="76" formatCode="h:mm">
                  <c:v>0.33333333333333331</c:v>
                </c:pt>
                <c:pt idx="78" formatCode="h:mm">
                  <c:v>0.375</c:v>
                </c:pt>
                <c:pt idx="80" formatCode="h:mm">
                  <c:v>0.41666666666666669</c:v>
                </c:pt>
                <c:pt idx="82" formatCode="h:mm">
                  <c:v>0.45833333333333331</c:v>
                </c:pt>
              </c:numCache>
            </c:numRef>
          </c:cat>
          <c:val>
            <c:numRef>
              <c:f>Sheet1!$I$5:$I$87</c:f>
              <c:numCache>
                <c:formatCode>General</c:formatCode>
                <c:ptCount val="83"/>
                <c:pt idx="0">
                  <c:v>158</c:v>
                </c:pt>
                <c:pt idx="1">
                  <c:v>106</c:v>
                </c:pt>
                <c:pt idx="2">
                  <c:v>82</c:v>
                </c:pt>
                <c:pt idx="4">
                  <c:v>98</c:v>
                </c:pt>
                <c:pt idx="6">
                  <c:v>78</c:v>
                </c:pt>
                <c:pt idx="8">
                  <c:v>108</c:v>
                </c:pt>
                <c:pt idx="10">
                  <c:v>80</c:v>
                </c:pt>
                <c:pt idx="12">
                  <c:v>88</c:v>
                </c:pt>
                <c:pt idx="14">
                  <c:v>84</c:v>
                </c:pt>
                <c:pt idx="16">
                  <c:v>98</c:v>
                </c:pt>
                <c:pt idx="18">
                  <c:v>86</c:v>
                </c:pt>
                <c:pt idx="20">
                  <c:v>96</c:v>
                </c:pt>
                <c:pt idx="22">
                  <c:v>98</c:v>
                </c:pt>
                <c:pt idx="24">
                  <c:v>94</c:v>
                </c:pt>
                <c:pt idx="26">
                  <c:v>102</c:v>
                </c:pt>
                <c:pt idx="28">
                  <c:v>88</c:v>
                </c:pt>
                <c:pt idx="30">
                  <c:v>90</c:v>
                </c:pt>
                <c:pt idx="32">
                  <c:v>116</c:v>
                </c:pt>
                <c:pt idx="34">
                  <c:v>88</c:v>
                </c:pt>
                <c:pt idx="36">
                  <c:v>90</c:v>
                </c:pt>
                <c:pt idx="38">
                  <c:v>98</c:v>
                </c:pt>
                <c:pt idx="40">
                  <c:v>96</c:v>
                </c:pt>
                <c:pt idx="42">
                  <c:v>110</c:v>
                </c:pt>
                <c:pt idx="44">
                  <c:v>120</c:v>
                </c:pt>
                <c:pt idx="46">
                  <c:v>108</c:v>
                </c:pt>
                <c:pt idx="48">
                  <c:v>116</c:v>
                </c:pt>
                <c:pt idx="50">
                  <c:v>158</c:v>
                </c:pt>
                <c:pt idx="52">
                  <c:v>124</c:v>
                </c:pt>
                <c:pt idx="54">
                  <c:v>150</c:v>
                </c:pt>
                <c:pt idx="56">
                  <c:v>150</c:v>
                </c:pt>
                <c:pt idx="58">
                  <c:v>144</c:v>
                </c:pt>
                <c:pt idx="60">
                  <c:v>100</c:v>
                </c:pt>
                <c:pt idx="62">
                  <c:v>144</c:v>
                </c:pt>
                <c:pt idx="64">
                  <c:v>128</c:v>
                </c:pt>
                <c:pt idx="66">
                  <c:v>128</c:v>
                </c:pt>
                <c:pt idx="68">
                  <c:v>138</c:v>
                </c:pt>
                <c:pt idx="70">
                  <c:v>130</c:v>
                </c:pt>
                <c:pt idx="72">
                  <c:v>130</c:v>
                </c:pt>
                <c:pt idx="73">
                  <c:v>140</c:v>
                </c:pt>
                <c:pt idx="74">
                  <c:v>134</c:v>
                </c:pt>
                <c:pt idx="76">
                  <c:v>134</c:v>
                </c:pt>
                <c:pt idx="78">
                  <c:v>132</c:v>
                </c:pt>
                <c:pt idx="80">
                  <c:v>144</c:v>
                </c:pt>
                <c:pt idx="82">
                  <c:v>116</c:v>
                </c:pt>
              </c:numCache>
            </c:numRef>
          </c:val>
          <c:smooth val="0"/>
        </c:ser>
        <c:ser>
          <c:idx val="1"/>
          <c:order val="1"/>
          <c:tx>
            <c:strRef>
              <c:f>Sheet1!$J$4</c:f>
              <c:strCache>
                <c:ptCount val="1"/>
                <c:pt idx="0">
                  <c:v>拡張期血圧</c:v>
                </c:pt>
              </c:strCache>
            </c:strRef>
          </c:tx>
          <c:spPr>
            <a:ln>
              <a:noFill/>
            </a:ln>
          </c:spPr>
          <c:marker>
            <c:symbol val="square"/>
            <c:size val="10"/>
            <c:spPr>
              <a:solidFill>
                <a:srgbClr val="00B0F0"/>
              </a:solidFill>
              <a:ln>
                <a:noFill/>
              </a:ln>
            </c:spPr>
          </c:marker>
          <c:cat>
            <c:numRef>
              <c:f>Sheet1!$H$5:$H$87</c:f>
              <c:numCache>
                <c:formatCode>General</c:formatCode>
                <c:ptCount val="83"/>
                <c:pt idx="0" formatCode="h:mm">
                  <c:v>0.75</c:v>
                </c:pt>
                <c:pt idx="2" formatCode="h:mm">
                  <c:v>0.79166666666666663</c:v>
                </c:pt>
                <c:pt idx="4" formatCode="h:mm">
                  <c:v>0.83333333333333337</c:v>
                </c:pt>
                <c:pt idx="6" formatCode="h:mm">
                  <c:v>0.875</c:v>
                </c:pt>
                <c:pt idx="8" formatCode="h:mm">
                  <c:v>0.91666666666666663</c:v>
                </c:pt>
                <c:pt idx="10" formatCode="h:mm">
                  <c:v>0.95833333333333337</c:v>
                </c:pt>
                <c:pt idx="14" formatCode="h:mm">
                  <c:v>4.1666666666666664E-2</c:v>
                </c:pt>
                <c:pt idx="16" formatCode="h:mm">
                  <c:v>8.3333333333333329E-2</c:v>
                </c:pt>
                <c:pt idx="18" formatCode="h:mm">
                  <c:v>0.125</c:v>
                </c:pt>
                <c:pt idx="20" formatCode="h:mm">
                  <c:v>0.16666666666666666</c:v>
                </c:pt>
                <c:pt idx="22" formatCode="h:mm">
                  <c:v>0.20833333333333334</c:v>
                </c:pt>
                <c:pt idx="24" formatCode="h:mm">
                  <c:v>0.25</c:v>
                </c:pt>
                <c:pt idx="26" formatCode="h:mm">
                  <c:v>0.29166666666666669</c:v>
                </c:pt>
                <c:pt idx="28" formatCode="h:mm">
                  <c:v>0.33333333333333331</c:v>
                </c:pt>
                <c:pt idx="30" formatCode="h:mm">
                  <c:v>0.375</c:v>
                </c:pt>
                <c:pt idx="32" formatCode="h:mm">
                  <c:v>0.41666666666666669</c:v>
                </c:pt>
                <c:pt idx="34" formatCode="h:mm">
                  <c:v>0.45833333333333331</c:v>
                </c:pt>
                <c:pt idx="36" formatCode="h:mm">
                  <c:v>0.5</c:v>
                </c:pt>
                <c:pt idx="38" formatCode="h:mm">
                  <c:v>0.54166666666666663</c:v>
                </c:pt>
                <c:pt idx="40" formatCode="h:mm">
                  <c:v>0.58333333333333337</c:v>
                </c:pt>
                <c:pt idx="42" formatCode="h:mm">
                  <c:v>0.625</c:v>
                </c:pt>
                <c:pt idx="44" formatCode="h:mm">
                  <c:v>0.66666666666666663</c:v>
                </c:pt>
                <c:pt idx="46" formatCode="h:mm">
                  <c:v>0.70833333333333337</c:v>
                </c:pt>
                <c:pt idx="48" formatCode="h:mm">
                  <c:v>0.75</c:v>
                </c:pt>
                <c:pt idx="50" formatCode="h:mm">
                  <c:v>0.79166666666666663</c:v>
                </c:pt>
                <c:pt idx="52" formatCode="h:mm">
                  <c:v>0.83333333333333337</c:v>
                </c:pt>
                <c:pt idx="54" formatCode="h:mm">
                  <c:v>0.875</c:v>
                </c:pt>
                <c:pt idx="56" formatCode="h:mm">
                  <c:v>0.91666666666666663</c:v>
                </c:pt>
                <c:pt idx="58" formatCode="h:mm">
                  <c:v>0.95833333333333337</c:v>
                </c:pt>
                <c:pt idx="62" formatCode="h:mm">
                  <c:v>4.1666666666666664E-2</c:v>
                </c:pt>
                <c:pt idx="64" formatCode="h:mm">
                  <c:v>8.3333333333333329E-2</c:v>
                </c:pt>
                <c:pt idx="66" formatCode="h:mm">
                  <c:v>0.125</c:v>
                </c:pt>
                <c:pt idx="68" formatCode="h:mm">
                  <c:v>0.16666666666666666</c:v>
                </c:pt>
                <c:pt idx="70" formatCode="h:mm">
                  <c:v>0.20833333333333334</c:v>
                </c:pt>
                <c:pt idx="72" formatCode="h:mm">
                  <c:v>0.25</c:v>
                </c:pt>
                <c:pt idx="74" formatCode="h:mm">
                  <c:v>0.29166666666666669</c:v>
                </c:pt>
                <c:pt idx="76" formatCode="h:mm">
                  <c:v>0.33333333333333331</c:v>
                </c:pt>
                <c:pt idx="78" formatCode="h:mm">
                  <c:v>0.375</c:v>
                </c:pt>
                <c:pt idx="80" formatCode="h:mm">
                  <c:v>0.41666666666666669</c:v>
                </c:pt>
                <c:pt idx="82" formatCode="h:mm">
                  <c:v>0.45833333333333331</c:v>
                </c:pt>
              </c:numCache>
            </c:numRef>
          </c:cat>
          <c:val>
            <c:numRef>
              <c:f>Sheet1!$J$5:$J$87</c:f>
              <c:numCache>
                <c:formatCode>General</c:formatCode>
                <c:ptCount val="83"/>
                <c:pt idx="0">
                  <c:v>40</c:v>
                </c:pt>
                <c:pt idx="1">
                  <c:v>40</c:v>
                </c:pt>
                <c:pt idx="2">
                  <c:v>42</c:v>
                </c:pt>
                <c:pt idx="4">
                  <c:v>50</c:v>
                </c:pt>
                <c:pt idx="6">
                  <c:v>50</c:v>
                </c:pt>
                <c:pt idx="8">
                  <c:v>62</c:v>
                </c:pt>
                <c:pt idx="10">
                  <c:v>46</c:v>
                </c:pt>
                <c:pt idx="12">
                  <c:v>60</c:v>
                </c:pt>
                <c:pt idx="14">
                  <c:v>42</c:v>
                </c:pt>
                <c:pt idx="16">
                  <c:v>50</c:v>
                </c:pt>
                <c:pt idx="18">
                  <c:v>54</c:v>
                </c:pt>
                <c:pt idx="20">
                  <c:v>50</c:v>
                </c:pt>
                <c:pt idx="22">
                  <c:v>50</c:v>
                </c:pt>
                <c:pt idx="24">
                  <c:v>66</c:v>
                </c:pt>
                <c:pt idx="26">
                  <c:v>52</c:v>
                </c:pt>
                <c:pt idx="28">
                  <c:v>50</c:v>
                </c:pt>
                <c:pt idx="30">
                  <c:v>48</c:v>
                </c:pt>
                <c:pt idx="32">
                  <c:v>60</c:v>
                </c:pt>
                <c:pt idx="34">
                  <c:v>52</c:v>
                </c:pt>
                <c:pt idx="36">
                  <c:v>52</c:v>
                </c:pt>
                <c:pt idx="38">
                  <c:v>44</c:v>
                </c:pt>
                <c:pt idx="40">
                  <c:v>52</c:v>
                </c:pt>
                <c:pt idx="42">
                  <c:v>62</c:v>
                </c:pt>
                <c:pt idx="44">
                  <c:v>56</c:v>
                </c:pt>
                <c:pt idx="46">
                  <c:v>58</c:v>
                </c:pt>
                <c:pt idx="48">
                  <c:v>62</c:v>
                </c:pt>
                <c:pt idx="50">
                  <c:v>68</c:v>
                </c:pt>
                <c:pt idx="52">
                  <c:v>70</c:v>
                </c:pt>
                <c:pt idx="54">
                  <c:v>60</c:v>
                </c:pt>
                <c:pt idx="56">
                  <c:v>62</c:v>
                </c:pt>
                <c:pt idx="58">
                  <c:v>72</c:v>
                </c:pt>
                <c:pt idx="60">
                  <c:v>54</c:v>
                </c:pt>
                <c:pt idx="62">
                  <c:v>58</c:v>
                </c:pt>
                <c:pt idx="64">
                  <c:v>56</c:v>
                </c:pt>
                <c:pt idx="66">
                  <c:v>58</c:v>
                </c:pt>
                <c:pt idx="68">
                  <c:v>58</c:v>
                </c:pt>
                <c:pt idx="70">
                  <c:v>62</c:v>
                </c:pt>
                <c:pt idx="72">
                  <c:v>66</c:v>
                </c:pt>
                <c:pt idx="73">
                  <c:v>78</c:v>
                </c:pt>
                <c:pt idx="74">
                  <c:v>62</c:v>
                </c:pt>
                <c:pt idx="76">
                  <c:v>56</c:v>
                </c:pt>
                <c:pt idx="78">
                  <c:v>64</c:v>
                </c:pt>
                <c:pt idx="80">
                  <c:v>72</c:v>
                </c:pt>
                <c:pt idx="82">
                  <c:v>60</c:v>
                </c:pt>
              </c:numCache>
            </c:numRef>
          </c:val>
          <c:smooth val="0"/>
        </c:ser>
        <c:dLbls>
          <c:showLegendKey val="0"/>
          <c:showVal val="0"/>
          <c:showCatName val="0"/>
          <c:showSerName val="0"/>
          <c:showPercent val="0"/>
          <c:showBubbleSize val="0"/>
        </c:dLbls>
        <c:marker val="1"/>
        <c:smooth val="0"/>
        <c:axId val="227383168"/>
        <c:axId val="227435264"/>
      </c:lineChart>
      <c:catAx>
        <c:axId val="227383168"/>
        <c:scaling>
          <c:orientation val="minMax"/>
        </c:scaling>
        <c:delete val="0"/>
        <c:axPos val="b"/>
        <c:numFmt formatCode="h:mm" sourceLinked="1"/>
        <c:majorTickMark val="none"/>
        <c:minorTickMark val="none"/>
        <c:tickLblPos val="nextTo"/>
        <c:crossAx val="227435264"/>
        <c:crosses val="autoZero"/>
        <c:auto val="1"/>
        <c:lblAlgn val="ctr"/>
        <c:lblOffset val="100"/>
        <c:noMultiLvlLbl val="0"/>
      </c:catAx>
      <c:valAx>
        <c:axId val="227435264"/>
        <c:scaling>
          <c:orientation val="minMax"/>
          <c:max val="160"/>
          <c:min val="40"/>
        </c:scaling>
        <c:delete val="0"/>
        <c:axPos val="l"/>
        <c:majorGridlines>
          <c:spPr>
            <a:ln>
              <a:solidFill>
                <a:schemeClr val="tx1"/>
              </a:solidFill>
            </a:ln>
          </c:spPr>
        </c:majorGridlines>
        <c:numFmt formatCode="General" sourceLinked="1"/>
        <c:majorTickMark val="none"/>
        <c:minorTickMark val="none"/>
        <c:tickLblPos val="high"/>
        <c:crossAx val="227383168"/>
        <c:crosses val="autoZero"/>
        <c:crossBetween val="between"/>
        <c:majorUnit val="20"/>
      </c:valAx>
    </c:plotArea>
    <c:legend>
      <c:legendPos val="r"/>
      <c:layout>
        <c:manualLayout>
          <c:xMode val="edge"/>
          <c:yMode val="edge"/>
          <c:x val="0.77375231656410826"/>
          <c:y val="0.83619556843410836"/>
          <c:w val="0.20623819227032275"/>
          <c:h val="0.14645663232318448"/>
        </c:manualLayout>
      </c:layout>
      <c:overlay val="0"/>
      <c:txPr>
        <a:bodyPr/>
        <a:lstStyle/>
        <a:p>
          <a:pPr>
            <a:defRPr sz="2000"/>
          </a:pPr>
          <a:endParaRPr lang="ja-JP"/>
        </a:p>
      </c:txPr>
    </c:legend>
    <c:plotVisOnly val="1"/>
    <c:dispBlanksAs val="gap"/>
    <c:showDLblsOverMax val="0"/>
  </c:chart>
  <c:txPr>
    <a:bodyPr/>
    <a:lstStyle/>
    <a:p>
      <a:pPr>
        <a:defRPr sz="24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0001124999535"/>
          <c:y val="0.159863106191897"/>
          <c:w val="0.80291379528355555"/>
          <c:h val="0.61784562541316035"/>
        </c:manualLayout>
      </c:layout>
      <c:lineChart>
        <c:grouping val="standard"/>
        <c:varyColors val="0"/>
        <c:ser>
          <c:idx val="0"/>
          <c:order val="0"/>
          <c:tx>
            <c:strRef>
              <c:f>Sheet1!$E$4</c:f>
              <c:strCache>
                <c:ptCount val="1"/>
                <c:pt idx="0">
                  <c:v>K値</c:v>
                </c:pt>
              </c:strCache>
            </c:strRef>
          </c:tx>
          <c:spPr>
            <a:ln w="50800">
              <a:solidFill>
                <a:srgbClr val="FFFF00"/>
              </a:solidFill>
            </a:ln>
          </c:spPr>
          <c:marker>
            <c:symbol val="none"/>
          </c:marker>
          <c:cat>
            <c:numRef>
              <c:f>Sheet1!$D$5:$D$87</c:f>
              <c:numCache>
                <c:formatCode>General</c:formatCode>
                <c:ptCount val="83"/>
                <c:pt idx="0" formatCode="h:mm">
                  <c:v>0.75</c:v>
                </c:pt>
                <c:pt idx="2" formatCode="h:mm">
                  <c:v>0.79166666666666663</c:v>
                </c:pt>
                <c:pt idx="4" formatCode="h:mm">
                  <c:v>0.83333333333333337</c:v>
                </c:pt>
                <c:pt idx="6" formatCode="h:mm">
                  <c:v>0.875</c:v>
                </c:pt>
                <c:pt idx="8" formatCode="h:mm">
                  <c:v>0.91666666666666663</c:v>
                </c:pt>
                <c:pt idx="10" formatCode="h:mm">
                  <c:v>0.95833333333333337</c:v>
                </c:pt>
                <c:pt idx="14" formatCode="h:mm">
                  <c:v>4.1666666666666664E-2</c:v>
                </c:pt>
                <c:pt idx="16" formatCode="h:mm">
                  <c:v>8.3333333333333329E-2</c:v>
                </c:pt>
                <c:pt idx="18" formatCode="h:mm">
                  <c:v>0.125</c:v>
                </c:pt>
                <c:pt idx="20" formatCode="h:mm">
                  <c:v>0.16666666666666666</c:v>
                </c:pt>
                <c:pt idx="22" formatCode="h:mm">
                  <c:v>0.20833333333333334</c:v>
                </c:pt>
                <c:pt idx="24" formatCode="h:mm">
                  <c:v>0.25</c:v>
                </c:pt>
                <c:pt idx="26" formatCode="h:mm">
                  <c:v>0.29166666666666669</c:v>
                </c:pt>
                <c:pt idx="28" formatCode="h:mm">
                  <c:v>0.33333333333333331</c:v>
                </c:pt>
                <c:pt idx="30" formatCode="h:mm">
                  <c:v>0.375</c:v>
                </c:pt>
                <c:pt idx="32" formatCode="h:mm">
                  <c:v>0.41666666666666669</c:v>
                </c:pt>
                <c:pt idx="34" formatCode="h:mm">
                  <c:v>0.45833333333333331</c:v>
                </c:pt>
                <c:pt idx="36" formatCode="h:mm">
                  <c:v>0.5</c:v>
                </c:pt>
                <c:pt idx="38" formatCode="h:mm">
                  <c:v>0.54166666666666663</c:v>
                </c:pt>
                <c:pt idx="40" formatCode="h:mm">
                  <c:v>0.58333333333333337</c:v>
                </c:pt>
                <c:pt idx="42" formatCode="h:mm">
                  <c:v>0.625</c:v>
                </c:pt>
                <c:pt idx="44" formatCode="h:mm">
                  <c:v>0.66666666666666663</c:v>
                </c:pt>
                <c:pt idx="46" formatCode="h:mm">
                  <c:v>0.70833333333333337</c:v>
                </c:pt>
                <c:pt idx="48" formatCode="h:mm">
                  <c:v>0.75</c:v>
                </c:pt>
                <c:pt idx="50" formatCode="h:mm">
                  <c:v>0.79166666666666663</c:v>
                </c:pt>
                <c:pt idx="52" formatCode="h:mm">
                  <c:v>0.83333333333333337</c:v>
                </c:pt>
                <c:pt idx="54" formatCode="h:mm">
                  <c:v>0.875</c:v>
                </c:pt>
                <c:pt idx="56" formatCode="h:mm">
                  <c:v>0.91666666666666663</c:v>
                </c:pt>
                <c:pt idx="58" formatCode="h:mm">
                  <c:v>0.95833333333333337</c:v>
                </c:pt>
                <c:pt idx="62" formatCode="h:mm">
                  <c:v>4.1666666666666664E-2</c:v>
                </c:pt>
                <c:pt idx="64" formatCode="h:mm">
                  <c:v>8.3333333333333329E-2</c:v>
                </c:pt>
                <c:pt idx="66" formatCode="h:mm">
                  <c:v>0.125</c:v>
                </c:pt>
                <c:pt idx="68" formatCode="h:mm">
                  <c:v>0.16666666666666666</c:v>
                </c:pt>
                <c:pt idx="70" formatCode="h:mm">
                  <c:v>0.20833333333333334</c:v>
                </c:pt>
                <c:pt idx="72" formatCode="h:mm">
                  <c:v>0.25</c:v>
                </c:pt>
                <c:pt idx="74" formatCode="h:mm">
                  <c:v>0.29166666666666669</c:v>
                </c:pt>
                <c:pt idx="76" formatCode="h:mm">
                  <c:v>0.33333333333333331</c:v>
                </c:pt>
                <c:pt idx="78" formatCode="h:mm">
                  <c:v>0.375</c:v>
                </c:pt>
                <c:pt idx="80" formatCode="h:mm">
                  <c:v>0.41666666666666669</c:v>
                </c:pt>
                <c:pt idx="82" formatCode="h:mm">
                  <c:v>0.45833333333333331</c:v>
                </c:pt>
              </c:numCache>
            </c:numRef>
          </c:cat>
          <c:val>
            <c:numRef>
              <c:f>Sheet1!$E$5:$E$87</c:f>
              <c:numCache>
                <c:formatCode>General</c:formatCode>
                <c:ptCount val="83"/>
                <c:pt idx="0">
                  <c:v>1.5</c:v>
                </c:pt>
                <c:pt idx="1">
                  <c:v>1.5</c:v>
                </c:pt>
                <c:pt idx="2">
                  <c:v>1.6</c:v>
                </c:pt>
                <c:pt idx="3">
                  <c:v>1.9</c:v>
                </c:pt>
                <c:pt idx="4">
                  <c:v>2.1</c:v>
                </c:pt>
                <c:pt idx="5">
                  <c:v>2.7</c:v>
                </c:pt>
                <c:pt idx="6">
                  <c:v>3.3</c:v>
                </c:pt>
                <c:pt idx="7">
                  <c:v>4.2</c:v>
                </c:pt>
                <c:pt idx="8">
                  <c:v>4.7</c:v>
                </c:pt>
                <c:pt idx="9">
                  <c:v>5</c:v>
                </c:pt>
                <c:pt idx="10">
                  <c:v>4.9000000000000004</c:v>
                </c:pt>
                <c:pt idx="11">
                  <c:v>4.8</c:v>
                </c:pt>
                <c:pt idx="12">
                  <c:v>4.8</c:v>
                </c:pt>
                <c:pt idx="13">
                  <c:v>4.9000000000000004</c:v>
                </c:pt>
                <c:pt idx="14">
                  <c:v>4.9000000000000004</c:v>
                </c:pt>
                <c:pt idx="15">
                  <c:v>5</c:v>
                </c:pt>
                <c:pt idx="16">
                  <c:v>4.8</c:v>
                </c:pt>
                <c:pt idx="17">
                  <c:v>4.5999999999999996</c:v>
                </c:pt>
                <c:pt idx="18">
                  <c:v>4.5999999999999996</c:v>
                </c:pt>
                <c:pt idx="19">
                  <c:v>4.5</c:v>
                </c:pt>
                <c:pt idx="20">
                  <c:v>4.4000000000000004</c:v>
                </c:pt>
                <c:pt idx="21">
                  <c:v>4.3</c:v>
                </c:pt>
                <c:pt idx="22">
                  <c:v>4.2</c:v>
                </c:pt>
                <c:pt idx="23">
                  <c:v>4.0999999999999996</c:v>
                </c:pt>
                <c:pt idx="24">
                  <c:v>3.9</c:v>
                </c:pt>
                <c:pt idx="25">
                  <c:v>3.9</c:v>
                </c:pt>
                <c:pt idx="26">
                  <c:v>4</c:v>
                </c:pt>
                <c:pt idx="27">
                  <c:v>4.0999999999999996</c:v>
                </c:pt>
                <c:pt idx="28">
                  <c:v>4.2</c:v>
                </c:pt>
                <c:pt idx="29">
                  <c:v>4.3</c:v>
                </c:pt>
                <c:pt idx="30">
                  <c:v>4.4000000000000004</c:v>
                </c:pt>
                <c:pt idx="31">
                  <c:v>4.4000000000000004</c:v>
                </c:pt>
                <c:pt idx="32">
                  <c:v>4.3</c:v>
                </c:pt>
                <c:pt idx="33">
                  <c:v>4.2</c:v>
                </c:pt>
                <c:pt idx="34">
                  <c:v>4.0999999999999996</c:v>
                </c:pt>
                <c:pt idx="35">
                  <c:v>4.0999999999999996</c:v>
                </c:pt>
                <c:pt idx="36">
                  <c:v>4</c:v>
                </c:pt>
                <c:pt idx="37">
                  <c:v>4</c:v>
                </c:pt>
                <c:pt idx="38">
                  <c:v>4</c:v>
                </c:pt>
                <c:pt idx="39">
                  <c:v>4</c:v>
                </c:pt>
                <c:pt idx="40">
                  <c:v>3.9</c:v>
                </c:pt>
                <c:pt idx="41">
                  <c:v>3.9</c:v>
                </c:pt>
                <c:pt idx="42">
                  <c:v>3.8</c:v>
                </c:pt>
                <c:pt idx="43">
                  <c:v>3.8</c:v>
                </c:pt>
                <c:pt idx="44">
                  <c:v>3.8</c:v>
                </c:pt>
                <c:pt idx="45">
                  <c:v>3.7</c:v>
                </c:pt>
                <c:pt idx="46">
                  <c:v>3.7</c:v>
                </c:pt>
                <c:pt idx="47">
                  <c:v>3.7</c:v>
                </c:pt>
                <c:pt idx="48">
                  <c:v>3.6</c:v>
                </c:pt>
                <c:pt idx="49">
                  <c:v>3.6</c:v>
                </c:pt>
                <c:pt idx="50">
                  <c:v>3.6</c:v>
                </c:pt>
                <c:pt idx="51">
                  <c:v>3.6</c:v>
                </c:pt>
                <c:pt idx="52">
                  <c:v>3.5</c:v>
                </c:pt>
                <c:pt idx="53">
                  <c:v>3.5</c:v>
                </c:pt>
                <c:pt idx="54">
                  <c:v>3.6</c:v>
                </c:pt>
                <c:pt idx="55">
                  <c:v>3.7</c:v>
                </c:pt>
                <c:pt idx="56">
                  <c:v>3.8</c:v>
                </c:pt>
                <c:pt idx="57">
                  <c:v>3.8</c:v>
                </c:pt>
                <c:pt idx="58">
                  <c:v>3.8</c:v>
                </c:pt>
                <c:pt idx="59">
                  <c:v>3.8</c:v>
                </c:pt>
                <c:pt idx="60">
                  <c:v>3.9</c:v>
                </c:pt>
                <c:pt idx="61">
                  <c:v>3.9</c:v>
                </c:pt>
                <c:pt idx="62">
                  <c:v>3.9</c:v>
                </c:pt>
                <c:pt idx="63">
                  <c:v>3.9</c:v>
                </c:pt>
                <c:pt idx="64">
                  <c:v>3.8</c:v>
                </c:pt>
                <c:pt idx="65">
                  <c:v>3.8</c:v>
                </c:pt>
                <c:pt idx="66">
                  <c:v>3.8</c:v>
                </c:pt>
                <c:pt idx="67">
                  <c:v>3.8</c:v>
                </c:pt>
                <c:pt idx="68">
                  <c:v>3.8</c:v>
                </c:pt>
                <c:pt idx="69">
                  <c:v>3.8</c:v>
                </c:pt>
                <c:pt idx="70">
                  <c:v>3.9</c:v>
                </c:pt>
                <c:pt idx="71">
                  <c:v>3.8</c:v>
                </c:pt>
                <c:pt idx="72">
                  <c:v>3.8</c:v>
                </c:pt>
                <c:pt idx="73">
                  <c:v>3.7</c:v>
                </c:pt>
                <c:pt idx="74">
                  <c:v>3.6</c:v>
                </c:pt>
                <c:pt idx="75">
                  <c:v>3.5</c:v>
                </c:pt>
                <c:pt idx="76">
                  <c:v>3.4</c:v>
                </c:pt>
                <c:pt idx="77">
                  <c:v>3.4</c:v>
                </c:pt>
                <c:pt idx="78">
                  <c:v>3.5</c:v>
                </c:pt>
                <c:pt idx="79">
                  <c:v>3.5</c:v>
                </c:pt>
                <c:pt idx="80">
                  <c:v>3.6</c:v>
                </c:pt>
                <c:pt idx="81">
                  <c:v>3.6</c:v>
                </c:pt>
                <c:pt idx="82">
                  <c:v>3.5</c:v>
                </c:pt>
              </c:numCache>
            </c:numRef>
          </c:val>
          <c:smooth val="0"/>
        </c:ser>
        <c:dLbls>
          <c:showLegendKey val="0"/>
          <c:showVal val="0"/>
          <c:showCatName val="0"/>
          <c:showSerName val="0"/>
          <c:showPercent val="0"/>
          <c:showBubbleSize val="0"/>
        </c:dLbls>
        <c:marker val="1"/>
        <c:smooth val="0"/>
        <c:axId val="227675520"/>
        <c:axId val="230937728"/>
      </c:lineChart>
      <c:catAx>
        <c:axId val="227675520"/>
        <c:scaling>
          <c:orientation val="minMax"/>
        </c:scaling>
        <c:delete val="1"/>
        <c:axPos val="b"/>
        <c:numFmt formatCode="h:mm" sourceLinked="1"/>
        <c:majorTickMark val="none"/>
        <c:minorTickMark val="none"/>
        <c:tickLblPos val="nextTo"/>
        <c:crossAx val="230937728"/>
        <c:crosses val="autoZero"/>
        <c:auto val="1"/>
        <c:lblAlgn val="ctr"/>
        <c:lblOffset val="100"/>
        <c:noMultiLvlLbl val="0"/>
      </c:catAx>
      <c:valAx>
        <c:axId val="230937728"/>
        <c:scaling>
          <c:orientation val="minMax"/>
        </c:scaling>
        <c:delete val="0"/>
        <c:axPos val="l"/>
        <c:majorGridlines>
          <c:spPr>
            <a:ln>
              <a:noFill/>
            </a:ln>
          </c:spPr>
        </c:majorGridlines>
        <c:numFmt formatCode="General" sourceLinked="1"/>
        <c:majorTickMark val="none"/>
        <c:minorTickMark val="none"/>
        <c:tickLblPos val="nextTo"/>
        <c:crossAx val="227675520"/>
        <c:crosses val="autoZero"/>
        <c:crossBetween val="between"/>
      </c:valAx>
      <c:spPr>
        <a:ln>
          <a:noFill/>
        </a:ln>
        <a:effectLst>
          <a:glow rad="127000">
            <a:schemeClr val="tx1"/>
          </a:glow>
        </a:effectLst>
      </c:spPr>
    </c:plotArea>
    <c:plotVisOnly val="1"/>
    <c:dispBlanksAs val="gap"/>
    <c:showDLblsOverMax val="0"/>
  </c:chart>
  <c:txPr>
    <a:bodyPr/>
    <a:lstStyle/>
    <a:p>
      <a:pPr>
        <a:defRPr sz="2400"/>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36904761904762E-2"/>
          <c:y val="4.7959379741048809E-2"/>
          <c:w val="0.77029737486055638"/>
          <c:h val="0.75136733441275194"/>
        </c:manualLayout>
      </c:layout>
      <c:lineChart>
        <c:grouping val="standard"/>
        <c:varyColors val="0"/>
        <c:ser>
          <c:idx val="0"/>
          <c:order val="0"/>
          <c:tx>
            <c:strRef>
              <c:f>Sheet1!$I$4</c:f>
              <c:strCache>
                <c:ptCount val="1"/>
                <c:pt idx="0">
                  <c:v>収縮期血圧</c:v>
                </c:pt>
              </c:strCache>
            </c:strRef>
          </c:tx>
          <c:spPr>
            <a:ln>
              <a:noFill/>
            </a:ln>
          </c:spPr>
          <c:marker>
            <c:symbol val="diamond"/>
            <c:size val="12"/>
            <c:spPr>
              <a:solidFill>
                <a:srgbClr val="FF0000"/>
              </a:solidFill>
            </c:spPr>
          </c:marker>
          <c:cat>
            <c:numRef>
              <c:f>Sheet1!$H$5:$H$87</c:f>
              <c:numCache>
                <c:formatCode>General</c:formatCode>
                <c:ptCount val="83"/>
                <c:pt idx="0" formatCode="h:mm">
                  <c:v>0.75</c:v>
                </c:pt>
                <c:pt idx="2" formatCode="h:mm">
                  <c:v>0.79166666666666663</c:v>
                </c:pt>
                <c:pt idx="4" formatCode="h:mm">
                  <c:v>0.83333333333333337</c:v>
                </c:pt>
                <c:pt idx="6" formatCode="h:mm">
                  <c:v>0.875</c:v>
                </c:pt>
                <c:pt idx="8" formatCode="h:mm">
                  <c:v>0.91666666666666663</c:v>
                </c:pt>
                <c:pt idx="10" formatCode="h:mm">
                  <c:v>0.95833333333333337</c:v>
                </c:pt>
                <c:pt idx="14" formatCode="h:mm">
                  <c:v>4.1666666666666664E-2</c:v>
                </c:pt>
                <c:pt idx="16" formatCode="h:mm">
                  <c:v>8.3333333333333329E-2</c:v>
                </c:pt>
                <c:pt idx="18" formatCode="h:mm">
                  <c:v>0.125</c:v>
                </c:pt>
                <c:pt idx="20" formatCode="h:mm">
                  <c:v>0.16666666666666666</c:v>
                </c:pt>
                <c:pt idx="22" formatCode="h:mm">
                  <c:v>0.20833333333333334</c:v>
                </c:pt>
                <c:pt idx="24" formatCode="h:mm">
                  <c:v>0.25</c:v>
                </c:pt>
                <c:pt idx="26" formatCode="h:mm">
                  <c:v>0.29166666666666669</c:v>
                </c:pt>
                <c:pt idx="28" formatCode="h:mm">
                  <c:v>0.33333333333333331</c:v>
                </c:pt>
                <c:pt idx="30" formatCode="h:mm">
                  <c:v>0.375</c:v>
                </c:pt>
                <c:pt idx="32" formatCode="h:mm">
                  <c:v>0.41666666666666669</c:v>
                </c:pt>
                <c:pt idx="34" formatCode="h:mm">
                  <c:v>0.45833333333333331</c:v>
                </c:pt>
                <c:pt idx="36" formatCode="h:mm">
                  <c:v>0.5</c:v>
                </c:pt>
                <c:pt idx="38" formatCode="h:mm">
                  <c:v>0.54166666666666663</c:v>
                </c:pt>
                <c:pt idx="40" formatCode="h:mm">
                  <c:v>0.58333333333333337</c:v>
                </c:pt>
                <c:pt idx="42" formatCode="h:mm">
                  <c:v>0.625</c:v>
                </c:pt>
                <c:pt idx="44" formatCode="h:mm">
                  <c:v>0.66666666666666663</c:v>
                </c:pt>
                <c:pt idx="46" formatCode="h:mm">
                  <c:v>0.70833333333333337</c:v>
                </c:pt>
                <c:pt idx="48" formatCode="h:mm">
                  <c:v>0.75</c:v>
                </c:pt>
                <c:pt idx="50" formatCode="h:mm">
                  <c:v>0.79166666666666663</c:v>
                </c:pt>
                <c:pt idx="52" formatCode="h:mm">
                  <c:v>0.83333333333333337</c:v>
                </c:pt>
                <c:pt idx="54" formatCode="h:mm">
                  <c:v>0.875</c:v>
                </c:pt>
                <c:pt idx="56" formatCode="h:mm">
                  <c:v>0.91666666666666663</c:v>
                </c:pt>
                <c:pt idx="58" formatCode="h:mm">
                  <c:v>0.95833333333333337</c:v>
                </c:pt>
                <c:pt idx="62" formatCode="h:mm">
                  <c:v>4.1666666666666664E-2</c:v>
                </c:pt>
                <c:pt idx="64" formatCode="h:mm">
                  <c:v>8.3333333333333329E-2</c:v>
                </c:pt>
                <c:pt idx="66" formatCode="h:mm">
                  <c:v>0.125</c:v>
                </c:pt>
                <c:pt idx="68" formatCode="h:mm">
                  <c:v>0.16666666666666666</c:v>
                </c:pt>
                <c:pt idx="70" formatCode="h:mm">
                  <c:v>0.20833333333333334</c:v>
                </c:pt>
                <c:pt idx="72" formatCode="h:mm">
                  <c:v>0.25</c:v>
                </c:pt>
                <c:pt idx="74" formatCode="h:mm">
                  <c:v>0.29166666666666669</c:v>
                </c:pt>
                <c:pt idx="76" formatCode="h:mm">
                  <c:v>0.33333333333333331</c:v>
                </c:pt>
                <c:pt idx="78" formatCode="h:mm">
                  <c:v>0.375</c:v>
                </c:pt>
                <c:pt idx="80" formatCode="h:mm">
                  <c:v>0.41666666666666669</c:v>
                </c:pt>
                <c:pt idx="82" formatCode="h:mm">
                  <c:v>0.45833333333333331</c:v>
                </c:pt>
              </c:numCache>
            </c:numRef>
          </c:cat>
          <c:val>
            <c:numRef>
              <c:f>Sheet1!$I$5:$I$87</c:f>
              <c:numCache>
                <c:formatCode>General</c:formatCode>
                <c:ptCount val="83"/>
                <c:pt idx="0">
                  <c:v>158</c:v>
                </c:pt>
                <c:pt idx="1">
                  <c:v>106</c:v>
                </c:pt>
                <c:pt idx="2">
                  <c:v>82</c:v>
                </c:pt>
                <c:pt idx="4">
                  <c:v>98</c:v>
                </c:pt>
                <c:pt idx="6">
                  <c:v>78</c:v>
                </c:pt>
                <c:pt idx="8">
                  <c:v>108</c:v>
                </c:pt>
                <c:pt idx="10">
                  <c:v>80</c:v>
                </c:pt>
                <c:pt idx="12">
                  <c:v>88</c:v>
                </c:pt>
                <c:pt idx="14">
                  <c:v>84</c:v>
                </c:pt>
                <c:pt idx="16">
                  <c:v>98</c:v>
                </c:pt>
                <c:pt idx="18">
                  <c:v>86</c:v>
                </c:pt>
                <c:pt idx="20">
                  <c:v>96</c:v>
                </c:pt>
                <c:pt idx="22">
                  <c:v>98</c:v>
                </c:pt>
                <c:pt idx="24">
                  <c:v>94</c:v>
                </c:pt>
                <c:pt idx="26">
                  <c:v>102</c:v>
                </c:pt>
                <c:pt idx="28">
                  <c:v>88</c:v>
                </c:pt>
                <c:pt idx="30">
                  <c:v>90</c:v>
                </c:pt>
                <c:pt idx="32">
                  <c:v>116</c:v>
                </c:pt>
                <c:pt idx="34">
                  <c:v>88</c:v>
                </c:pt>
                <c:pt idx="36">
                  <c:v>90</c:v>
                </c:pt>
                <c:pt idx="38">
                  <c:v>98</c:v>
                </c:pt>
                <c:pt idx="40">
                  <c:v>96</c:v>
                </c:pt>
                <c:pt idx="42">
                  <c:v>110</c:v>
                </c:pt>
                <c:pt idx="44">
                  <c:v>120</c:v>
                </c:pt>
                <c:pt idx="46">
                  <c:v>108</c:v>
                </c:pt>
                <c:pt idx="48">
                  <c:v>116</c:v>
                </c:pt>
                <c:pt idx="50">
                  <c:v>158</c:v>
                </c:pt>
                <c:pt idx="52">
                  <c:v>124</c:v>
                </c:pt>
                <c:pt idx="54">
                  <c:v>150</c:v>
                </c:pt>
                <c:pt idx="56">
                  <c:v>150</c:v>
                </c:pt>
                <c:pt idx="58">
                  <c:v>144</c:v>
                </c:pt>
                <c:pt idx="60">
                  <c:v>100</c:v>
                </c:pt>
                <c:pt idx="62">
                  <c:v>144</c:v>
                </c:pt>
                <c:pt idx="64">
                  <c:v>128</c:v>
                </c:pt>
                <c:pt idx="66">
                  <c:v>128</c:v>
                </c:pt>
                <c:pt idx="68">
                  <c:v>138</c:v>
                </c:pt>
                <c:pt idx="70">
                  <c:v>130</c:v>
                </c:pt>
                <c:pt idx="72">
                  <c:v>130</c:v>
                </c:pt>
                <c:pt idx="73">
                  <c:v>140</c:v>
                </c:pt>
                <c:pt idx="74">
                  <c:v>134</c:v>
                </c:pt>
                <c:pt idx="76">
                  <c:v>134</c:v>
                </c:pt>
                <c:pt idx="78">
                  <c:v>132</c:v>
                </c:pt>
                <c:pt idx="80">
                  <c:v>144</c:v>
                </c:pt>
                <c:pt idx="82">
                  <c:v>116</c:v>
                </c:pt>
              </c:numCache>
            </c:numRef>
          </c:val>
          <c:smooth val="0"/>
        </c:ser>
        <c:ser>
          <c:idx val="1"/>
          <c:order val="1"/>
          <c:tx>
            <c:strRef>
              <c:f>Sheet1!$J$4</c:f>
              <c:strCache>
                <c:ptCount val="1"/>
                <c:pt idx="0">
                  <c:v>拡張期血圧</c:v>
                </c:pt>
              </c:strCache>
            </c:strRef>
          </c:tx>
          <c:spPr>
            <a:ln>
              <a:noFill/>
            </a:ln>
          </c:spPr>
          <c:marker>
            <c:symbol val="square"/>
            <c:size val="10"/>
            <c:spPr>
              <a:solidFill>
                <a:srgbClr val="00B0F0"/>
              </a:solidFill>
              <a:ln>
                <a:noFill/>
              </a:ln>
            </c:spPr>
          </c:marker>
          <c:cat>
            <c:numRef>
              <c:f>Sheet1!$H$5:$H$87</c:f>
              <c:numCache>
                <c:formatCode>General</c:formatCode>
                <c:ptCount val="83"/>
                <c:pt idx="0" formatCode="h:mm">
                  <c:v>0.75</c:v>
                </c:pt>
                <c:pt idx="2" formatCode="h:mm">
                  <c:v>0.79166666666666663</c:v>
                </c:pt>
                <c:pt idx="4" formatCode="h:mm">
                  <c:v>0.83333333333333337</c:v>
                </c:pt>
                <c:pt idx="6" formatCode="h:mm">
                  <c:v>0.875</c:v>
                </c:pt>
                <c:pt idx="8" formatCode="h:mm">
                  <c:v>0.91666666666666663</c:v>
                </c:pt>
                <c:pt idx="10" formatCode="h:mm">
                  <c:v>0.95833333333333337</c:v>
                </c:pt>
                <c:pt idx="14" formatCode="h:mm">
                  <c:v>4.1666666666666664E-2</c:v>
                </c:pt>
                <c:pt idx="16" formatCode="h:mm">
                  <c:v>8.3333333333333329E-2</c:v>
                </c:pt>
                <c:pt idx="18" formatCode="h:mm">
                  <c:v>0.125</c:v>
                </c:pt>
                <c:pt idx="20" formatCode="h:mm">
                  <c:v>0.16666666666666666</c:v>
                </c:pt>
                <c:pt idx="22" formatCode="h:mm">
                  <c:v>0.20833333333333334</c:v>
                </c:pt>
                <c:pt idx="24" formatCode="h:mm">
                  <c:v>0.25</c:v>
                </c:pt>
                <c:pt idx="26" formatCode="h:mm">
                  <c:v>0.29166666666666669</c:v>
                </c:pt>
                <c:pt idx="28" formatCode="h:mm">
                  <c:v>0.33333333333333331</c:v>
                </c:pt>
                <c:pt idx="30" formatCode="h:mm">
                  <c:v>0.375</c:v>
                </c:pt>
                <c:pt idx="32" formatCode="h:mm">
                  <c:v>0.41666666666666669</c:v>
                </c:pt>
                <c:pt idx="34" formatCode="h:mm">
                  <c:v>0.45833333333333331</c:v>
                </c:pt>
                <c:pt idx="36" formatCode="h:mm">
                  <c:v>0.5</c:v>
                </c:pt>
                <c:pt idx="38" formatCode="h:mm">
                  <c:v>0.54166666666666663</c:v>
                </c:pt>
                <c:pt idx="40" formatCode="h:mm">
                  <c:v>0.58333333333333337</c:v>
                </c:pt>
                <c:pt idx="42" formatCode="h:mm">
                  <c:v>0.625</c:v>
                </c:pt>
                <c:pt idx="44" formatCode="h:mm">
                  <c:v>0.66666666666666663</c:v>
                </c:pt>
                <c:pt idx="46" formatCode="h:mm">
                  <c:v>0.70833333333333337</c:v>
                </c:pt>
                <c:pt idx="48" formatCode="h:mm">
                  <c:v>0.75</c:v>
                </c:pt>
                <c:pt idx="50" formatCode="h:mm">
                  <c:v>0.79166666666666663</c:v>
                </c:pt>
                <c:pt idx="52" formatCode="h:mm">
                  <c:v>0.83333333333333337</c:v>
                </c:pt>
                <c:pt idx="54" formatCode="h:mm">
                  <c:v>0.875</c:v>
                </c:pt>
                <c:pt idx="56" formatCode="h:mm">
                  <c:v>0.91666666666666663</c:v>
                </c:pt>
                <c:pt idx="58" formatCode="h:mm">
                  <c:v>0.95833333333333337</c:v>
                </c:pt>
                <c:pt idx="62" formatCode="h:mm">
                  <c:v>4.1666666666666664E-2</c:v>
                </c:pt>
                <c:pt idx="64" formatCode="h:mm">
                  <c:v>8.3333333333333329E-2</c:v>
                </c:pt>
                <c:pt idx="66" formatCode="h:mm">
                  <c:v>0.125</c:v>
                </c:pt>
                <c:pt idx="68" formatCode="h:mm">
                  <c:v>0.16666666666666666</c:v>
                </c:pt>
                <c:pt idx="70" formatCode="h:mm">
                  <c:v>0.20833333333333334</c:v>
                </c:pt>
                <c:pt idx="72" formatCode="h:mm">
                  <c:v>0.25</c:v>
                </c:pt>
                <c:pt idx="74" formatCode="h:mm">
                  <c:v>0.29166666666666669</c:v>
                </c:pt>
                <c:pt idx="76" formatCode="h:mm">
                  <c:v>0.33333333333333331</c:v>
                </c:pt>
                <c:pt idx="78" formatCode="h:mm">
                  <c:v>0.375</c:v>
                </c:pt>
                <c:pt idx="80" formatCode="h:mm">
                  <c:v>0.41666666666666669</c:v>
                </c:pt>
                <c:pt idx="82" formatCode="h:mm">
                  <c:v>0.45833333333333331</c:v>
                </c:pt>
              </c:numCache>
            </c:numRef>
          </c:cat>
          <c:val>
            <c:numRef>
              <c:f>Sheet1!$J$5:$J$87</c:f>
              <c:numCache>
                <c:formatCode>General</c:formatCode>
                <c:ptCount val="83"/>
                <c:pt idx="0">
                  <c:v>40</c:v>
                </c:pt>
                <c:pt idx="1">
                  <c:v>40</c:v>
                </c:pt>
                <c:pt idx="2">
                  <c:v>42</c:v>
                </c:pt>
                <c:pt idx="4">
                  <c:v>50</c:v>
                </c:pt>
                <c:pt idx="6">
                  <c:v>50</c:v>
                </c:pt>
                <c:pt idx="8">
                  <c:v>62</c:v>
                </c:pt>
                <c:pt idx="10">
                  <c:v>46</c:v>
                </c:pt>
                <c:pt idx="12">
                  <c:v>60</c:v>
                </c:pt>
                <c:pt idx="14">
                  <c:v>42</c:v>
                </c:pt>
                <c:pt idx="16">
                  <c:v>50</c:v>
                </c:pt>
                <c:pt idx="18">
                  <c:v>54</c:v>
                </c:pt>
                <c:pt idx="20">
                  <c:v>50</c:v>
                </c:pt>
                <c:pt idx="22">
                  <c:v>50</c:v>
                </c:pt>
                <c:pt idx="24">
                  <c:v>66</c:v>
                </c:pt>
                <c:pt idx="26">
                  <c:v>52</c:v>
                </c:pt>
                <c:pt idx="28">
                  <c:v>50</c:v>
                </c:pt>
                <c:pt idx="30">
                  <c:v>48</c:v>
                </c:pt>
                <c:pt idx="32">
                  <c:v>60</c:v>
                </c:pt>
                <c:pt idx="34">
                  <c:v>52</c:v>
                </c:pt>
                <c:pt idx="36">
                  <c:v>52</c:v>
                </c:pt>
                <c:pt idx="38">
                  <c:v>44</c:v>
                </c:pt>
                <c:pt idx="40">
                  <c:v>52</c:v>
                </c:pt>
                <c:pt idx="42">
                  <c:v>62</c:v>
                </c:pt>
                <c:pt idx="44">
                  <c:v>56</c:v>
                </c:pt>
                <c:pt idx="46">
                  <c:v>58</c:v>
                </c:pt>
                <c:pt idx="48">
                  <c:v>62</c:v>
                </c:pt>
                <c:pt idx="50">
                  <c:v>68</c:v>
                </c:pt>
                <c:pt idx="52">
                  <c:v>70</c:v>
                </c:pt>
                <c:pt idx="54">
                  <c:v>60</c:v>
                </c:pt>
                <c:pt idx="56">
                  <c:v>62</c:v>
                </c:pt>
                <c:pt idx="58">
                  <c:v>72</c:v>
                </c:pt>
                <c:pt idx="60">
                  <c:v>54</c:v>
                </c:pt>
                <c:pt idx="62">
                  <c:v>58</c:v>
                </c:pt>
                <c:pt idx="64">
                  <c:v>56</c:v>
                </c:pt>
                <c:pt idx="66">
                  <c:v>58</c:v>
                </c:pt>
                <c:pt idx="68">
                  <c:v>58</c:v>
                </c:pt>
                <c:pt idx="70">
                  <c:v>62</c:v>
                </c:pt>
                <c:pt idx="72">
                  <c:v>66</c:v>
                </c:pt>
                <c:pt idx="73">
                  <c:v>78</c:v>
                </c:pt>
                <c:pt idx="74">
                  <c:v>62</c:v>
                </c:pt>
                <c:pt idx="76">
                  <c:v>56</c:v>
                </c:pt>
                <c:pt idx="78">
                  <c:v>64</c:v>
                </c:pt>
                <c:pt idx="80">
                  <c:v>72</c:v>
                </c:pt>
                <c:pt idx="82">
                  <c:v>60</c:v>
                </c:pt>
              </c:numCache>
            </c:numRef>
          </c:val>
          <c:smooth val="0"/>
        </c:ser>
        <c:dLbls>
          <c:showLegendKey val="0"/>
          <c:showVal val="0"/>
          <c:showCatName val="0"/>
          <c:showSerName val="0"/>
          <c:showPercent val="0"/>
          <c:showBubbleSize val="0"/>
        </c:dLbls>
        <c:marker val="1"/>
        <c:smooth val="0"/>
        <c:axId val="38160256"/>
        <c:axId val="38163200"/>
      </c:lineChart>
      <c:catAx>
        <c:axId val="38160256"/>
        <c:scaling>
          <c:orientation val="minMax"/>
        </c:scaling>
        <c:delete val="0"/>
        <c:axPos val="b"/>
        <c:numFmt formatCode="h:mm" sourceLinked="1"/>
        <c:majorTickMark val="none"/>
        <c:minorTickMark val="none"/>
        <c:tickLblPos val="nextTo"/>
        <c:crossAx val="38163200"/>
        <c:crosses val="autoZero"/>
        <c:auto val="1"/>
        <c:lblAlgn val="ctr"/>
        <c:lblOffset val="100"/>
        <c:noMultiLvlLbl val="0"/>
      </c:catAx>
      <c:valAx>
        <c:axId val="38163200"/>
        <c:scaling>
          <c:orientation val="minMax"/>
          <c:max val="160"/>
          <c:min val="40"/>
        </c:scaling>
        <c:delete val="0"/>
        <c:axPos val="l"/>
        <c:majorGridlines>
          <c:spPr>
            <a:ln>
              <a:solidFill>
                <a:schemeClr val="tx1"/>
              </a:solidFill>
            </a:ln>
          </c:spPr>
        </c:majorGridlines>
        <c:numFmt formatCode="General" sourceLinked="1"/>
        <c:majorTickMark val="none"/>
        <c:minorTickMark val="none"/>
        <c:tickLblPos val="high"/>
        <c:crossAx val="38160256"/>
        <c:crosses val="autoZero"/>
        <c:crossBetween val="between"/>
        <c:majorUnit val="20"/>
      </c:valAx>
    </c:plotArea>
    <c:legend>
      <c:legendPos val="r"/>
      <c:layout>
        <c:manualLayout>
          <c:xMode val="edge"/>
          <c:yMode val="edge"/>
          <c:x val="0.77375231656410826"/>
          <c:y val="0.83619556843410836"/>
          <c:w val="0.20623819227032275"/>
          <c:h val="0.14645663232318448"/>
        </c:manualLayout>
      </c:layout>
      <c:overlay val="0"/>
      <c:txPr>
        <a:bodyPr/>
        <a:lstStyle/>
        <a:p>
          <a:pPr>
            <a:defRPr sz="2000"/>
          </a:pPr>
          <a:endParaRPr lang="ja-JP"/>
        </a:p>
      </c:txPr>
    </c:legend>
    <c:plotVisOnly val="1"/>
    <c:dispBlanksAs val="gap"/>
    <c:showDLblsOverMax val="0"/>
  </c:chart>
  <c:txPr>
    <a:bodyPr/>
    <a:lstStyle/>
    <a:p>
      <a:pPr>
        <a:defRPr sz="24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0001124999535"/>
          <c:y val="0.159863106191897"/>
          <c:w val="0.80291379528355555"/>
          <c:h val="0.61784562541316035"/>
        </c:manualLayout>
      </c:layout>
      <c:lineChart>
        <c:grouping val="standard"/>
        <c:varyColors val="0"/>
        <c:ser>
          <c:idx val="0"/>
          <c:order val="0"/>
          <c:tx>
            <c:strRef>
              <c:f>Sheet1!$E$4</c:f>
              <c:strCache>
                <c:ptCount val="1"/>
                <c:pt idx="0">
                  <c:v>K値</c:v>
                </c:pt>
              </c:strCache>
            </c:strRef>
          </c:tx>
          <c:spPr>
            <a:ln w="50800">
              <a:solidFill>
                <a:srgbClr val="FFFF00"/>
              </a:solidFill>
            </a:ln>
          </c:spPr>
          <c:marker>
            <c:symbol val="none"/>
          </c:marker>
          <c:cat>
            <c:numRef>
              <c:f>Sheet1!$D$5:$D$87</c:f>
              <c:numCache>
                <c:formatCode>General</c:formatCode>
                <c:ptCount val="83"/>
                <c:pt idx="0" formatCode="h:mm">
                  <c:v>0.75</c:v>
                </c:pt>
                <c:pt idx="2" formatCode="h:mm">
                  <c:v>0.79166666666666663</c:v>
                </c:pt>
                <c:pt idx="4" formatCode="h:mm">
                  <c:v>0.83333333333333337</c:v>
                </c:pt>
                <c:pt idx="6" formatCode="h:mm">
                  <c:v>0.875</c:v>
                </c:pt>
                <c:pt idx="8" formatCode="h:mm">
                  <c:v>0.91666666666666663</c:v>
                </c:pt>
                <c:pt idx="10" formatCode="h:mm">
                  <c:v>0.95833333333333337</c:v>
                </c:pt>
                <c:pt idx="14" formatCode="h:mm">
                  <c:v>4.1666666666666664E-2</c:v>
                </c:pt>
                <c:pt idx="16" formatCode="h:mm">
                  <c:v>8.3333333333333329E-2</c:v>
                </c:pt>
                <c:pt idx="18" formatCode="h:mm">
                  <c:v>0.125</c:v>
                </c:pt>
                <c:pt idx="20" formatCode="h:mm">
                  <c:v>0.16666666666666666</c:v>
                </c:pt>
                <c:pt idx="22" formatCode="h:mm">
                  <c:v>0.20833333333333334</c:v>
                </c:pt>
                <c:pt idx="24" formatCode="h:mm">
                  <c:v>0.25</c:v>
                </c:pt>
                <c:pt idx="26" formatCode="h:mm">
                  <c:v>0.29166666666666669</c:v>
                </c:pt>
                <c:pt idx="28" formatCode="h:mm">
                  <c:v>0.33333333333333331</c:v>
                </c:pt>
                <c:pt idx="30" formatCode="h:mm">
                  <c:v>0.375</c:v>
                </c:pt>
                <c:pt idx="32" formatCode="h:mm">
                  <c:v>0.41666666666666669</c:v>
                </c:pt>
                <c:pt idx="34" formatCode="h:mm">
                  <c:v>0.45833333333333331</c:v>
                </c:pt>
                <c:pt idx="36" formatCode="h:mm">
                  <c:v>0.5</c:v>
                </c:pt>
                <c:pt idx="38" formatCode="h:mm">
                  <c:v>0.54166666666666663</c:v>
                </c:pt>
                <c:pt idx="40" formatCode="h:mm">
                  <c:v>0.58333333333333337</c:v>
                </c:pt>
                <c:pt idx="42" formatCode="h:mm">
                  <c:v>0.625</c:v>
                </c:pt>
                <c:pt idx="44" formatCode="h:mm">
                  <c:v>0.66666666666666663</c:v>
                </c:pt>
                <c:pt idx="46" formatCode="h:mm">
                  <c:v>0.70833333333333337</c:v>
                </c:pt>
                <c:pt idx="48" formatCode="h:mm">
                  <c:v>0.75</c:v>
                </c:pt>
                <c:pt idx="50" formatCode="h:mm">
                  <c:v>0.79166666666666663</c:v>
                </c:pt>
                <c:pt idx="52" formatCode="h:mm">
                  <c:v>0.83333333333333337</c:v>
                </c:pt>
                <c:pt idx="54" formatCode="h:mm">
                  <c:v>0.875</c:v>
                </c:pt>
                <c:pt idx="56" formatCode="h:mm">
                  <c:v>0.91666666666666663</c:v>
                </c:pt>
                <c:pt idx="58" formatCode="h:mm">
                  <c:v>0.95833333333333337</c:v>
                </c:pt>
                <c:pt idx="62" formatCode="h:mm">
                  <c:v>4.1666666666666664E-2</c:v>
                </c:pt>
                <c:pt idx="64" formatCode="h:mm">
                  <c:v>8.3333333333333329E-2</c:v>
                </c:pt>
                <c:pt idx="66" formatCode="h:mm">
                  <c:v>0.125</c:v>
                </c:pt>
                <c:pt idx="68" formatCode="h:mm">
                  <c:v>0.16666666666666666</c:v>
                </c:pt>
                <c:pt idx="70" formatCode="h:mm">
                  <c:v>0.20833333333333334</c:v>
                </c:pt>
                <c:pt idx="72" formatCode="h:mm">
                  <c:v>0.25</c:v>
                </c:pt>
                <c:pt idx="74" formatCode="h:mm">
                  <c:v>0.29166666666666669</c:v>
                </c:pt>
                <c:pt idx="76" formatCode="h:mm">
                  <c:v>0.33333333333333331</c:v>
                </c:pt>
                <c:pt idx="78" formatCode="h:mm">
                  <c:v>0.375</c:v>
                </c:pt>
                <c:pt idx="80" formatCode="h:mm">
                  <c:v>0.41666666666666669</c:v>
                </c:pt>
                <c:pt idx="82" formatCode="h:mm">
                  <c:v>0.45833333333333331</c:v>
                </c:pt>
              </c:numCache>
            </c:numRef>
          </c:cat>
          <c:val>
            <c:numRef>
              <c:f>Sheet1!$E$5:$E$87</c:f>
              <c:numCache>
                <c:formatCode>General</c:formatCode>
                <c:ptCount val="83"/>
                <c:pt idx="0">
                  <c:v>1.5</c:v>
                </c:pt>
                <c:pt idx="1">
                  <c:v>1.5</c:v>
                </c:pt>
                <c:pt idx="2">
                  <c:v>1.6</c:v>
                </c:pt>
                <c:pt idx="3">
                  <c:v>1.9</c:v>
                </c:pt>
                <c:pt idx="4">
                  <c:v>2.1</c:v>
                </c:pt>
                <c:pt idx="5">
                  <c:v>2.7</c:v>
                </c:pt>
                <c:pt idx="6">
                  <c:v>3.3</c:v>
                </c:pt>
                <c:pt idx="7">
                  <c:v>4.2</c:v>
                </c:pt>
                <c:pt idx="8">
                  <c:v>4.7</c:v>
                </c:pt>
                <c:pt idx="9">
                  <c:v>5</c:v>
                </c:pt>
                <c:pt idx="10">
                  <c:v>4.9000000000000004</c:v>
                </c:pt>
                <c:pt idx="11">
                  <c:v>4.8</c:v>
                </c:pt>
                <c:pt idx="12">
                  <c:v>4.8</c:v>
                </c:pt>
                <c:pt idx="13">
                  <c:v>4.9000000000000004</c:v>
                </c:pt>
                <c:pt idx="14">
                  <c:v>4.9000000000000004</c:v>
                </c:pt>
                <c:pt idx="15">
                  <c:v>5</c:v>
                </c:pt>
                <c:pt idx="16">
                  <c:v>4.8</c:v>
                </c:pt>
                <c:pt idx="17">
                  <c:v>4.5999999999999996</c:v>
                </c:pt>
                <c:pt idx="18">
                  <c:v>4.5999999999999996</c:v>
                </c:pt>
                <c:pt idx="19">
                  <c:v>4.5</c:v>
                </c:pt>
                <c:pt idx="20">
                  <c:v>4.4000000000000004</c:v>
                </c:pt>
                <c:pt idx="21">
                  <c:v>4.3</c:v>
                </c:pt>
                <c:pt idx="22">
                  <c:v>4.2</c:v>
                </c:pt>
                <c:pt idx="23">
                  <c:v>4.0999999999999996</c:v>
                </c:pt>
                <c:pt idx="24">
                  <c:v>3.9</c:v>
                </c:pt>
                <c:pt idx="25">
                  <c:v>3.9</c:v>
                </c:pt>
                <c:pt idx="26">
                  <c:v>4</c:v>
                </c:pt>
                <c:pt idx="27">
                  <c:v>4.0999999999999996</c:v>
                </c:pt>
                <c:pt idx="28">
                  <c:v>4.2</c:v>
                </c:pt>
                <c:pt idx="29">
                  <c:v>4.3</c:v>
                </c:pt>
                <c:pt idx="30">
                  <c:v>4.4000000000000004</c:v>
                </c:pt>
                <c:pt idx="31">
                  <c:v>4.4000000000000004</c:v>
                </c:pt>
                <c:pt idx="32">
                  <c:v>4.3</c:v>
                </c:pt>
                <c:pt idx="33">
                  <c:v>4.2</c:v>
                </c:pt>
                <c:pt idx="34">
                  <c:v>4.0999999999999996</c:v>
                </c:pt>
                <c:pt idx="35">
                  <c:v>4.0999999999999996</c:v>
                </c:pt>
                <c:pt idx="36">
                  <c:v>4</c:v>
                </c:pt>
                <c:pt idx="37">
                  <c:v>4</c:v>
                </c:pt>
                <c:pt idx="38">
                  <c:v>4</c:v>
                </c:pt>
                <c:pt idx="39">
                  <c:v>4</c:v>
                </c:pt>
                <c:pt idx="40">
                  <c:v>3.9</c:v>
                </c:pt>
                <c:pt idx="41">
                  <c:v>3.9</c:v>
                </c:pt>
                <c:pt idx="42">
                  <c:v>3.8</c:v>
                </c:pt>
                <c:pt idx="43">
                  <c:v>3.8</c:v>
                </c:pt>
                <c:pt idx="44">
                  <c:v>3.8</c:v>
                </c:pt>
                <c:pt idx="45">
                  <c:v>3.7</c:v>
                </c:pt>
                <c:pt idx="46">
                  <c:v>3.7</c:v>
                </c:pt>
                <c:pt idx="47">
                  <c:v>3.7</c:v>
                </c:pt>
                <c:pt idx="48">
                  <c:v>3.6</c:v>
                </c:pt>
                <c:pt idx="49">
                  <c:v>3.6</c:v>
                </c:pt>
                <c:pt idx="50">
                  <c:v>3.6</c:v>
                </c:pt>
                <c:pt idx="51">
                  <c:v>3.6</c:v>
                </c:pt>
                <c:pt idx="52">
                  <c:v>3.5</c:v>
                </c:pt>
                <c:pt idx="53">
                  <c:v>3.5</c:v>
                </c:pt>
                <c:pt idx="54">
                  <c:v>3.6</c:v>
                </c:pt>
                <c:pt idx="55">
                  <c:v>3.7</c:v>
                </c:pt>
                <c:pt idx="56">
                  <c:v>3.8</c:v>
                </c:pt>
                <c:pt idx="57">
                  <c:v>3.8</c:v>
                </c:pt>
                <c:pt idx="58">
                  <c:v>3.8</c:v>
                </c:pt>
                <c:pt idx="59">
                  <c:v>3.8</c:v>
                </c:pt>
                <c:pt idx="60">
                  <c:v>3.9</c:v>
                </c:pt>
                <c:pt idx="61">
                  <c:v>3.9</c:v>
                </c:pt>
                <c:pt idx="62">
                  <c:v>3.9</c:v>
                </c:pt>
                <c:pt idx="63">
                  <c:v>3.9</c:v>
                </c:pt>
                <c:pt idx="64">
                  <c:v>3.8</c:v>
                </c:pt>
                <c:pt idx="65">
                  <c:v>3.8</c:v>
                </c:pt>
                <c:pt idx="66">
                  <c:v>3.8</c:v>
                </c:pt>
                <c:pt idx="67">
                  <c:v>3.8</c:v>
                </c:pt>
                <c:pt idx="68">
                  <c:v>3.8</c:v>
                </c:pt>
                <c:pt idx="69">
                  <c:v>3.8</c:v>
                </c:pt>
                <c:pt idx="70">
                  <c:v>3.9</c:v>
                </c:pt>
                <c:pt idx="71">
                  <c:v>3.8</c:v>
                </c:pt>
                <c:pt idx="72">
                  <c:v>3.8</c:v>
                </c:pt>
                <c:pt idx="73">
                  <c:v>3.7</c:v>
                </c:pt>
                <c:pt idx="74">
                  <c:v>3.6</c:v>
                </c:pt>
                <c:pt idx="75">
                  <c:v>3.5</c:v>
                </c:pt>
                <c:pt idx="76">
                  <c:v>3.4</c:v>
                </c:pt>
                <c:pt idx="77">
                  <c:v>3.4</c:v>
                </c:pt>
                <c:pt idx="78">
                  <c:v>3.5</c:v>
                </c:pt>
                <c:pt idx="79">
                  <c:v>3.5</c:v>
                </c:pt>
                <c:pt idx="80">
                  <c:v>3.6</c:v>
                </c:pt>
                <c:pt idx="81">
                  <c:v>3.6</c:v>
                </c:pt>
                <c:pt idx="82">
                  <c:v>3.5</c:v>
                </c:pt>
              </c:numCache>
            </c:numRef>
          </c:val>
          <c:smooth val="0"/>
        </c:ser>
        <c:dLbls>
          <c:showLegendKey val="0"/>
          <c:showVal val="0"/>
          <c:showCatName val="0"/>
          <c:showSerName val="0"/>
          <c:showPercent val="0"/>
          <c:showBubbleSize val="0"/>
        </c:dLbls>
        <c:marker val="1"/>
        <c:smooth val="0"/>
        <c:axId val="38188160"/>
        <c:axId val="38189696"/>
      </c:lineChart>
      <c:catAx>
        <c:axId val="38188160"/>
        <c:scaling>
          <c:orientation val="minMax"/>
        </c:scaling>
        <c:delete val="1"/>
        <c:axPos val="b"/>
        <c:numFmt formatCode="h:mm" sourceLinked="1"/>
        <c:majorTickMark val="none"/>
        <c:minorTickMark val="none"/>
        <c:tickLblPos val="nextTo"/>
        <c:crossAx val="38189696"/>
        <c:crosses val="autoZero"/>
        <c:auto val="1"/>
        <c:lblAlgn val="ctr"/>
        <c:lblOffset val="100"/>
        <c:noMultiLvlLbl val="0"/>
      </c:catAx>
      <c:valAx>
        <c:axId val="38189696"/>
        <c:scaling>
          <c:orientation val="minMax"/>
        </c:scaling>
        <c:delete val="0"/>
        <c:axPos val="l"/>
        <c:majorGridlines>
          <c:spPr>
            <a:ln>
              <a:noFill/>
            </a:ln>
          </c:spPr>
        </c:majorGridlines>
        <c:numFmt formatCode="General" sourceLinked="1"/>
        <c:majorTickMark val="none"/>
        <c:minorTickMark val="none"/>
        <c:tickLblPos val="nextTo"/>
        <c:crossAx val="38188160"/>
        <c:crosses val="autoZero"/>
        <c:crossBetween val="between"/>
      </c:valAx>
      <c:spPr>
        <a:ln>
          <a:noFill/>
        </a:ln>
        <a:effectLst>
          <a:glow rad="127000">
            <a:schemeClr val="tx1"/>
          </a:glow>
        </a:effectLst>
      </c:spPr>
    </c:plotArea>
    <c:plotVisOnly val="1"/>
    <c:dispBlanksAs val="gap"/>
    <c:showDLblsOverMax val="0"/>
  </c:chart>
  <c:txPr>
    <a:bodyPr/>
    <a:lstStyle/>
    <a:p>
      <a:pPr>
        <a:defRPr sz="2400"/>
      </a:pPr>
      <a:endParaRPr lang="ja-JP"/>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1.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0.22171</cdr:x>
      <cdr:y>0.76691</cdr:y>
    </cdr:from>
    <cdr:to>
      <cdr:x>0.29896</cdr:x>
      <cdr:y>0.95453</cdr:y>
    </cdr:to>
    <cdr:pic>
      <cdr:nvPicPr>
        <cdr:cNvPr id="3" name="図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907692" y="4120773"/>
          <a:ext cx="664694" cy="100812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0.22171</cdr:x>
      <cdr:y>0.76691</cdr:y>
    </cdr:from>
    <cdr:to>
      <cdr:x>0.29896</cdr:x>
      <cdr:y>0.95453</cdr:y>
    </cdr:to>
    <cdr:pic>
      <cdr:nvPicPr>
        <cdr:cNvPr id="3" name="図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907692" y="4120773"/>
          <a:ext cx="664694" cy="1008123"/>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0.22171</cdr:x>
      <cdr:y>0.76691</cdr:y>
    </cdr:from>
    <cdr:to>
      <cdr:x>0.29896</cdr:x>
      <cdr:y>0.95453</cdr:y>
    </cdr:to>
    <cdr:pic>
      <cdr:nvPicPr>
        <cdr:cNvPr id="3" name="図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907692" y="4120773"/>
          <a:ext cx="664694" cy="1008123"/>
        </a:xfrm>
        <a:prstGeom xmlns:a="http://schemas.openxmlformats.org/drawingml/2006/main" prst="rect">
          <a:avLst/>
        </a:prstGeom>
      </cdr:spPr>
    </cdr:pic>
  </cdr:relSizeAnchor>
  <cdr:relSizeAnchor xmlns:cdr="http://schemas.openxmlformats.org/drawingml/2006/chartDrawing">
    <cdr:from>
      <cdr:x>0.43609</cdr:x>
      <cdr:y>0.76691</cdr:y>
    </cdr:from>
    <cdr:to>
      <cdr:x>0.44767</cdr:x>
      <cdr:y>0.91129</cdr:y>
    </cdr:to>
    <cdr:cxnSp macro="">
      <cdr:nvCxnSpPr>
        <cdr:cNvPr id="5" name="直線矢印コネクタ 4"/>
        <cdr:cNvCxnSpPr/>
      </cdr:nvCxnSpPr>
      <cdr:spPr>
        <a:xfrm xmlns:a="http://schemas.openxmlformats.org/drawingml/2006/main" flipH="1" flipV="1">
          <a:off x="3752314" y="4120774"/>
          <a:ext cx="99606" cy="775770"/>
        </a:xfrm>
        <a:prstGeom xmlns:a="http://schemas.openxmlformats.org/drawingml/2006/main" prst="straightConnector1">
          <a:avLst/>
        </a:prstGeom>
        <a:ln xmlns:a="http://schemas.openxmlformats.org/drawingml/2006/main" w="28575">
          <a:solidFill>
            <a:srgbClr val="FFFF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0.39549</cdr:x>
      <cdr:y>0.91346</cdr:y>
    </cdr:from>
    <cdr:to>
      <cdr:x>0.48114</cdr:x>
      <cdr:y>0.99387</cdr:y>
    </cdr:to>
    <cdr:sp macro="" textlink="">
      <cdr:nvSpPr>
        <cdr:cNvPr id="8" name="正方形/長方形 7"/>
        <cdr:cNvSpPr/>
      </cdr:nvSpPr>
      <cdr:spPr>
        <a:xfrm xmlns:a="http://schemas.openxmlformats.org/drawingml/2006/main">
          <a:off x="3403007" y="4908210"/>
          <a:ext cx="736945" cy="432048"/>
        </a:xfrm>
        <a:prstGeom xmlns:a="http://schemas.openxmlformats.org/drawingml/2006/main" prst="rect">
          <a:avLst/>
        </a:prstGeom>
        <a:noFill xmlns:a="http://schemas.openxmlformats.org/drawingml/2006/main"/>
        <a:ln xmlns:a="http://schemas.openxmlformats.org/drawingml/2006/main" w="28575">
          <a:solidFill>
            <a:srgbClr val="FF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6616" tIns="48308" rIns="96616" bIns="48308" rtlCol="0"/>
          <a:lstStyle>
            <a:lvl1pPr algn="l">
              <a:defRPr sz="1300"/>
            </a:lvl1pPr>
          </a:lstStyle>
          <a:p>
            <a:pPr>
              <a:defRPr/>
            </a:pPr>
            <a:endParaRPr lang="ja-JP" altLang="en-US"/>
          </a:p>
        </p:txBody>
      </p:sp>
      <p:sp>
        <p:nvSpPr>
          <p:cNvPr id="3" name="日付プレースホルダー 2"/>
          <p:cNvSpPr>
            <a:spLocks noGrp="1"/>
          </p:cNvSpPr>
          <p:nvPr>
            <p:ph type="dt" sz="quarter" idx="1"/>
          </p:nvPr>
        </p:nvSpPr>
        <p:spPr>
          <a:xfrm>
            <a:off x="3902075" y="0"/>
            <a:ext cx="2984500" cy="501650"/>
          </a:xfrm>
          <a:prstGeom prst="rect">
            <a:avLst/>
          </a:prstGeom>
        </p:spPr>
        <p:txBody>
          <a:bodyPr vert="horz" lIns="96616" tIns="48308" rIns="96616" bIns="48308" rtlCol="0"/>
          <a:lstStyle>
            <a:lvl1pPr algn="r">
              <a:defRPr sz="1300" smtClean="0"/>
            </a:lvl1pPr>
          </a:lstStyle>
          <a:p>
            <a:pPr>
              <a:defRPr/>
            </a:pPr>
            <a:fld id="{14DD028B-D233-4C0C-BE54-9D3CF10E8ECF}" type="datetimeFigureOut">
              <a:rPr lang="ja-JP" altLang="en-US"/>
              <a:pPr>
                <a:defRPr/>
              </a:pPr>
              <a:t>2012/7/22</a:t>
            </a:fld>
            <a:endParaRPr lang="ja-JP" altLang="en-US"/>
          </a:p>
        </p:txBody>
      </p:sp>
      <p:sp>
        <p:nvSpPr>
          <p:cNvPr id="4" name="フッター プレースホルダー 3"/>
          <p:cNvSpPr>
            <a:spLocks noGrp="1"/>
          </p:cNvSpPr>
          <p:nvPr>
            <p:ph type="ftr" sz="quarter" idx="2"/>
          </p:nvPr>
        </p:nvSpPr>
        <p:spPr>
          <a:xfrm>
            <a:off x="0" y="9517063"/>
            <a:ext cx="2984500" cy="501650"/>
          </a:xfrm>
          <a:prstGeom prst="rect">
            <a:avLst/>
          </a:prstGeom>
        </p:spPr>
        <p:txBody>
          <a:bodyPr vert="horz" lIns="96616" tIns="48308" rIns="96616" bIns="48308" rtlCol="0" anchor="b"/>
          <a:lstStyle>
            <a:lvl1pPr algn="l">
              <a:defRPr sz="1300"/>
            </a:lvl1pPr>
          </a:lstStyle>
          <a:p>
            <a:pPr>
              <a:defRPr/>
            </a:pPr>
            <a:endParaRPr lang="ja-JP" altLang="en-US"/>
          </a:p>
        </p:txBody>
      </p:sp>
      <p:sp>
        <p:nvSpPr>
          <p:cNvPr id="5" name="スライド番号プレースホルダー 4"/>
          <p:cNvSpPr>
            <a:spLocks noGrp="1"/>
          </p:cNvSpPr>
          <p:nvPr>
            <p:ph type="sldNum" sz="quarter" idx="3"/>
          </p:nvPr>
        </p:nvSpPr>
        <p:spPr>
          <a:xfrm>
            <a:off x="3902075" y="9517063"/>
            <a:ext cx="2984500" cy="501650"/>
          </a:xfrm>
          <a:prstGeom prst="rect">
            <a:avLst/>
          </a:prstGeom>
        </p:spPr>
        <p:txBody>
          <a:bodyPr vert="horz" lIns="96616" tIns="48308" rIns="96616" bIns="48308" rtlCol="0" anchor="b"/>
          <a:lstStyle>
            <a:lvl1pPr algn="r">
              <a:defRPr sz="1300" smtClean="0"/>
            </a:lvl1pPr>
          </a:lstStyle>
          <a:p>
            <a:pPr>
              <a:defRPr/>
            </a:pPr>
            <a:fld id="{C3D5A0BA-2C38-474C-8967-7B87B7FB3AE4}" type="slidenum">
              <a:rPr lang="ja-JP" altLang="en-US"/>
              <a:pPr>
                <a:defRPr/>
              </a:pPr>
              <a:t>‹#›</a:t>
            </a:fld>
            <a:endParaRPr lang="ja-JP" altLang="en-US"/>
          </a:p>
        </p:txBody>
      </p:sp>
    </p:spTree>
    <p:extLst>
      <p:ext uri="{BB962C8B-B14F-4D97-AF65-F5344CB8AC3E}">
        <p14:creationId xmlns:p14="http://schemas.microsoft.com/office/powerpoint/2010/main" val="856726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6616" tIns="48308" rIns="96616" bIns="48308" rtlCol="0"/>
          <a:lstStyle>
            <a:lvl1pPr algn="l" fontAlgn="auto">
              <a:spcBef>
                <a:spcPts val="0"/>
              </a:spcBef>
              <a:spcAft>
                <a:spcPts val="0"/>
              </a:spcAft>
              <a:defRPr sz="13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6616" tIns="48308" rIns="96616" bIns="48308" rtlCol="0"/>
          <a:lstStyle>
            <a:lvl1pPr algn="r" fontAlgn="auto">
              <a:spcBef>
                <a:spcPts val="0"/>
              </a:spcBef>
              <a:spcAft>
                <a:spcPts val="0"/>
              </a:spcAft>
              <a:defRPr sz="1300">
                <a:latin typeface="+mn-lt"/>
                <a:ea typeface="+mn-ea"/>
              </a:defRPr>
            </a:lvl1pPr>
          </a:lstStyle>
          <a:p>
            <a:pPr>
              <a:defRPr/>
            </a:pPr>
            <a:fld id="{52A9807B-9AD1-4499-8B61-CA90119E6BC9}" type="datetimeFigureOut">
              <a:rPr lang="ja-JP" altLang="en-US"/>
              <a:pPr>
                <a:defRPr/>
              </a:pPr>
              <a:t>2012/7/22</a:t>
            </a:fld>
            <a:endParaRPr lang="ja-JP" altLang="en-US"/>
          </a:p>
        </p:txBody>
      </p:sp>
      <p:sp>
        <p:nvSpPr>
          <p:cNvPr id="4" name="スライド イメージ プレースホルダー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ja-JP" altLang="en-US" noProof="0"/>
          </a:p>
        </p:txBody>
      </p:sp>
      <p:sp>
        <p:nvSpPr>
          <p:cNvPr id="5" name="ノート プレースホルダー 4"/>
          <p:cNvSpPr>
            <a:spLocks noGrp="1"/>
          </p:cNvSpPr>
          <p:nvPr>
            <p:ph type="body" sz="quarter" idx="3"/>
          </p:nvPr>
        </p:nvSpPr>
        <p:spPr>
          <a:xfrm>
            <a:off x="688975" y="4759325"/>
            <a:ext cx="5510213" cy="4510088"/>
          </a:xfrm>
          <a:prstGeom prst="rect">
            <a:avLst/>
          </a:prstGeom>
        </p:spPr>
        <p:txBody>
          <a:bodyPr vert="horz" lIns="96616" tIns="48308" rIns="96616" bIns="48308"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fontAlgn="auto">
              <a:spcBef>
                <a:spcPts val="0"/>
              </a:spcBef>
              <a:spcAft>
                <a:spcPts val="0"/>
              </a:spcAft>
              <a:defRPr sz="13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902075" y="9517063"/>
            <a:ext cx="2984500" cy="501650"/>
          </a:xfrm>
          <a:prstGeom prst="rect">
            <a:avLst/>
          </a:prstGeom>
        </p:spPr>
        <p:txBody>
          <a:bodyPr vert="horz" lIns="96616" tIns="48308" rIns="96616" bIns="48308" rtlCol="0" anchor="b"/>
          <a:lstStyle>
            <a:lvl1pPr algn="r" fontAlgn="auto">
              <a:spcBef>
                <a:spcPts val="0"/>
              </a:spcBef>
              <a:spcAft>
                <a:spcPts val="0"/>
              </a:spcAft>
              <a:defRPr sz="1300">
                <a:latin typeface="+mn-lt"/>
                <a:ea typeface="+mn-ea"/>
              </a:defRPr>
            </a:lvl1pPr>
          </a:lstStyle>
          <a:p>
            <a:pPr>
              <a:defRPr/>
            </a:pPr>
            <a:fld id="{44F44317-87DF-4981-A8E2-D6DB55C602D4}" type="slidenum">
              <a:rPr lang="ja-JP" altLang="en-US"/>
              <a:pPr>
                <a:defRPr/>
              </a:pPr>
              <a:t>‹#›</a:t>
            </a:fld>
            <a:endParaRPr lang="ja-JP" altLang="en-US"/>
          </a:p>
        </p:txBody>
      </p:sp>
    </p:spTree>
    <p:extLst>
      <p:ext uri="{BB962C8B-B14F-4D97-AF65-F5344CB8AC3E}">
        <p14:creationId xmlns:p14="http://schemas.microsoft.com/office/powerpoint/2010/main" val="1245407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FC0FA1-8E33-4448-ACA4-35F7C5B4D1FB}" type="slidenum">
              <a:rPr lang="en-US" altLang="ja-JP"/>
              <a:pPr>
                <a:defRPr/>
              </a:pPr>
              <a:t>1</a:t>
            </a:fld>
            <a:endParaRPr lang="en-US" altLang="ja-JP" dirty="0"/>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dirty="0" smtClean="0"/>
              <a:t>テタニー　→　低</a:t>
            </a:r>
            <a:r>
              <a:rPr lang="en-US" altLang="ja-JP" dirty="0" smtClean="0"/>
              <a:t>Mg</a:t>
            </a:r>
            <a:r>
              <a:rPr lang="ja-JP" altLang="en-US" dirty="0" smtClean="0"/>
              <a:t>血症のため？</a:t>
            </a:r>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457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smtClean="0"/>
              <a:t>T</a:t>
            </a:r>
            <a:r>
              <a:rPr lang="ja-JP" altLang="en-US" dirty="0" smtClean="0"/>
              <a:t>波平低化、</a:t>
            </a:r>
            <a:r>
              <a:rPr lang="en-US" altLang="ja-JP" dirty="0" smtClean="0"/>
              <a:t>U</a:t>
            </a:r>
            <a:r>
              <a:rPr lang="ja-JP" altLang="en-US" dirty="0" smtClean="0"/>
              <a:t>波の増高あり</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成因はプルキンエ線維の再分極に由来する、あるいは心室の拡張などの機械的な要因によるものと考えられている。</a:t>
            </a:r>
            <a:endParaRPr lang="en-US" altLang="ja-JP" dirty="0" smtClean="0"/>
          </a:p>
          <a:p>
            <a:pPr eaLnBrk="1" hangingPunct="1">
              <a:spcBef>
                <a:spcPct val="0"/>
              </a:spcBef>
            </a:pPr>
            <a:r>
              <a:rPr lang="ja-JP" altLang="en-US" dirty="0" smtClean="0"/>
              <a:t>正常</a:t>
            </a:r>
            <a:r>
              <a:rPr lang="en-US" altLang="ja-JP" dirty="0" smtClean="0"/>
              <a:t>U</a:t>
            </a:r>
            <a:r>
              <a:rPr lang="ja-JP" altLang="en-US" dirty="0" smtClean="0"/>
              <a:t>波は</a:t>
            </a:r>
            <a:r>
              <a:rPr lang="en-US" altLang="ja-JP" dirty="0" smtClean="0"/>
              <a:t>(</a:t>
            </a:r>
            <a:r>
              <a:rPr lang="en-US" altLang="ja-JP" dirty="0" err="1" smtClean="0"/>
              <a:t>aVR</a:t>
            </a:r>
            <a:r>
              <a:rPr lang="ja-JP" altLang="en-US" dirty="0" smtClean="0"/>
              <a:t>以外で</a:t>
            </a:r>
            <a:r>
              <a:rPr lang="en-US" altLang="ja-JP" dirty="0" smtClean="0"/>
              <a:t>)</a:t>
            </a:r>
            <a:r>
              <a:rPr lang="ja-JP" altLang="en-US" dirty="0" smtClean="0"/>
              <a:t>常に陽性、高さは</a:t>
            </a:r>
            <a:r>
              <a:rPr lang="en-US" altLang="ja-JP" dirty="0" smtClean="0"/>
              <a:t>T</a:t>
            </a:r>
            <a:r>
              <a:rPr lang="ja-JP" altLang="en-US" dirty="0" smtClean="0"/>
              <a:t>波の高さの</a:t>
            </a:r>
            <a:r>
              <a:rPr lang="en-US" altLang="ja-JP" dirty="0" smtClean="0"/>
              <a:t>5</a:t>
            </a:r>
            <a:r>
              <a:rPr lang="ja-JP" altLang="en-US" dirty="0" smtClean="0"/>
              <a:t>～</a:t>
            </a:r>
            <a:r>
              <a:rPr lang="en-US" altLang="ja-JP" dirty="0" smtClean="0"/>
              <a:t>50%</a:t>
            </a:r>
            <a:r>
              <a:rPr lang="ja-JP" altLang="en-US" dirty="0" smtClean="0"/>
              <a:t>の範囲。</a:t>
            </a:r>
            <a:endParaRPr lang="en-US" altLang="ja-JP" dirty="0" smtClean="0"/>
          </a:p>
          <a:p>
            <a:pPr eaLnBrk="1" hangingPunct="1">
              <a:spcBef>
                <a:spcPct val="0"/>
              </a:spcBef>
            </a:pPr>
            <a:r>
              <a:rPr lang="ja-JP" altLang="en-US" dirty="0" smtClean="0"/>
              <a:t>＊</a:t>
            </a:r>
            <a:r>
              <a:rPr lang="en-US" altLang="ja-JP" dirty="0" smtClean="0"/>
              <a:t>T</a:t>
            </a:r>
            <a:r>
              <a:rPr lang="ja-JP" altLang="en-US" dirty="0" smtClean="0"/>
              <a:t>波より高い</a:t>
            </a:r>
            <a:r>
              <a:rPr lang="en-US" altLang="ja-JP" dirty="0" smtClean="0"/>
              <a:t>U</a:t>
            </a:r>
            <a:r>
              <a:rPr lang="ja-JP" altLang="en-US" dirty="0" smtClean="0"/>
              <a:t>波や陰性</a:t>
            </a:r>
            <a:r>
              <a:rPr lang="en-US" altLang="ja-JP" dirty="0" smtClean="0"/>
              <a:t>U</a:t>
            </a:r>
            <a:r>
              <a:rPr lang="ja-JP" altLang="en-US" dirty="0" smtClean="0"/>
              <a:t>波は異常。</a:t>
            </a:r>
          </a:p>
        </p:txBody>
      </p:sp>
      <p:sp>
        <p:nvSpPr>
          <p:cNvPr id="2355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27252F-DA08-4F96-B1D9-C9F4371DF143}" type="slidenum">
              <a:rPr lang="ja-JP" altLang="en-US"/>
              <a:pPr fontAlgn="base">
                <a:spcBef>
                  <a:spcPct val="0"/>
                </a:spcBef>
                <a:spcAft>
                  <a:spcPct val="0"/>
                </a:spcAft>
                <a:defRPr/>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867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著明な低</a:t>
            </a:r>
            <a:r>
              <a:rPr lang="en-US" altLang="ja-JP" dirty="0" smtClean="0"/>
              <a:t>K</a:t>
            </a:r>
          </a:p>
          <a:p>
            <a:pPr eaLnBrk="1" hangingPunct="1">
              <a:spcBef>
                <a:spcPct val="0"/>
              </a:spcBef>
            </a:pPr>
            <a:r>
              <a:rPr lang="ja-JP" altLang="en-US" dirty="0" smtClean="0"/>
              <a:t>低</a:t>
            </a:r>
            <a:r>
              <a:rPr lang="en-US" altLang="ja-JP" dirty="0" smtClean="0"/>
              <a:t>P</a:t>
            </a:r>
          </a:p>
          <a:p>
            <a:pPr eaLnBrk="1" hangingPunct="1">
              <a:spcBef>
                <a:spcPct val="0"/>
              </a:spcBef>
            </a:pPr>
            <a:r>
              <a:rPr lang="ja-JP" altLang="en-US" dirty="0" smtClean="0"/>
              <a:t>低</a:t>
            </a:r>
            <a:r>
              <a:rPr lang="en-US" altLang="ja-JP" dirty="0" smtClean="0"/>
              <a:t>Mg</a:t>
            </a:r>
          </a:p>
          <a:p>
            <a:pPr eaLnBrk="1" hangingPunct="1">
              <a:spcBef>
                <a:spcPct val="0"/>
              </a:spcBef>
            </a:pPr>
            <a:r>
              <a:rPr lang="en-US" altLang="ja-JP" dirty="0" smtClean="0"/>
              <a:t>BS</a:t>
            </a:r>
            <a:r>
              <a:rPr lang="ja-JP" altLang="en-US" dirty="0" smtClean="0"/>
              <a:t>上昇</a:t>
            </a:r>
            <a:endParaRPr lang="en-US" altLang="ja-JP" dirty="0" smtClean="0"/>
          </a:p>
          <a:p>
            <a:pPr eaLnBrk="1" hangingPunct="1">
              <a:spcBef>
                <a:spcPct val="0"/>
              </a:spcBef>
            </a:pPr>
            <a:r>
              <a:rPr lang="en-US" altLang="ja-JP" dirty="0" smtClean="0"/>
              <a:t>CK</a:t>
            </a:r>
            <a:r>
              <a:rPr lang="ja-JP" altLang="en-US" dirty="0" smtClean="0"/>
              <a:t>の上昇はなし</a:t>
            </a:r>
            <a:endParaRPr lang="en-US" altLang="ja-JP" dirty="0" smtClean="0"/>
          </a:p>
        </p:txBody>
      </p:sp>
      <p:sp>
        <p:nvSpPr>
          <p:cNvPr id="2765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CE3875-DE74-4D66-A89E-3FA078CFA833}" type="slidenum">
              <a:rPr lang="ja-JP" altLang="en-US"/>
              <a:pPr fontAlgn="base">
                <a:spcBef>
                  <a:spcPct val="0"/>
                </a:spcBef>
                <a:spcAft>
                  <a:spcPct val="0"/>
                </a:spcAft>
                <a:defRPr/>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867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代謝性アシドーシス</a:t>
            </a:r>
            <a:r>
              <a:rPr lang="en-US" altLang="ja-JP" dirty="0" smtClean="0"/>
              <a:t>+</a:t>
            </a:r>
            <a:r>
              <a:rPr lang="ja-JP" altLang="en-US" dirty="0" smtClean="0"/>
              <a:t>呼吸性アルカローシス</a:t>
            </a:r>
            <a:endParaRPr lang="en-US" altLang="ja-JP" dirty="0" smtClean="0"/>
          </a:p>
          <a:p>
            <a:pPr eaLnBrk="1" hangingPunct="1">
              <a:spcBef>
                <a:spcPct val="0"/>
              </a:spcBef>
            </a:pPr>
            <a:r>
              <a:rPr lang="ja-JP" altLang="en-US" dirty="0" smtClean="0"/>
              <a:t>尿糖</a:t>
            </a:r>
            <a:r>
              <a:rPr lang="en-US" altLang="ja-JP" dirty="0" smtClean="0"/>
              <a:t>3+</a:t>
            </a:r>
          </a:p>
          <a:p>
            <a:pPr eaLnBrk="1" hangingPunct="1">
              <a:spcBef>
                <a:spcPct val="0"/>
              </a:spcBef>
            </a:pPr>
            <a:endParaRPr lang="en-US" altLang="ja-JP" dirty="0" smtClean="0"/>
          </a:p>
          <a:p>
            <a:pPr eaLnBrk="1" hangingPunct="1">
              <a:spcBef>
                <a:spcPct val="0"/>
              </a:spcBef>
            </a:pPr>
            <a:r>
              <a:rPr lang="ja-JP" altLang="en-US" dirty="0" smtClean="0"/>
              <a:t>随時尿の尿中</a:t>
            </a:r>
            <a:r>
              <a:rPr lang="en-US" altLang="ja-JP" dirty="0" smtClean="0"/>
              <a:t>K</a:t>
            </a:r>
            <a:r>
              <a:rPr lang="ja-JP" altLang="en-US" dirty="0" smtClean="0"/>
              <a:t>濃度が</a:t>
            </a:r>
            <a:r>
              <a:rPr lang="en-US" altLang="ja-JP" dirty="0" smtClean="0"/>
              <a:t>15mEq/L</a:t>
            </a:r>
            <a:r>
              <a:rPr lang="ja-JP" altLang="en-US" dirty="0" smtClean="0"/>
              <a:t>以下であれば腎臓の再吸収は適切に反応しているといえる。しかし、多くの要素による影響を受け解釈が難しいので、</a:t>
            </a:r>
            <a:r>
              <a:rPr lang="en-US" altLang="ja-JP" dirty="0" smtClean="0"/>
              <a:t>TTKG</a:t>
            </a:r>
            <a:r>
              <a:rPr lang="ja-JP" altLang="en-US" dirty="0" smtClean="0"/>
              <a:t>を計算して評価する。</a:t>
            </a:r>
            <a:endParaRPr lang="en-US" altLang="ja-JP" dirty="0" smtClean="0"/>
          </a:p>
        </p:txBody>
      </p:sp>
      <p:sp>
        <p:nvSpPr>
          <p:cNvPr id="2765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CE3875-DE74-4D66-A89E-3FA078CFA833}" type="slidenum">
              <a:rPr lang="ja-JP" altLang="en-US"/>
              <a:pPr fontAlgn="base">
                <a:spcBef>
                  <a:spcPct val="0"/>
                </a:spcBef>
                <a:spcAft>
                  <a:spcPct val="0"/>
                </a:spcAft>
                <a:defRPr/>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solidFill>
                <a:srgbClr val="FF0000"/>
              </a:solidFill>
            </a:endParaRPr>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dirty="0" smtClean="0"/>
              <a:t>摂取量の低下→尿中</a:t>
            </a:r>
            <a:r>
              <a:rPr lang="en-US" altLang="ja-JP" dirty="0" smtClean="0"/>
              <a:t>K</a:t>
            </a:r>
            <a:r>
              <a:rPr lang="ja-JP" altLang="en-US" dirty="0" smtClean="0"/>
              <a:t>排泄は</a:t>
            </a:r>
            <a:r>
              <a:rPr lang="en-US" altLang="ja-JP" dirty="0" smtClean="0"/>
              <a:t>15mEq/</a:t>
            </a:r>
            <a:r>
              <a:rPr lang="ja-JP" altLang="en-US" dirty="0" smtClean="0"/>
              <a:t>日以下まで減らすことができるので、これ単独で低</a:t>
            </a:r>
            <a:r>
              <a:rPr lang="en-US" altLang="ja-JP" dirty="0" smtClean="0"/>
              <a:t>K</a:t>
            </a:r>
            <a:r>
              <a:rPr lang="ja-JP" altLang="en-US" dirty="0" smtClean="0"/>
              <a:t>血症となることはまれ。消化管・腎からの</a:t>
            </a:r>
            <a:r>
              <a:rPr lang="en-US" altLang="ja-JP" dirty="0" smtClean="0"/>
              <a:t>K</a:t>
            </a:r>
            <a:r>
              <a:rPr lang="ja-JP" altLang="en-US" dirty="0" smtClean="0"/>
              <a:t>喪失がある状況での</a:t>
            </a:r>
            <a:r>
              <a:rPr lang="en-US" altLang="ja-JP" dirty="0" smtClean="0"/>
              <a:t>K</a:t>
            </a:r>
            <a:r>
              <a:rPr lang="ja-JP" altLang="en-US" dirty="0" smtClean="0"/>
              <a:t>制限は低</a:t>
            </a:r>
            <a:r>
              <a:rPr lang="en-US" altLang="ja-JP" dirty="0" smtClean="0"/>
              <a:t>K</a:t>
            </a:r>
            <a:r>
              <a:rPr lang="ja-JP" altLang="en-US" dirty="0" smtClean="0"/>
              <a:t>血症を増悪する。</a:t>
            </a:r>
            <a:endParaRPr lang="en-US" altLang="ja-JP" dirty="0" smtClean="0"/>
          </a:p>
          <a:p>
            <a:pPr eaLnBrk="1" hangingPunct="1"/>
            <a:r>
              <a:rPr lang="ja-JP" altLang="en-US" dirty="0" smtClean="0"/>
              <a:t>排泄量の増加→腎外性、腎性がある。</a:t>
            </a:r>
            <a:endParaRPr lang="en-US" altLang="ja-JP" dirty="0" smtClean="0"/>
          </a:p>
          <a:p>
            <a:pPr eaLnBrk="1" hangingPunct="1"/>
            <a:r>
              <a:rPr lang="ja-JP" altLang="en-US" dirty="0" smtClean="0"/>
              <a:t>腎外性</a:t>
            </a:r>
            <a:r>
              <a:rPr lang="en-US" altLang="ja-JP" dirty="0" smtClean="0"/>
              <a:t>…K</a:t>
            </a:r>
            <a:r>
              <a:rPr lang="ja-JP" altLang="en-US" dirty="0" smtClean="0"/>
              <a:t>を多く含む消化液の下部消化管からの喪失。上部消化管液の喪失から二次性アルドステロン症による腎性</a:t>
            </a:r>
            <a:r>
              <a:rPr lang="en-US" altLang="ja-JP" dirty="0" smtClean="0"/>
              <a:t>K</a:t>
            </a:r>
            <a:r>
              <a:rPr lang="ja-JP" altLang="en-US" dirty="0" smtClean="0"/>
              <a:t>排泄の増加</a:t>
            </a:r>
            <a:r>
              <a:rPr lang="en-US" altLang="ja-JP" dirty="0" smtClean="0"/>
              <a:t>(</a:t>
            </a:r>
            <a:r>
              <a:rPr kumimoji="1" lang="en-US" altLang="ja-JP" sz="1200" b="0" i="0" kern="1200" dirty="0" err="1" smtClean="0">
                <a:solidFill>
                  <a:schemeClr val="tx1"/>
                </a:solidFill>
                <a:effectLst/>
                <a:latin typeface="+mn-lt"/>
                <a:ea typeface="+mn-ea"/>
                <a:cs typeface="+mn-cs"/>
              </a:rPr>
              <a:t>Cl</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欠乏が主因、通常細胞外液量の減少が起こる。そのために</a:t>
            </a:r>
            <a:r>
              <a:rPr kumimoji="1" lang="en-US" altLang="ja-JP" sz="1200" b="0" i="0" kern="1200" dirty="0" smtClean="0">
                <a:solidFill>
                  <a:schemeClr val="tx1"/>
                </a:solidFill>
                <a:effectLst/>
                <a:latin typeface="+mn-lt"/>
                <a:ea typeface="+mn-ea"/>
                <a:cs typeface="+mn-cs"/>
              </a:rPr>
              <a:t>RAA</a:t>
            </a:r>
            <a:r>
              <a:rPr kumimoji="1" lang="ja-JP" altLang="en-US" sz="1200" b="0" i="0" kern="1200" dirty="0" smtClean="0">
                <a:solidFill>
                  <a:schemeClr val="tx1"/>
                </a:solidFill>
                <a:effectLst/>
                <a:latin typeface="+mn-lt"/>
                <a:ea typeface="+mn-ea"/>
                <a:cs typeface="+mn-cs"/>
              </a:rPr>
              <a:t>系が亢進する</a:t>
            </a:r>
            <a:r>
              <a:rPr lang="en-US" altLang="ja-JP" dirty="0" smtClean="0"/>
              <a:t>)</a:t>
            </a:r>
            <a:r>
              <a:rPr lang="ja-JP" altLang="en-US" dirty="0" err="1" smtClean="0"/>
              <a:t>。</a:t>
            </a:r>
            <a:r>
              <a:rPr lang="ja-JP" altLang="en-US" dirty="0" smtClean="0"/>
              <a:t>過度の発汗もまれに皮膚からの</a:t>
            </a:r>
            <a:r>
              <a:rPr lang="en-US" altLang="ja-JP" dirty="0" smtClean="0"/>
              <a:t>K</a:t>
            </a:r>
            <a:r>
              <a:rPr lang="ja-JP" altLang="en-US" dirty="0" smtClean="0"/>
              <a:t>喪失を招き、低</a:t>
            </a:r>
            <a:r>
              <a:rPr lang="en-US" altLang="ja-JP" dirty="0" smtClean="0"/>
              <a:t>K</a:t>
            </a:r>
            <a:r>
              <a:rPr lang="ja-JP" altLang="en-US" dirty="0" smtClean="0"/>
              <a:t>血症の原因となる。</a:t>
            </a:r>
            <a:endParaRPr lang="en-US" altLang="ja-JP" dirty="0" smtClean="0"/>
          </a:p>
          <a:p>
            <a:pPr eaLnBrk="1" hangingPunct="1"/>
            <a:r>
              <a:rPr lang="ja-JP" altLang="en-US" dirty="0" smtClean="0"/>
              <a:t>腎性</a:t>
            </a:r>
            <a:r>
              <a:rPr lang="en-US" altLang="ja-JP" dirty="0" smtClean="0"/>
              <a:t>…</a:t>
            </a:r>
            <a:r>
              <a:rPr lang="ja-JP" altLang="en-US" dirty="0" smtClean="0"/>
              <a:t>利尿薬の使用、浸透圧利尿</a:t>
            </a:r>
            <a:r>
              <a:rPr lang="en-US" altLang="ja-JP" dirty="0" smtClean="0"/>
              <a:t>(</a:t>
            </a:r>
            <a:r>
              <a:rPr lang="ja-JP" altLang="en-US" dirty="0" smtClean="0"/>
              <a:t>糖尿</a:t>
            </a:r>
            <a:r>
              <a:rPr lang="en-US" altLang="ja-JP" dirty="0" smtClean="0"/>
              <a:t>)</a:t>
            </a:r>
            <a:r>
              <a:rPr lang="ja-JP" altLang="en-US" dirty="0" err="1" smtClean="0"/>
              <a:t>、</a:t>
            </a:r>
            <a:r>
              <a:rPr lang="en-US" altLang="ja-JP" dirty="0" smtClean="0"/>
              <a:t>Bartter</a:t>
            </a:r>
            <a:r>
              <a:rPr lang="ja-JP" altLang="en-US" dirty="0" smtClean="0"/>
              <a:t>症候群、</a:t>
            </a:r>
            <a:r>
              <a:rPr lang="en-US" altLang="ja-JP" dirty="0" err="1" smtClean="0"/>
              <a:t>Gitelman</a:t>
            </a:r>
            <a:r>
              <a:rPr lang="ja-JP" altLang="en-US" dirty="0" smtClean="0"/>
              <a:t>症候群</a:t>
            </a:r>
            <a:endParaRPr lang="en-US" altLang="ja-JP" dirty="0" smtClean="0"/>
          </a:p>
          <a:p>
            <a:pPr eaLnBrk="1" hangingPunct="1"/>
            <a:r>
              <a:rPr lang="ja-JP" altLang="en-US" dirty="0" smtClean="0"/>
              <a:t>　　　　</a:t>
            </a:r>
            <a:r>
              <a:rPr lang="ja-JP" altLang="en-US" baseline="0" dirty="0" smtClean="0"/>
              <a:t> 原発性・二次性</a:t>
            </a:r>
            <a:r>
              <a:rPr lang="en-US" altLang="ja-JP" baseline="0" dirty="0" err="1" smtClean="0"/>
              <a:t>Ald</a:t>
            </a:r>
            <a:r>
              <a:rPr lang="ja-JP" altLang="en-US" baseline="0" dirty="0" smtClean="0"/>
              <a:t>症、</a:t>
            </a:r>
            <a:r>
              <a:rPr lang="en-US" altLang="ja-JP" baseline="0" dirty="0" err="1" smtClean="0"/>
              <a:t>Liddle</a:t>
            </a:r>
            <a:r>
              <a:rPr lang="ja-JP" altLang="en-US" baseline="0" dirty="0" smtClean="0"/>
              <a:t>症候群、クッシング症候群</a:t>
            </a:r>
            <a:endParaRPr lang="en-US" altLang="ja-JP" baseline="0" dirty="0" smtClean="0"/>
          </a:p>
          <a:p>
            <a:pPr eaLnBrk="1" hangingPunct="1"/>
            <a:r>
              <a:rPr lang="ja-JP" altLang="en-US" dirty="0" smtClean="0"/>
              <a:t>細胞内への移動</a:t>
            </a:r>
            <a:r>
              <a:rPr lang="en-US" altLang="ja-JP" dirty="0" smtClean="0"/>
              <a:t>…</a:t>
            </a:r>
            <a:r>
              <a:rPr lang="ja-JP" altLang="en-US" dirty="0" smtClean="0"/>
              <a:t>体内総</a:t>
            </a:r>
            <a:r>
              <a:rPr lang="en-US" altLang="ja-JP" dirty="0" smtClean="0"/>
              <a:t>K</a:t>
            </a:r>
            <a:r>
              <a:rPr lang="ja-JP" altLang="en-US" dirty="0" smtClean="0"/>
              <a:t>量は不変でも、一時的に血漿</a:t>
            </a:r>
            <a:r>
              <a:rPr lang="en-US" altLang="ja-JP" dirty="0" smtClean="0"/>
              <a:t>K</a:t>
            </a:r>
            <a:r>
              <a:rPr lang="ja-JP" altLang="en-US" dirty="0" smtClean="0"/>
              <a:t>濃度が低下する。これはアルカリ血症やインスリン、カテコラミンの分泌で生じる。周期性四肢麻痺は</a:t>
            </a:r>
            <a:r>
              <a:rPr lang="en-US" altLang="ja-JP" dirty="0" smtClean="0"/>
              <a:t>K</a:t>
            </a:r>
            <a:r>
              <a:rPr lang="ja-JP" altLang="en-US" dirty="0" smtClean="0"/>
              <a:t>の細胞間の移動により一時的な筋力低下を示す稀な疾患。低</a:t>
            </a:r>
            <a:r>
              <a:rPr lang="en-US" altLang="ja-JP" dirty="0" smtClean="0"/>
              <a:t>K</a:t>
            </a:r>
            <a:r>
              <a:rPr lang="ja-JP" altLang="en-US" dirty="0" smtClean="0"/>
              <a:t>や高</a:t>
            </a:r>
            <a:r>
              <a:rPr lang="en-US" altLang="ja-JP" dirty="0" smtClean="0"/>
              <a:t>K</a:t>
            </a:r>
            <a:r>
              <a:rPr lang="ja-JP" altLang="en-US" dirty="0" smtClean="0"/>
              <a:t>血症を示すことが知られている。</a:t>
            </a:r>
            <a:endParaRPr lang="en-US" altLang="ja-JP" dirty="0" smtClean="0"/>
          </a:p>
          <a:p>
            <a:pPr eaLnBrk="1" hangingPunct="1"/>
            <a:endParaRPr lang="en-US" altLang="ja-JP" dirty="0" smtClean="0"/>
          </a:p>
          <a:p>
            <a:pPr eaLnBrk="1" hangingPunct="1"/>
            <a:r>
              <a:rPr lang="en-US" altLang="ja-JP" dirty="0" smtClean="0"/>
              <a:t>Bartter</a:t>
            </a:r>
            <a:r>
              <a:rPr lang="ja-JP" altLang="en-US" dirty="0" smtClean="0"/>
              <a:t>　→　</a:t>
            </a:r>
            <a:r>
              <a:rPr lang="en-US" altLang="ja-JP" dirty="0" smtClean="0"/>
              <a:t>R-A-A</a:t>
            </a:r>
            <a:r>
              <a:rPr lang="ja-JP" altLang="en-US" dirty="0" smtClean="0"/>
              <a:t>系↑、小児期より低</a:t>
            </a:r>
            <a:r>
              <a:rPr lang="en-US" altLang="ja-JP" dirty="0" smtClean="0"/>
              <a:t>K</a:t>
            </a:r>
            <a:r>
              <a:rPr lang="ja-JP" altLang="en-US" dirty="0" smtClean="0"/>
              <a:t>による筋力低下、脱力発作を繰り返す</a:t>
            </a:r>
            <a:endParaRPr lang="en-US" altLang="ja-JP" dirty="0" smtClean="0"/>
          </a:p>
          <a:p>
            <a:pPr eaLnBrk="1" hangingPunct="1"/>
            <a:r>
              <a:rPr lang="en-US" altLang="ja-JP" dirty="0" err="1" smtClean="0"/>
              <a:t>Gitelman</a:t>
            </a:r>
            <a:r>
              <a:rPr lang="en-US" altLang="ja-JP" dirty="0" smtClean="0"/>
              <a:t> </a:t>
            </a:r>
            <a:r>
              <a:rPr lang="ja-JP" altLang="en-US" dirty="0" smtClean="0"/>
              <a:t>→ </a:t>
            </a:r>
            <a:r>
              <a:rPr lang="en-US" altLang="ja-JP" dirty="0" smtClean="0"/>
              <a:t>R-A-A</a:t>
            </a:r>
            <a:r>
              <a:rPr lang="ja-JP" altLang="en-US" dirty="0" smtClean="0"/>
              <a:t>系↑、著明な低</a:t>
            </a:r>
            <a:r>
              <a:rPr lang="en-US" altLang="ja-JP" dirty="0" smtClean="0"/>
              <a:t>K</a:t>
            </a:r>
            <a:r>
              <a:rPr lang="ja-JP" altLang="en-US" dirty="0" smtClean="0"/>
              <a:t>尿症</a:t>
            </a:r>
            <a:endParaRPr lang="en-US" altLang="ja-JP" dirty="0" smtClean="0"/>
          </a:p>
          <a:p>
            <a:pPr eaLnBrk="1" hangingPunct="1"/>
            <a:r>
              <a:rPr lang="en-US" altLang="ja-JP" dirty="0" err="1" smtClean="0"/>
              <a:t>Liddle</a:t>
            </a:r>
            <a:r>
              <a:rPr lang="en-US" altLang="ja-JP" dirty="0" smtClean="0"/>
              <a:t> </a:t>
            </a:r>
            <a:r>
              <a:rPr lang="ja-JP" altLang="en-US" dirty="0" smtClean="0"/>
              <a:t>→ 常優　体液↑により高血圧を呈する　</a:t>
            </a:r>
            <a:r>
              <a:rPr lang="en-US" altLang="ja-JP" dirty="0" smtClean="0"/>
              <a:t>R-A-A</a:t>
            </a:r>
            <a:r>
              <a:rPr lang="ja-JP" altLang="en-US" dirty="0" smtClean="0"/>
              <a:t>系は抑制</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尿細管性アシドーシス　→　</a:t>
            </a:r>
            <a:r>
              <a:rPr lang="en-US" altLang="ja-JP" dirty="0" smtClean="0"/>
              <a:t>pH 5.5&lt;</a:t>
            </a:r>
            <a:r>
              <a:rPr lang="ja-JP" altLang="en-US" dirty="0" smtClean="0"/>
              <a:t>なので①型　そこまでアシドーシスひどくない、</a:t>
            </a:r>
            <a:r>
              <a:rPr lang="en-US" altLang="ja-JP" dirty="0" err="1" smtClean="0"/>
              <a:t>Cl</a:t>
            </a:r>
            <a:r>
              <a:rPr lang="ja-JP" altLang="en-US" dirty="0" smtClean="0"/>
              <a:t>正常なので考えにくい？</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クッシング　→　低</a:t>
            </a:r>
            <a:r>
              <a:rPr lang="en-US" altLang="ja-JP" dirty="0" err="1" smtClean="0"/>
              <a:t>Cl</a:t>
            </a:r>
            <a:r>
              <a:rPr lang="ja-JP" altLang="en-US" dirty="0" smtClean="0"/>
              <a:t>性代謝性アシドーシス（</a:t>
            </a:r>
            <a:r>
              <a:rPr lang="en-US" altLang="ja-JP" dirty="0" smtClean="0"/>
              <a:t>Na</a:t>
            </a:r>
            <a:r>
              <a:rPr lang="ja-JP" altLang="en-US" dirty="0" smtClean="0"/>
              <a:t>↑、</a:t>
            </a:r>
            <a:r>
              <a:rPr lang="en-US" altLang="ja-JP" dirty="0" smtClean="0"/>
              <a:t>K</a:t>
            </a:r>
            <a:r>
              <a:rPr lang="ja-JP" altLang="en-US" dirty="0" smtClean="0"/>
              <a:t>↓）、高コレステロール血症</a:t>
            </a:r>
            <a:endParaRPr lang="en-US" altLang="ja-JP" dirty="0"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smtClean="0"/>
              <a:t>Data</a:t>
            </a:r>
            <a:r>
              <a:rPr lang="ja-JP" altLang="en-US" dirty="0" smtClean="0"/>
              <a:t>からみると甲状腺機能亢進症とクッシング症候群が考慮される。</a:t>
            </a:r>
            <a:endParaRPr lang="en-US" altLang="ja-JP" dirty="0" smtClean="0"/>
          </a:p>
          <a:p>
            <a:pPr eaLnBrk="1" hangingPunct="1"/>
            <a:r>
              <a:rPr lang="ja-JP" altLang="en-US" dirty="0" smtClean="0"/>
              <a:t>まずは一元的に考え、甲状腺機能亢進症</a:t>
            </a:r>
            <a:r>
              <a:rPr lang="en-US" altLang="ja-JP" dirty="0" smtClean="0"/>
              <a:t>+</a:t>
            </a:r>
            <a:r>
              <a:rPr lang="ja-JP" altLang="en-US" dirty="0" smtClean="0"/>
              <a:t>ストレスにより</a:t>
            </a:r>
            <a:r>
              <a:rPr lang="en-US" altLang="ja-JP" dirty="0" smtClean="0"/>
              <a:t>A</a:t>
            </a:r>
            <a:r>
              <a:rPr lang="ja-JP" altLang="en-US" dirty="0" smtClean="0"/>
              <a:t>ＣＴＨ，コルチゾール上昇していると考えた。</a:t>
            </a:r>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dirty="0" smtClean="0">
                <a:solidFill>
                  <a:srgbClr val="FF0000"/>
                </a:solidFill>
              </a:rPr>
              <a:t>スローケーは１Ｔ</a:t>
            </a:r>
            <a:r>
              <a:rPr lang="en-US" altLang="ja-JP" dirty="0" smtClean="0">
                <a:solidFill>
                  <a:srgbClr val="FF0000"/>
                </a:solidFill>
              </a:rPr>
              <a:t>8mEq</a:t>
            </a:r>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84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ja-JP" sz="1500" b="1" dirty="0" smtClean="0">
              <a:latin typeface="HGｺﾞｼｯｸM" pitchFamily="49" charset="-128"/>
            </a:endParaRPr>
          </a:p>
        </p:txBody>
      </p:sp>
      <p:sp>
        <p:nvSpPr>
          <p:cNvPr id="1741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70B728-E425-46F0-92FE-E788C890BBB1}" type="slidenum">
              <a:rPr lang="ja-JP" altLang="en-US"/>
              <a:pPr fontAlgn="base">
                <a:spcBef>
                  <a:spcPct val="0"/>
                </a:spcBef>
                <a:spcAft>
                  <a:spcPct val="0"/>
                </a:spcAft>
                <a:defRPr/>
              </a:pPr>
              <a:t>2</a:t>
            </a:fld>
            <a:endParaRPr lang="en-US"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dirty="0" smtClean="0">
                <a:solidFill>
                  <a:srgbClr val="FF0000"/>
                </a:solidFill>
              </a:rPr>
              <a:t>点滴による</a:t>
            </a:r>
            <a:r>
              <a:rPr lang="en-US" altLang="ja-JP" dirty="0" smtClean="0">
                <a:solidFill>
                  <a:srgbClr val="FF0000"/>
                </a:solidFill>
              </a:rPr>
              <a:t>K</a:t>
            </a:r>
            <a:r>
              <a:rPr lang="ja-JP" altLang="en-US" dirty="0" smtClean="0">
                <a:solidFill>
                  <a:srgbClr val="FF0000"/>
                </a:solidFill>
              </a:rPr>
              <a:t>補充を続け、</a:t>
            </a:r>
            <a:r>
              <a:rPr lang="en-US" altLang="ja-JP" dirty="0" smtClean="0">
                <a:solidFill>
                  <a:srgbClr val="FF0000"/>
                </a:solidFill>
              </a:rPr>
              <a:t>MG</a:t>
            </a:r>
            <a:r>
              <a:rPr lang="ja-JP" altLang="en-US" dirty="0" smtClean="0">
                <a:solidFill>
                  <a:srgbClr val="FF0000"/>
                </a:solidFill>
              </a:rPr>
              <a:t>も投与。</a:t>
            </a:r>
            <a:endParaRPr lang="en-US" altLang="ja-JP" dirty="0" smtClean="0">
              <a:solidFill>
                <a:srgbClr val="FF0000"/>
              </a:solidFill>
            </a:endParaRPr>
          </a:p>
          <a:p>
            <a:pPr eaLnBrk="1" hangingPunct="1"/>
            <a:r>
              <a:rPr lang="ja-JP" altLang="en-US" dirty="0" smtClean="0">
                <a:solidFill>
                  <a:srgbClr val="FF0000"/>
                </a:solidFill>
              </a:rPr>
              <a:t>しかし、～～～～</a:t>
            </a:r>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solidFill>
                <a:srgbClr val="FF0000"/>
              </a:solidFill>
            </a:endParaRPr>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21</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ja-JP" dirty="0"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23</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smtClean="0"/>
              <a:t>TPP</a:t>
            </a:r>
            <a:r>
              <a:rPr lang="ja-JP" altLang="en-US" dirty="0" smtClean="0"/>
              <a:t>では時にリバウンドにより</a:t>
            </a:r>
            <a:r>
              <a:rPr lang="en-US" altLang="ja-JP" dirty="0" smtClean="0"/>
              <a:t>K</a:t>
            </a:r>
            <a:r>
              <a:rPr lang="ja-JP" altLang="en-US" dirty="0" smtClean="0"/>
              <a:t>が</a:t>
            </a:r>
            <a:r>
              <a:rPr lang="en-US" altLang="ja-JP" dirty="0" smtClean="0"/>
              <a:t>5.5mEq/L</a:t>
            </a:r>
            <a:r>
              <a:rPr lang="ja-JP" altLang="en-US" dirty="0" smtClean="0"/>
              <a:t>以上に跳ね上がることがあります。</a:t>
            </a:r>
            <a:endParaRPr lang="en-US" altLang="ja-JP" dirty="0" smtClean="0"/>
          </a:p>
          <a:p>
            <a:pPr eaLnBrk="1" hangingPunct="1"/>
            <a:r>
              <a:rPr lang="ja-JP" altLang="en-US" dirty="0" smtClean="0"/>
              <a:t>今回も急激な</a:t>
            </a:r>
            <a:r>
              <a:rPr lang="en-US" altLang="ja-JP" dirty="0" smtClean="0"/>
              <a:t>K</a:t>
            </a:r>
            <a:r>
              <a:rPr lang="ja-JP" altLang="en-US" dirty="0" smtClean="0"/>
              <a:t>の上昇を認めたので、フロセミドとインスリンを使用し</a:t>
            </a:r>
            <a:r>
              <a:rPr lang="en-US" altLang="ja-JP" dirty="0" smtClean="0"/>
              <a:t>K</a:t>
            </a:r>
            <a:r>
              <a:rPr lang="ja-JP" altLang="en-US" dirty="0" smtClean="0"/>
              <a:t>上昇を妨げる処置をとりました。</a:t>
            </a:r>
            <a:endParaRPr lang="en-US" altLang="ja-JP" dirty="0" smtClean="0"/>
          </a:p>
          <a:p>
            <a:pPr eaLnBrk="1" hangingPunct="1"/>
            <a:r>
              <a:rPr lang="ja-JP" altLang="en-US" dirty="0" smtClean="0"/>
              <a:t>また、プロプラノロールの副作用か、血圧低下を認めためプロプラは中止しミルリノン・ノルアドを使用しました。</a:t>
            </a:r>
            <a:endParaRPr lang="en-US" altLang="ja-JP" dirty="0" smtClean="0"/>
          </a:p>
          <a:p>
            <a:pPr eaLnBrk="1" hangingPunct="1"/>
            <a:endParaRPr lang="en-US" altLang="ja-JP" dirty="0" smtClean="0"/>
          </a:p>
          <a:p>
            <a:pPr eaLnBrk="1" hangingPunct="1"/>
            <a:r>
              <a:rPr lang="ja-JP" altLang="en-US" dirty="0" smtClean="0"/>
              <a:t>その後徐々に筋力が戻り、自発呼吸可能となったため</a:t>
            </a:r>
            <a:r>
              <a:rPr lang="en-US" altLang="ja-JP" dirty="0" smtClean="0"/>
              <a:t>2</a:t>
            </a:r>
            <a:r>
              <a:rPr lang="ja-JP" altLang="en-US" dirty="0" smtClean="0"/>
              <a:t>日目の</a:t>
            </a:r>
            <a:r>
              <a:rPr lang="en-US" altLang="ja-JP" dirty="0" smtClean="0"/>
              <a:t>10</a:t>
            </a:r>
            <a:r>
              <a:rPr lang="ja-JP" altLang="en-US" dirty="0" smtClean="0"/>
              <a:t>時ごろ抜管。</a:t>
            </a:r>
            <a:endParaRPr lang="en-US" altLang="ja-JP" dirty="0" smtClean="0"/>
          </a:p>
          <a:p>
            <a:pPr eaLnBrk="1" hangingPunct="1"/>
            <a:r>
              <a:rPr lang="ja-JP" altLang="en-US" dirty="0" smtClean="0"/>
              <a:t>血圧も徐々に上昇してきたためミルリノン、ノルアドもオフ。</a:t>
            </a:r>
            <a:endParaRPr lang="en-US" altLang="ja-JP" dirty="0" smtClean="0"/>
          </a:p>
          <a:p>
            <a:pPr eaLnBrk="1" hangingPunct="1"/>
            <a:r>
              <a:rPr lang="en-US" altLang="ja-JP" dirty="0" smtClean="0"/>
              <a:t>3</a:t>
            </a:r>
            <a:r>
              <a:rPr lang="ja-JP" altLang="en-US" dirty="0" smtClean="0"/>
              <a:t>日目に</a:t>
            </a:r>
            <a:r>
              <a:rPr lang="en-US" altLang="ja-JP" dirty="0" smtClean="0"/>
              <a:t>ICU</a:t>
            </a:r>
            <a:r>
              <a:rPr lang="ja-JP" altLang="en-US" dirty="0" smtClean="0"/>
              <a:t>退室となった。</a:t>
            </a:r>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dirty="0" smtClean="0"/>
              <a:t>現在は外来通院中。</a:t>
            </a:r>
            <a:endParaRPr lang="en-US" altLang="ja-JP" dirty="0" smtClean="0"/>
          </a:p>
          <a:p>
            <a:pPr eaLnBrk="1" hangingPunct="1"/>
            <a:r>
              <a:rPr lang="ja-JP" altLang="en-US" dirty="0" smtClean="0"/>
              <a:t>チアマゾール</a:t>
            </a:r>
            <a:r>
              <a:rPr lang="en-US" altLang="ja-JP" dirty="0" smtClean="0"/>
              <a:t>5mg</a:t>
            </a:r>
            <a:r>
              <a:rPr lang="en-US" altLang="ja-JP" baseline="0" dirty="0" smtClean="0"/>
              <a:t> 3T/M</a:t>
            </a:r>
            <a:r>
              <a:rPr lang="ja-JP" altLang="en-US" dirty="0" smtClean="0"/>
              <a:t>とプロプラノロール</a:t>
            </a:r>
            <a:r>
              <a:rPr lang="en-US" altLang="ja-JP" dirty="0" smtClean="0"/>
              <a:t>10mg 3T/N</a:t>
            </a:r>
            <a:r>
              <a:rPr lang="ja-JP" altLang="en-US" dirty="0" smtClean="0"/>
              <a:t>内服継続し、甲状腺ホルモン値の経過をおっています。</a:t>
            </a:r>
            <a:endParaRPr lang="en-US" altLang="ja-JP" dirty="0" smtClean="0"/>
          </a:p>
          <a:p>
            <a:pPr eaLnBrk="1" hangingPunct="1"/>
            <a:endParaRPr lang="en-US" altLang="ja-JP" dirty="0" smtClean="0"/>
          </a:p>
          <a:p>
            <a:pPr eaLnBrk="1" hangingPunct="1"/>
            <a:r>
              <a:rPr lang="en-US" altLang="ja-JP" sz="1200" dirty="0" err="1" smtClean="0">
                <a:latin typeface="Century" pitchFamily="18" charset="0"/>
              </a:rPr>
              <a:t>TRAb</a:t>
            </a:r>
            <a:r>
              <a:rPr lang="en-US" altLang="ja-JP" sz="1200" dirty="0" smtClean="0">
                <a:latin typeface="Century" pitchFamily="18" charset="0"/>
              </a:rPr>
              <a:t> 3.9 IU/L</a:t>
            </a:r>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26</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27</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en-US" altLang="ja-JP" sz="1200" dirty="0" smtClean="0">
                <a:latin typeface="Century" pitchFamily="18" charset="0"/>
              </a:rPr>
              <a:t>2/3</a:t>
            </a:r>
            <a:r>
              <a:rPr lang="ja-JP" altLang="en-US" sz="1200" dirty="0" smtClean="0">
                <a:latin typeface="Century" pitchFamily="18" charset="0"/>
              </a:rPr>
              <a:t>は</a:t>
            </a:r>
            <a:r>
              <a:rPr lang="en-US" altLang="ja-JP" sz="1200" dirty="0" smtClean="0">
                <a:latin typeface="Century" pitchFamily="18" charset="0"/>
              </a:rPr>
              <a:t>21</a:t>
            </a:r>
            <a:r>
              <a:rPr lang="ja-JP" altLang="en-US" sz="1200" dirty="0" smtClean="0">
                <a:latin typeface="Century" pitchFamily="18" charset="0"/>
              </a:rPr>
              <a:t>時～</a:t>
            </a:r>
            <a:r>
              <a:rPr lang="en-US" altLang="ja-JP" sz="1200" dirty="0" smtClean="0">
                <a:latin typeface="Century" pitchFamily="18" charset="0"/>
              </a:rPr>
              <a:t>9</a:t>
            </a:r>
            <a:r>
              <a:rPr lang="ja-JP" altLang="en-US" sz="1200" dirty="0" smtClean="0">
                <a:latin typeface="Century" pitchFamily="18" charset="0"/>
              </a:rPr>
              <a:t>時までの間に救患部を受診する。</a:t>
            </a:r>
            <a:endParaRPr lang="en-US" altLang="ja-JP" sz="1200" dirty="0" smtClean="0"/>
          </a:p>
          <a:p>
            <a:pPr eaLnBrk="1" hangingPunct="1"/>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28</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z="1200" dirty="0" smtClean="0"/>
              <a:t>原因：</a:t>
            </a:r>
            <a:r>
              <a:rPr lang="en-US" altLang="ja-JP" sz="1200" dirty="0" smtClean="0"/>
              <a:t>Graves’</a:t>
            </a:r>
            <a:r>
              <a:rPr lang="ja-JP" altLang="en-US" sz="1200" dirty="0" smtClean="0"/>
              <a:t>病（最多）、甲状腺炎、中毒性結節性甲状腺腫、中毒性腺腫、</a:t>
            </a:r>
            <a:r>
              <a:rPr lang="en-US" altLang="ja-JP" sz="1200" dirty="0" smtClean="0"/>
              <a:t>TSH</a:t>
            </a:r>
            <a:r>
              <a:rPr lang="ja-JP" altLang="en-US" sz="1200" dirty="0" smtClean="0"/>
              <a:t>産生性下垂体腫瘍、</a:t>
            </a:r>
            <a:r>
              <a:rPr lang="en-US" altLang="ja-JP" sz="1200" dirty="0" smtClean="0"/>
              <a:t>T</a:t>
            </a:r>
            <a:r>
              <a:rPr lang="en-US" altLang="ja-JP" sz="1200" dirty="0" smtClean="0">
                <a:latin typeface="Century" pitchFamily="18" charset="0"/>
              </a:rPr>
              <a:t>4</a:t>
            </a:r>
            <a:r>
              <a:rPr lang="ja-JP" altLang="en-US" sz="1200" dirty="0" smtClean="0"/>
              <a:t>摂取、過剰なヨード摂取</a:t>
            </a:r>
            <a:r>
              <a:rPr lang="en-US" altLang="ja-JP" sz="1200" dirty="0" smtClean="0"/>
              <a:t>…</a:t>
            </a:r>
          </a:p>
          <a:p>
            <a:r>
              <a:rPr lang="en-US" altLang="ja-JP" sz="1200" dirty="0" smtClean="0"/>
              <a:t>TPP</a:t>
            </a:r>
            <a:r>
              <a:rPr lang="ja-JP" altLang="en-US" sz="1200" dirty="0" smtClean="0"/>
              <a:t>と</a:t>
            </a:r>
            <a:r>
              <a:rPr lang="en-US" altLang="ja-JP" sz="1200" dirty="0" smtClean="0"/>
              <a:t>FHPP</a:t>
            </a:r>
            <a:r>
              <a:rPr lang="ja-JP" altLang="en-US" sz="1200" dirty="0" smtClean="0"/>
              <a:t>の鑑別の上で重要。</a:t>
            </a:r>
            <a:endParaRPr lang="en-US" altLang="ja-JP" sz="1200" dirty="0" smtClean="0"/>
          </a:p>
          <a:p>
            <a:pPr eaLnBrk="1" hangingPunct="1"/>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048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smtClean="0"/>
          </a:p>
        </p:txBody>
      </p:sp>
      <p:sp>
        <p:nvSpPr>
          <p:cNvPr id="1945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B95135-B582-40C4-BD9B-6A48DA9F3CB1}" type="slidenum">
              <a:rPr lang="ja-JP" altLang="en-US"/>
              <a:pPr fontAlgn="base">
                <a:spcBef>
                  <a:spcPct val="0"/>
                </a:spcBef>
                <a:spcAft>
                  <a:spcPct val="0"/>
                </a:spcAft>
                <a:defRPr/>
              </a:pPr>
              <a:t>3</a:t>
            </a:fld>
            <a:endParaRPr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30</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31</a:t>
            </a:fld>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32</a:t>
            </a:fld>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smtClean="0"/>
              <a:t>2</a:t>
            </a:r>
            <a:r>
              <a:rPr lang="ja-JP" altLang="en-US" dirty="0" smtClean="0"/>
              <a:t>例だけ経口プロプラノロール</a:t>
            </a:r>
            <a:r>
              <a:rPr lang="en-US" altLang="ja-JP" dirty="0" smtClean="0"/>
              <a:t>3mg/kg </a:t>
            </a:r>
            <a:r>
              <a:rPr lang="ja-JP" altLang="en-US" dirty="0" smtClean="0"/>
              <a:t>で</a:t>
            </a:r>
            <a:r>
              <a:rPr lang="en-US" altLang="ja-JP" dirty="0" smtClean="0"/>
              <a:t>K</a:t>
            </a:r>
            <a:r>
              <a:rPr lang="ja-JP" altLang="en-US" dirty="0" smtClean="0"/>
              <a:t>補充なしに麻痺が改善した報告あり。</a:t>
            </a:r>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33</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34</a:t>
            </a:fld>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35</a:t>
            </a:fld>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36</a:t>
            </a:fld>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37</a:t>
            </a:fld>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38</a:t>
            </a:fld>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 Na/K-ATPase 】</a:t>
            </a:r>
          </a:p>
          <a:p>
            <a:r>
              <a:rPr lang="ja-JP" altLang="en-US" dirty="0" smtClean="0"/>
              <a:t>甲状腺機能亢進症患者において、</a:t>
            </a:r>
            <a:r>
              <a:rPr lang="en-US" altLang="ja-JP" dirty="0" smtClean="0"/>
              <a:t> Na/K-ATPase</a:t>
            </a:r>
            <a:r>
              <a:rPr lang="ja-JP" altLang="en-US" dirty="0" smtClean="0"/>
              <a:t>ポンプの数・活性が共に亢進。</a:t>
            </a:r>
            <a:endParaRPr lang="en-US" altLang="ja-JP" dirty="0" smtClean="0"/>
          </a:p>
          <a:p>
            <a:r>
              <a:rPr lang="en-US" altLang="ja-JP" dirty="0" smtClean="0"/>
              <a:t>TPP</a:t>
            </a:r>
            <a:r>
              <a:rPr lang="ja-JP" altLang="en-US" dirty="0" smtClean="0"/>
              <a:t>を発症した患者では、更に亢進。</a:t>
            </a:r>
            <a:endParaRPr lang="en-US" altLang="ja-JP" dirty="0" smtClean="0"/>
          </a:p>
          <a:p>
            <a:r>
              <a:rPr lang="ja-JP" altLang="en-US" dirty="0" smtClean="0"/>
              <a:t>甲状腺機能正常化</a:t>
            </a:r>
            <a:endParaRPr lang="en-US" altLang="ja-JP" dirty="0" smtClean="0"/>
          </a:p>
          <a:p>
            <a:r>
              <a:rPr lang="ja-JP" altLang="en-US" dirty="0" smtClean="0"/>
              <a:t>　→ポンプの数・活性も正常化する。</a:t>
            </a:r>
            <a:endParaRPr lang="en-US" altLang="ja-JP" dirty="0" smtClean="0"/>
          </a:p>
          <a:p>
            <a:r>
              <a:rPr lang="ja-JP" altLang="en-US" dirty="0" smtClean="0"/>
              <a:t>甲状腺ホルモンは骨格筋、肝臓、腎臓における</a:t>
            </a:r>
            <a:r>
              <a:rPr lang="en-US" altLang="ja-JP" dirty="0" smtClean="0"/>
              <a:t>Na/K-ATPase</a:t>
            </a:r>
            <a:r>
              <a:rPr lang="ja-JP" altLang="en-US" dirty="0" smtClean="0"/>
              <a:t>活性を増加させる。</a:t>
            </a:r>
            <a:endParaRPr lang="en-US" altLang="ja-JP" dirty="0" smtClean="0"/>
          </a:p>
          <a:p>
            <a:r>
              <a:rPr lang="ja-JP" altLang="en-US" dirty="0" smtClean="0"/>
              <a:t>また、カテコラミンも骨格筋において</a:t>
            </a:r>
            <a:r>
              <a:rPr lang="en-US" altLang="ja-JP" dirty="0" smtClean="0"/>
              <a:t>Na/K-ATPase</a:t>
            </a:r>
            <a:r>
              <a:rPr lang="ja-JP" altLang="en-US" dirty="0" smtClean="0"/>
              <a:t>活性を増加させる。</a:t>
            </a:r>
            <a:endParaRPr lang="en-US" altLang="ja-JP" dirty="0" smtClean="0"/>
          </a:p>
          <a:p>
            <a:r>
              <a:rPr lang="ja-JP" altLang="en-US" dirty="0" smtClean="0"/>
              <a:t>甲状腺機能亢進症における</a:t>
            </a:r>
            <a:r>
              <a:rPr lang="en-US" altLang="ja-JP" dirty="0" smtClean="0"/>
              <a:t>β</a:t>
            </a:r>
            <a:r>
              <a:rPr lang="ja-JP" altLang="en-US" dirty="0" smtClean="0"/>
              <a:t>受容体反応性の増加が、</a:t>
            </a:r>
            <a:r>
              <a:rPr lang="en-US" altLang="ja-JP" dirty="0" smtClean="0"/>
              <a:t> Na/K-ATPase</a:t>
            </a:r>
            <a:r>
              <a:rPr lang="ja-JP" altLang="en-US" dirty="0" smtClean="0"/>
              <a:t>活性を増す。</a:t>
            </a:r>
            <a:endParaRPr lang="en-US" altLang="ja-JP" dirty="0" smtClean="0"/>
          </a:p>
          <a:p>
            <a:r>
              <a:rPr lang="ja-JP" altLang="en-US" dirty="0" smtClean="0"/>
              <a:t>　→非選択的</a:t>
            </a:r>
            <a:r>
              <a:rPr lang="en-US" altLang="ja-JP" dirty="0" smtClean="0"/>
              <a:t>β</a:t>
            </a:r>
            <a:r>
              <a:rPr lang="ja-JP" altLang="en-US" dirty="0" smtClean="0"/>
              <a:t> </a:t>
            </a:r>
            <a:r>
              <a:rPr lang="en-US" altLang="ja-JP" dirty="0" smtClean="0"/>
              <a:t>blocker</a:t>
            </a:r>
            <a:r>
              <a:rPr lang="ja-JP" altLang="en-US" dirty="0" smtClean="0"/>
              <a:t>が発作を抑える理由。</a:t>
            </a:r>
            <a:endParaRPr lang="en-US" altLang="ja-JP" dirty="0" smtClean="0"/>
          </a:p>
          <a:p>
            <a:r>
              <a:rPr kumimoji="1" lang="ja-JP" altLang="en-US" dirty="0" smtClean="0"/>
              <a:t>アドレナリンへの感受性亢進に加え、</a:t>
            </a:r>
            <a:r>
              <a:rPr kumimoji="1" lang="en-US" altLang="ja-JP" dirty="0" smtClean="0"/>
              <a:t>TPP</a:t>
            </a:r>
            <a:r>
              <a:rPr kumimoji="1" lang="ja-JP" altLang="en-US" dirty="0" smtClean="0"/>
              <a:t>患者では経口グルコース負荷により過度のインスリン分泌が生じる。</a:t>
            </a:r>
            <a:endParaRPr kumimoji="1" lang="en-US" altLang="ja-JP" dirty="0" smtClean="0"/>
          </a:p>
          <a:p>
            <a:r>
              <a:rPr kumimoji="1" lang="ja-JP" altLang="en-US" dirty="0" smtClean="0"/>
              <a:t>インスリンは</a:t>
            </a:r>
            <a:r>
              <a:rPr lang="en-US" altLang="ja-JP" dirty="0" smtClean="0"/>
              <a:t> Na/K-ATPase</a:t>
            </a:r>
            <a:r>
              <a:rPr lang="ja-JP" altLang="en-US" dirty="0" smtClean="0"/>
              <a:t>を活性化させると言われている。</a:t>
            </a:r>
            <a:endParaRPr lang="en-US" altLang="ja-JP" dirty="0" smtClean="0"/>
          </a:p>
          <a:p>
            <a:r>
              <a:rPr kumimoji="1" lang="ja-JP" altLang="en-US" dirty="0" smtClean="0"/>
              <a:t>従って、インスリンも</a:t>
            </a:r>
            <a:r>
              <a:rPr kumimoji="1" lang="en-US" altLang="ja-JP" dirty="0" smtClean="0"/>
              <a:t>TPP</a:t>
            </a:r>
            <a:r>
              <a:rPr kumimoji="1" lang="ja-JP" altLang="en-US" dirty="0" smtClean="0"/>
              <a:t>患者において</a:t>
            </a:r>
            <a:r>
              <a:rPr kumimoji="1" lang="en-US" altLang="ja-JP" dirty="0" smtClean="0"/>
              <a:t>K</a:t>
            </a:r>
            <a:r>
              <a:rPr kumimoji="1" lang="ja-JP" altLang="en-US" dirty="0" smtClean="0"/>
              <a:t>を細胞内へ移行させる働きをする。</a:t>
            </a:r>
            <a:endParaRPr kumimoji="1" lang="en-US" altLang="ja-JP" dirty="0" smtClean="0"/>
          </a:p>
          <a:p>
            <a:r>
              <a:rPr kumimoji="1" lang="ja-JP" altLang="en-US" dirty="0" smtClean="0"/>
              <a:t>このインスリンにおける反応が、高炭水化物食、甘いものの摂取が</a:t>
            </a:r>
            <a:r>
              <a:rPr kumimoji="1" lang="en-US" altLang="ja-JP" dirty="0" smtClean="0"/>
              <a:t>TPP</a:t>
            </a:r>
            <a:r>
              <a:rPr kumimoji="1" lang="ja-JP" altLang="en-US" dirty="0" smtClean="0"/>
              <a:t>を引き起こす原因であると考えられる。</a:t>
            </a:r>
            <a:endParaRPr kumimoji="1" lang="en-US" altLang="ja-JP" dirty="0" smtClean="0"/>
          </a:p>
          <a:p>
            <a:r>
              <a:rPr kumimoji="1" lang="ja-JP" altLang="en-US" dirty="0" smtClean="0"/>
              <a:t>運動は骨格筋において</a:t>
            </a:r>
            <a:r>
              <a:rPr kumimoji="1" lang="en-US" altLang="ja-JP" dirty="0" smtClean="0"/>
              <a:t>K</a:t>
            </a:r>
            <a:r>
              <a:rPr kumimoji="1" lang="ja-JP" altLang="en-US" dirty="0" smtClean="0"/>
              <a:t>を放出させ、休息は</a:t>
            </a:r>
            <a:r>
              <a:rPr kumimoji="1" lang="en-US" altLang="ja-JP" dirty="0" smtClean="0"/>
              <a:t>K</a:t>
            </a:r>
            <a:r>
              <a:rPr kumimoji="1" lang="ja-JP" altLang="en-US" dirty="0" smtClean="0"/>
              <a:t>の流入を促進する。</a:t>
            </a:r>
            <a:endParaRPr kumimoji="1" lang="en-US" altLang="ja-JP" dirty="0" smtClean="0"/>
          </a:p>
          <a:p>
            <a:endParaRPr lang="en-US" altLang="ja-JP" dirty="0" smtClean="0"/>
          </a:p>
          <a:p>
            <a:pPr eaLnBrk="1" hangingPunct="1"/>
            <a:endParaRPr lang="ja-JP" altLang="en-US" dirty="0" smtClean="0"/>
          </a:p>
          <a:p>
            <a:pPr eaLnBrk="1" hangingPunct="1"/>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39</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253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smtClean="0"/>
          </a:p>
        </p:txBody>
      </p:sp>
      <p:sp>
        <p:nvSpPr>
          <p:cNvPr id="2150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8489E3-AA49-4188-A5E1-8D540DEEAA8C}" type="slidenum">
              <a:rPr lang="ja-JP" altLang="en-US"/>
              <a:pPr fontAlgn="base">
                <a:spcBef>
                  <a:spcPct val="0"/>
                </a:spcBef>
                <a:spcAft>
                  <a:spcPct val="0"/>
                </a:spcAft>
                <a:defRPr/>
              </a:pPr>
              <a:t>4</a:t>
            </a:fld>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smtClean="0"/>
              <a:t>Na/K-ATPase</a:t>
            </a:r>
            <a:r>
              <a:rPr lang="ja-JP" altLang="en-US" dirty="0" smtClean="0"/>
              <a:t>は甲状腺ホルモン、</a:t>
            </a:r>
            <a:r>
              <a:rPr lang="en-US" altLang="ja-JP" dirty="0" smtClean="0"/>
              <a:t>β2</a:t>
            </a:r>
            <a:r>
              <a:rPr lang="ja-JP" altLang="en-US" dirty="0" smtClean="0"/>
              <a:t>刺激、インスリンにより活性化され、</a:t>
            </a:r>
            <a:r>
              <a:rPr lang="en-US" altLang="ja-JP" dirty="0" smtClean="0"/>
              <a:t>K</a:t>
            </a:r>
            <a:r>
              <a:rPr lang="ja-JP" altLang="en-US" dirty="0" smtClean="0"/>
              <a:t>を細胞内へ取り込む。</a:t>
            </a:r>
            <a:endParaRPr lang="en-US" altLang="ja-JP" dirty="0" smtClean="0"/>
          </a:p>
          <a:p>
            <a:pPr eaLnBrk="1" hangingPunct="1"/>
            <a:r>
              <a:rPr lang="en-US" altLang="ja-JP" dirty="0" smtClean="0"/>
              <a:t>TPP</a:t>
            </a:r>
            <a:r>
              <a:rPr lang="ja-JP" altLang="en-US" dirty="0" smtClean="0"/>
              <a:t>患者ではそれら</a:t>
            </a:r>
            <a:r>
              <a:rPr lang="en-US" altLang="ja-JP" dirty="0" smtClean="0"/>
              <a:t>3</a:t>
            </a:r>
            <a:r>
              <a:rPr lang="ja-JP" altLang="en-US" dirty="0" smtClean="0"/>
              <a:t>つが増えており、</a:t>
            </a:r>
            <a:r>
              <a:rPr lang="en-US" altLang="ja-JP" dirty="0" smtClean="0"/>
              <a:t>Na/K-ATPase</a:t>
            </a:r>
            <a:r>
              <a:rPr lang="ja-JP" altLang="en-US" dirty="0" smtClean="0"/>
              <a:t>も活性化される。</a:t>
            </a:r>
            <a:endParaRPr lang="en-US" altLang="ja-JP" dirty="0" smtClean="0"/>
          </a:p>
          <a:p>
            <a:pPr eaLnBrk="1" hangingPunct="1"/>
            <a:endParaRPr lang="en-US" altLang="ja-JP" dirty="0" smtClean="0"/>
          </a:p>
          <a:p>
            <a:pPr eaLnBrk="1" hangingPunct="1"/>
            <a:endParaRPr lang="en-US" altLang="ja-JP" dirty="0"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40</a:t>
            </a:fld>
            <a:endParaRPr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41</a:t>
            </a:fld>
            <a:endParaRPr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42</a:t>
            </a:fld>
            <a:endParaRPr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43</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048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鑑別</a:t>
            </a:r>
            <a:endParaRPr lang="en-US" altLang="ja-JP" dirty="0" smtClean="0"/>
          </a:p>
          <a:p>
            <a:pPr eaLnBrk="1" hangingPunct="1">
              <a:spcBef>
                <a:spcPct val="0"/>
              </a:spcBef>
            </a:pPr>
            <a:r>
              <a:rPr lang="ja-JP" altLang="en-US" dirty="0" smtClean="0"/>
              <a:t>重症筋無力症、</a:t>
            </a:r>
            <a:r>
              <a:rPr lang="ja-JP" altLang="en-US" dirty="0" err="1" smtClean="0"/>
              <a:t>ぎらん</a:t>
            </a:r>
            <a:r>
              <a:rPr lang="ja-JP" altLang="en-US" dirty="0" smtClean="0"/>
              <a:t>ばれー、急性脊髄障害</a:t>
            </a:r>
            <a:r>
              <a:rPr lang="en-US" altLang="ja-JP" dirty="0" smtClean="0"/>
              <a:t>(</a:t>
            </a:r>
            <a:r>
              <a:rPr lang="ja-JP" altLang="en-US" dirty="0" smtClean="0"/>
              <a:t>横断性脊髄炎</a:t>
            </a:r>
            <a:r>
              <a:rPr lang="en-US" altLang="ja-JP" dirty="0" smtClean="0"/>
              <a:t>)</a:t>
            </a:r>
            <a:r>
              <a:rPr lang="ja-JP" altLang="en-US" dirty="0" err="1" smtClean="0"/>
              <a:t>、</a:t>
            </a:r>
            <a:r>
              <a:rPr lang="ja-JP" altLang="en-US" dirty="0" smtClean="0"/>
              <a:t>ダニ麻痺症</a:t>
            </a:r>
            <a:r>
              <a:rPr lang="ja-JP" altLang="en-US" dirty="0" err="1" smtClean="0"/>
              <a:t>？、</a:t>
            </a:r>
            <a:r>
              <a:rPr lang="ja-JP" altLang="en-US" dirty="0" smtClean="0"/>
              <a:t>ボツリヌス中毒、大動脈解離</a:t>
            </a:r>
            <a:endParaRPr lang="en-US" altLang="ja-JP" dirty="0" smtClean="0"/>
          </a:p>
        </p:txBody>
      </p:sp>
      <p:sp>
        <p:nvSpPr>
          <p:cNvPr id="1945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B95135-B582-40C4-BD9B-6A48DA9F3CB1}" type="slidenum">
              <a:rPr lang="ja-JP" altLang="en-US"/>
              <a:pPr fontAlgn="base">
                <a:spcBef>
                  <a:spcPct val="0"/>
                </a:spcBef>
                <a:spcAft>
                  <a:spcPct val="0"/>
                </a:spcAft>
                <a:defRPr/>
              </a:pPr>
              <a:t>5</a:t>
            </a:fld>
            <a:endParaRPr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048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smtClean="0"/>
          </a:p>
        </p:txBody>
      </p:sp>
      <p:sp>
        <p:nvSpPr>
          <p:cNvPr id="1945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B95135-B582-40C4-BD9B-6A48DA9F3CB1}" type="slidenum">
              <a:rPr lang="ja-JP" altLang="en-US"/>
              <a:pPr fontAlgn="base">
                <a:spcBef>
                  <a:spcPct val="0"/>
                </a:spcBef>
                <a:spcAft>
                  <a:spcPct val="0"/>
                </a:spcAft>
                <a:defRPr/>
              </a:pPr>
              <a:t>6</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048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四肢脱力に関しては後程詳しく。</a:t>
            </a:r>
            <a:endParaRPr lang="en-US" altLang="ja-JP" dirty="0" smtClean="0"/>
          </a:p>
        </p:txBody>
      </p:sp>
      <p:sp>
        <p:nvSpPr>
          <p:cNvPr id="1945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B95135-B582-40C4-BD9B-6A48DA9F3CB1}" type="slidenum">
              <a:rPr lang="ja-JP" altLang="en-US"/>
              <a:pPr fontAlgn="base">
                <a:spcBef>
                  <a:spcPct val="0"/>
                </a:spcBef>
                <a:spcAft>
                  <a:spcPct val="0"/>
                </a:spcAft>
                <a:defRPr/>
              </a:pPr>
              <a:t>7</a:t>
            </a:fld>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048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良く歩いたが、激しい運動なし。</a:t>
            </a:r>
            <a:endParaRPr lang="en-US" altLang="ja-JP" dirty="0" smtClean="0"/>
          </a:p>
        </p:txBody>
      </p:sp>
      <p:sp>
        <p:nvSpPr>
          <p:cNvPr id="1945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B95135-B582-40C4-BD9B-6A48DA9F3CB1}" type="slidenum">
              <a:rPr lang="ja-JP" altLang="en-US"/>
              <a:pPr fontAlgn="base">
                <a:spcBef>
                  <a:spcPct val="0"/>
                </a:spcBef>
                <a:spcAft>
                  <a:spcPct val="0"/>
                </a:spcAft>
                <a:defRPr/>
              </a:pPr>
              <a:t>8</a:t>
            </a:fld>
            <a:endParaRPr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52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2373666D-BC31-4CA8-9328-7691CFCBC9F1}" type="slidenum">
              <a:rPr lang="ja-JP" altLang="en-US" smtClean="0"/>
              <a:pPr>
                <a:defRPr/>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6" descr="horizon.png"/>
          <p:cNvPicPr>
            <a:picLocks noChangeAspect="1"/>
          </p:cNvPicPr>
          <p:nvPr/>
        </p:nvPicPr>
        <p:blipFill>
          <a:blip r:embed="rId2" cstate="print"/>
          <a:srcRect t="33333"/>
          <a:stretch>
            <a:fillRect/>
          </a:stretch>
        </p:blipFill>
        <p:spPr bwMode="auto">
          <a:xfrm>
            <a:off x="0" y="0"/>
            <a:ext cx="9144000" cy="4572000"/>
          </a:xfrm>
          <a:prstGeom prst="rect">
            <a:avLst/>
          </a:prstGeom>
          <a:noFill/>
          <a:ln w="9525">
            <a:noFill/>
            <a:miter lim="800000"/>
            <a:headEnd/>
            <a:tailEnd/>
          </a:ln>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ja-JP" altLang="en-US" smtClean="0"/>
              <a:t>マスター タイトルの書式設定</a:t>
            </a:r>
            <a:endParaRPr lang="en-US" dirty="0"/>
          </a:p>
        </p:txBody>
      </p:sp>
      <p:sp>
        <p:nvSpPr>
          <p:cNvPr id="5" name="Date Placeholder 3"/>
          <p:cNvSpPr>
            <a:spLocks noGrp="1"/>
          </p:cNvSpPr>
          <p:nvPr>
            <p:ph type="dt" sz="half" idx="10"/>
          </p:nvPr>
        </p:nvSpPr>
        <p:spPr/>
        <p:txBody>
          <a:bodyPr/>
          <a:lstStyle>
            <a:lvl1pPr>
              <a:defRPr/>
            </a:lvl1pPr>
          </a:lstStyle>
          <a:p>
            <a:pPr>
              <a:defRPr/>
            </a:pPr>
            <a:fld id="{34995DB0-3CF7-4EA0-852B-F29E50E9C757}" type="datetimeFigureOut">
              <a:rPr lang="ja-JP" altLang="en-US"/>
              <a:pPr>
                <a:defRPr/>
              </a:pPr>
              <a:t>2012/7/22</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18A6634F-790A-4C34-BD60-4E82CEC4CE4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fld id="{E392846D-6E66-4763-8A24-A26628576E91}" type="datetimeFigureOut">
              <a:rPr lang="ja-JP" altLang="en-US"/>
              <a:pPr>
                <a:defRPr/>
              </a:pPr>
              <a:t>2012/7/22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11730DBA-B5E6-443B-89A3-4F1AD1D1185C}"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fld id="{5C6A2445-25E8-4FC2-8844-E3A82DFF7D3C}" type="datetimeFigureOut">
              <a:rPr lang="ja-JP" altLang="en-US"/>
              <a:pPr>
                <a:defRPr/>
              </a:pPr>
              <a:t>2012/7/22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E5D5561C-8F65-4AC8-9AF6-1B79C99C6E33}"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4"/>
          </p:nvPr>
        </p:nvSpPr>
        <p:spPr/>
        <p:txBody>
          <a:bodyPr/>
          <a:lstStyle>
            <a:lvl1pPr>
              <a:defRPr/>
            </a:lvl1pPr>
          </a:lstStyle>
          <a:p>
            <a:pPr>
              <a:defRPr/>
            </a:pPr>
            <a:fld id="{9FA5F054-EE1E-48F3-9E64-6A3C8F2324F8}" type="datetimeFigureOut">
              <a:rPr lang="ja-JP" altLang="en-US"/>
              <a:pPr>
                <a:defRPr/>
              </a:pPr>
              <a:t>2012/7/22</a:t>
            </a:fld>
            <a:endParaRPr lang="ja-JP" altLang="en-US"/>
          </a:p>
        </p:txBody>
      </p:sp>
      <p:sp>
        <p:nvSpPr>
          <p:cNvPr id="5" name="Footer Placeholder 4"/>
          <p:cNvSpPr>
            <a:spLocks noGrp="1"/>
          </p:cNvSpPr>
          <p:nvPr>
            <p:ph type="ftr" sz="quarter" idx="15"/>
          </p:nvPr>
        </p:nvSpPr>
        <p:spPr/>
        <p:txBody>
          <a:bodyPr/>
          <a:lstStyle>
            <a:lvl1pPr>
              <a:defRPr/>
            </a:lvl1pPr>
          </a:lstStyle>
          <a:p>
            <a:pPr>
              <a:defRPr/>
            </a:pPr>
            <a:endParaRPr lang="ja-JP" altLang="en-US"/>
          </a:p>
        </p:txBody>
      </p:sp>
      <p:sp>
        <p:nvSpPr>
          <p:cNvPr id="6" name="Slide Number Placeholder 5"/>
          <p:cNvSpPr>
            <a:spLocks noGrp="1"/>
          </p:cNvSpPr>
          <p:nvPr>
            <p:ph type="sldNum" sz="quarter" idx="16"/>
          </p:nvPr>
        </p:nvSpPr>
        <p:spPr/>
        <p:txBody>
          <a:bodyPr/>
          <a:lstStyle>
            <a:lvl1pPr>
              <a:defRPr/>
            </a:lvl1pPr>
          </a:lstStyle>
          <a:p>
            <a:pPr>
              <a:defRPr/>
            </a:pPr>
            <a:fld id="{848A9A39-1F03-4A00-9E31-CDE6F7DAF1C2}"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D39F8D99-7FAE-414C-AD7C-6035642C6E0D}" type="datetimeFigureOut">
              <a:rPr lang="ja-JP" altLang="en-US"/>
              <a:pPr>
                <a:defRPr/>
              </a:pPr>
              <a:t>2012/7/22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3FB885BF-6370-4041-AD0B-0D4AD31CA853}"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5" name="Date Placeholder 3"/>
          <p:cNvSpPr>
            <a:spLocks noGrp="1"/>
          </p:cNvSpPr>
          <p:nvPr>
            <p:ph type="dt" sz="half" idx="15"/>
          </p:nvPr>
        </p:nvSpPr>
        <p:spPr/>
        <p:txBody>
          <a:bodyPr/>
          <a:lstStyle>
            <a:lvl1pPr>
              <a:defRPr/>
            </a:lvl1pPr>
          </a:lstStyle>
          <a:p>
            <a:pPr>
              <a:defRPr/>
            </a:pPr>
            <a:fld id="{D4936106-DBBC-4BB3-A0DB-D9158F2DACD8}" type="datetimeFigureOut">
              <a:rPr lang="ja-JP" altLang="en-US"/>
              <a:pPr>
                <a:defRPr/>
              </a:pPr>
              <a:t>2012/7/22</a:t>
            </a:fld>
            <a:endParaRPr lang="ja-JP" altLang="en-US"/>
          </a:p>
        </p:txBody>
      </p:sp>
      <p:sp>
        <p:nvSpPr>
          <p:cNvPr id="6" name="Footer Placeholder 4"/>
          <p:cNvSpPr>
            <a:spLocks noGrp="1"/>
          </p:cNvSpPr>
          <p:nvPr>
            <p:ph type="ftr" sz="quarter" idx="16"/>
          </p:nvPr>
        </p:nvSpPr>
        <p:spPr/>
        <p:txBody>
          <a:bodyPr/>
          <a:lstStyle>
            <a:lvl1pPr>
              <a:defRPr/>
            </a:lvl1pPr>
          </a:lstStyle>
          <a:p>
            <a:pPr>
              <a:defRPr/>
            </a:pPr>
            <a:endParaRPr lang="ja-JP" altLang="en-US"/>
          </a:p>
        </p:txBody>
      </p:sp>
      <p:sp>
        <p:nvSpPr>
          <p:cNvPr id="7" name="Slide Number Placeholder 5"/>
          <p:cNvSpPr>
            <a:spLocks noGrp="1"/>
          </p:cNvSpPr>
          <p:nvPr>
            <p:ph type="sldNum" sz="quarter" idx="17"/>
          </p:nvPr>
        </p:nvSpPr>
        <p:spPr/>
        <p:txBody>
          <a:bodyPr/>
          <a:lstStyle>
            <a:lvl1pPr>
              <a:defRPr/>
            </a:lvl1pPr>
          </a:lstStyle>
          <a:p>
            <a:pPr>
              <a:defRPr/>
            </a:pPr>
            <a:fld id="{7D3226DE-CF92-4D18-ACF9-511B7CCF08AA}"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3"/>
          <p:cNvSpPr>
            <a:spLocks noGrp="1"/>
          </p:cNvSpPr>
          <p:nvPr>
            <p:ph type="dt" sz="half" idx="15"/>
          </p:nvPr>
        </p:nvSpPr>
        <p:spPr/>
        <p:txBody>
          <a:bodyPr/>
          <a:lstStyle>
            <a:lvl1pPr>
              <a:defRPr/>
            </a:lvl1pPr>
          </a:lstStyle>
          <a:p>
            <a:pPr>
              <a:defRPr/>
            </a:pPr>
            <a:fld id="{2EF5657D-C992-41DD-9B27-05EAC97B6466}" type="datetimeFigureOut">
              <a:rPr lang="ja-JP" altLang="en-US"/>
              <a:pPr>
                <a:defRPr/>
              </a:pPr>
              <a:t>2012/7/22</a:t>
            </a:fld>
            <a:endParaRPr lang="ja-JP" altLang="en-US"/>
          </a:p>
        </p:txBody>
      </p:sp>
      <p:sp>
        <p:nvSpPr>
          <p:cNvPr id="8" name="Footer Placeholder 4"/>
          <p:cNvSpPr>
            <a:spLocks noGrp="1"/>
          </p:cNvSpPr>
          <p:nvPr>
            <p:ph type="ftr" sz="quarter" idx="16"/>
          </p:nvPr>
        </p:nvSpPr>
        <p:spPr/>
        <p:txBody>
          <a:bodyPr/>
          <a:lstStyle>
            <a:lvl1pPr>
              <a:defRPr/>
            </a:lvl1pPr>
          </a:lstStyle>
          <a:p>
            <a:pPr>
              <a:defRPr/>
            </a:pPr>
            <a:endParaRPr lang="ja-JP" altLang="en-US"/>
          </a:p>
        </p:txBody>
      </p:sp>
      <p:sp>
        <p:nvSpPr>
          <p:cNvPr id="9" name="Slide Number Placeholder 5"/>
          <p:cNvSpPr>
            <a:spLocks noGrp="1"/>
          </p:cNvSpPr>
          <p:nvPr>
            <p:ph type="sldNum" sz="quarter" idx="17"/>
          </p:nvPr>
        </p:nvSpPr>
        <p:spPr/>
        <p:txBody>
          <a:bodyPr/>
          <a:lstStyle>
            <a:lvl1pPr>
              <a:defRPr/>
            </a:lvl1pPr>
          </a:lstStyle>
          <a:p>
            <a:pPr>
              <a:defRPr/>
            </a:pPr>
            <a:fld id="{CD553428-37F0-45A5-89BA-8968679D7142}"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fld id="{43B2489C-E678-4872-9B7C-F5F9D8E5EA4A}" type="datetimeFigureOut">
              <a:rPr lang="ja-JP" altLang="en-US"/>
              <a:pPr>
                <a:defRPr/>
              </a:pPr>
              <a:t>2012/7/22</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2C0D7E6F-0B2C-4F73-A4D3-F1279C75FED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9B050E-C077-4B7C-AA2E-EBD1EBE634C9}" type="datetimeFigureOut">
              <a:rPr lang="ja-JP" altLang="en-US"/>
              <a:pPr>
                <a:defRPr/>
              </a:pPr>
              <a:t>2012/7/22</a:t>
            </a:fld>
            <a:endParaRPr lang="ja-JP" altLang="en-US"/>
          </a:p>
        </p:txBody>
      </p:sp>
      <p:sp>
        <p:nvSpPr>
          <p:cNvPr id="3" name="Footer Placeholder 4"/>
          <p:cNvSpPr>
            <a:spLocks noGrp="1"/>
          </p:cNvSpPr>
          <p:nvPr>
            <p:ph type="ftr" sz="quarter" idx="11"/>
          </p:nvPr>
        </p:nvSpPr>
        <p:spPr/>
        <p:txBody>
          <a:bodyPr/>
          <a:lstStyle>
            <a:lvl1pPr>
              <a:defRPr/>
            </a:lvl1pPr>
          </a:lstStyle>
          <a:p>
            <a:pPr>
              <a:defRPr/>
            </a:pPr>
            <a:endParaRPr lang="ja-JP" altLang="en-US"/>
          </a:p>
        </p:txBody>
      </p:sp>
      <p:sp>
        <p:nvSpPr>
          <p:cNvPr id="4" name="Slide Number Placeholder 5"/>
          <p:cNvSpPr>
            <a:spLocks noGrp="1"/>
          </p:cNvSpPr>
          <p:nvPr>
            <p:ph type="sldNum" sz="quarter" idx="12"/>
          </p:nvPr>
        </p:nvSpPr>
        <p:spPr/>
        <p:txBody>
          <a:bodyPr/>
          <a:lstStyle>
            <a:lvl1pPr>
              <a:defRPr/>
            </a:lvl1pPr>
          </a:lstStyle>
          <a:p>
            <a:pPr>
              <a:defRPr/>
            </a:pPr>
            <a:fld id="{0B5D617E-47A3-4AAE-9259-565E39D4377A}"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3"/>
          <p:cNvSpPr>
            <a:spLocks noGrp="1"/>
          </p:cNvSpPr>
          <p:nvPr>
            <p:ph type="dt" sz="half" idx="14"/>
          </p:nvPr>
        </p:nvSpPr>
        <p:spPr/>
        <p:txBody>
          <a:bodyPr/>
          <a:lstStyle>
            <a:lvl1pPr>
              <a:defRPr/>
            </a:lvl1pPr>
          </a:lstStyle>
          <a:p>
            <a:pPr>
              <a:defRPr/>
            </a:pPr>
            <a:fld id="{72B064EB-C6F6-42BF-897F-DD7FA99FCB10}" type="datetimeFigureOut">
              <a:rPr lang="ja-JP" altLang="en-US"/>
              <a:pPr>
                <a:defRPr/>
              </a:pPr>
              <a:t>2012/7/22</a:t>
            </a:fld>
            <a:endParaRPr lang="ja-JP" altLang="en-US"/>
          </a:p>
        </p:txBody>
      </p:sp>
      <p:sp>
        <p:nvSpPr>
          <p:cNvPr id="6" name="Footer Placeholder 4"/>
          <p:cNvSpPr>
            <a:spLocks noGrp="1"/>
          </p:cNvSpPr>
          <p:nvPr>
            <p:ph type="ftr" sz="quarter" idx="15"/>
          </p:nvPr>
        </p:nvSpPr>
        <p:spPr/>
        <p:txBody>
          <a:bodyPr/>
          <a:lstStyle>
            <a:lvl1pPr>
              <a:defRPr/>
            </a:lvl1pPr>
          </a:lstStyle>
          <a:p>
            <a:pPr>
              <a:defRPr/>
            </a:pPr>
            <a:endParaRPr lang="ja-JP" altLang="en-US"/>
          </a:p>
        </p:txBody>
      </p:sp>
      <p:sp>
        <p:nvSpPr>
          <p:cNvPr id="7" name="Slide Number Placeholder 5"/>
          <p:cNvSpPr>
            <a:spLocks noGrp="1"/>
          </p:cNvSpPr>
          <p:nvPr>
            <p:ph type="sldNum" sz="quarter" idx="16"/>
          </p:nvPr>
        </p:nvSpPr>
        <p:spPr/>
        <p:txBody>
          <a:bodyPr/>
          <a:lstStyle>
            <a:lvl1pPr>
              <a:defRPr/>
            </a:lvl1pPr>
          </a:lstStyle>
          <a:p>
            <a:pPr>
              <a:defRPr/>
            </a:pPr>
            <a:fld id="{488B470C-40CB-4143-8C6C-9730C699EB50}"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pic>
        <p:nvPicPr>
          <p:cNvPr id="5" name="Picture 10" descr="horizon.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Date Placeholder 4"/>
          <p:cNvSpPr>
            <a:spLocks noGrp="1"/>
          </p:cNvSpPr>
          <p:nvPr>
            <p:ph type="dt" sz="half" idx="10"/>
          </p:nvPr>
        </p:nvSpPr>
        <p:spPr/>
        <p:txBody>
          <a:bodyPr/>
          <a:lstStyle>
            <a:lvl1pPr>
              <a:defRPr/>
            </a:lvl1pPr>
          </a:lstStyle>
          <a:p>
            <a:pPr>
              <a:defRPr/>
            </a:pPr>
            <a:fld id="{6553E593-5182-4062-B4C8-F87E428DF5ED}" type="datetimeFigureOut">
              <a:rPr lang="ja-JP" altLang="en-US"/>
              <a:pPr>
                <a:defRPr/>
              </a:pPr>
              <a:t>2012/7/22</a:t>
            </a:fld>
            <a:endParaRPr lang="ja-JP" altLang="en-US"/>
          </a:p>
        </p:txBody>
      </p:sp>
      <p:sp>
        <p:nvSpPr>
          <p:cNvPr id="7" name="Footer Placeholder 5"/>
          <p:cNvSpPr>
            <a:spLocks noGrp="1"/>
          </p:cNvSpPr>
          <p:nvPr>
            <p:ph type="ftr" sz="quarter" idx="11"/>
          </p:nvPr>
        </p:nvSpPr>
        <p:spPr/>
        <p:txBody>
          <a:bodyPr/>
          <a:lstStyle>
            <a:lvl1pPr>
              <a:defRPr/>
            </a:lvl1pPr>
          </a:lstStyle>
          <a:p>
            <a:pPr>
              <a:defRPr/>
            </a:pPr>
            <a:endParaRPr lang="ja-JP" altLang="en-US"/>
          </a:p>
        </p:txBody>
      </p:sp>
      <p:sp>
        <p:nvSpPr>
          <p:cNvPr id="8" name="Slide Number Placeholder 6"/>
          <p:cNvSpPr>
            <a:spLocks noGrp="1"/>
          </p:cNvSpPr>
          <p:nvPr>
            <p:ph type="sldNum" sz="quarter" idx="12"/>
          </p:nvPr>
        </p:nvSpPr>
        <p:spPr/>
        <p:txBody>
          <a:bodyPr/>
          <a:lstStyle>
            <a:lvl1pPr>
              <a:defRPr/>
            </a:lvl1pPr>
          </a:lstStyle>
          <a:p>
            <a:pPr>
              <a:defRPr/>
            </a:pPr>
            <a:fld id="{D4737189-E40F-46B1-8837-B9CD80C2D52A}"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smtClean="0">
                <a:solidFill>
                  <a:schemeClr val="tx1"/>
                </a:solidFill>
              </a:defRPr>
            </a:lvl1pPr>
          </a:lstStyle>
          <a:p>
            <a:pPr>
              <a:defRPr/>
            </a:pPr>
            <a:fld id="{B394EACD-255E-409C-9F50-6EADB17107CC}" type="datetimeFigureOut">
              <a:rPr lang="ja-JP" altLang="en-US"/>
              <a:pPr>
                <a:defRPr/>
              </a:pPr>
              <a:t>2012/7/22</a:t>
            </a:fld>
            <a:endParaRPr lang="ja-JP"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a:defRPr/>
            </a:pPr>
            <a:endParaRPr lang="ja-JP"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smtClean="0">
                <a:solidFill>
                  <a:schemeClr val="tx1"/>
                </a:solidFill>
              </a:defRPr>
            </a:lvl1pPr>
          </a:lstStyle>
          <a:p>
            <a:pPr>
              <a:defRPr/>
            </a:pPr>
            <a:fld id="{3E3E8C8B-B67C-4C11-8088-7B5F392E1443}" type="slidenum">
              <a:rPr lang="ja-JP" altLang="en-US"/>
              <a:pPr>
                <a:defRPr/>
              </a:pPr>
              <a:t>‹#›</a:t>
            </a:fld>
            <a:endParaRPr lang="ja-JP" altLang="en-US"/>
          </a:p>
        </p:txBody>
      </p:sp>
    </p:spTree>
  </p:cSld>
  <p:clrMap bg1="dk1" tx1="lt1" bg2="dk2" tx2="lt2" accent1="accent1" accent2="accent2" accent3="accent3" accent4="accent4" accent5="accent5" accent6="accent6" hlink="hlink" folHlink="folHlink"/>
  <p:sldLayoutIdLst>
    <p:sldLayoutId id="2147483820" r:id="rId1"/>
    <p:sldLayoutId id="2147483819" r:id="rId2"/>
    <p:sldLayoutId id="2147483821" r:id="rId3"/>
    <p:sldLayoutId id="2147483818" r:id="rId4"/>
    <p:sldLayoutId id="2147483817" r:id="rId5"/>
    <p:sldLayoutId id="2147483816" r:id="rId6"/>
    <p:sldLayoutId id="2147483815" r:id="rId7"/>
    <p:sldLayoutId id="2147483814" r:id="rId8"/>
    <p:sldLayoutId id="2147483822" r:id="rId9"/>
    <p:sldLayoutId id="2147483813" r:id="rId10"/>
    <p:sldLayoutId id="2147483812" r:id="rId11"/>
  </p:sldLayoutIdLst>
  <p:txStyles>
    <p:titleStyle>
      <a:lvl1pPr algn="l" rtl="0" fontAlgn="base">
        <a:spcBef>
          <a:spcPct val="0"/>
        </a:spcBef>
        <a:spcAft>
          <a:spcPct val="0"/>
        </a:spcAft>
        <a:defRPr kumimoji="1" sz="3000" kern="1200" cap="all" spc="50">
          <a:solidFill>
            <a:schemeClr val="tx1"/>
          </a:solidFill>
          <a:latin typeface="+mj-lt"/>
          <a:ea typeface="+mj-ea"/>
          <a:cs typeface="+mj-cs"/>
        </a:defRPr>
      </a:lvl1pPr>
      <a:lvl2pPr algn="l" rtl="0" fontAlgn="base">
        <a:spcBef>
          <a:spcPct val="0"/>
        </a:spcBef>
        <a:spcAft>
          <a:spcPct val="0"/>
        </a:spcAft>
        <a:defRPr kumimoji="1" sz="3000">
          <a:solidFill>
            <a:schemeClr val="tx1"/>
          </a:solidFill>
          <a:latin typeface="Arial Narrow" pitchFamily="34" charset="0"/>
          <a:ea typeface="HGｺﾞｼｯｸM" pitchFamily="49" charset="-128"/>
        </a:defRPr>
      </a:lvl2pPr>
      <a:lvl3pPr algn="l" rtl="0" fontAlgn="base">
        <a:spcBef>
          <a:spcPct val="0"/>
        </a:spcBef>
        <a:spcAft>
          <a:spcPct val="0"/>
        </a:spcAft>
        <a:defRPr kumimoji="1" sz="3000">
          <a:solidFill>
            <a:schemeClr val="tx1"/>
          </a:solidFill>
          <a:latin typeface="Arial Narrow" pitchFamily="34" charset="0"/>
          <a:ea typeface="HGｺﾞｼｯｸM" pitchFamily="49" charset="-128"/>
        </a:defRPr>
      </a:lvl3pPr>
      <a:lvl4pPr algn="l" rtl="0" fontAlgn="base">
        <a:spcBef>
          <a:spcPct val="0"/>
        </a:spcBef>
        <a:spcAft>
          <a:spcPct val="0"/>
        </a:spcAft>
        <a:defRPr kumimoji="1" sz="3000">
          <a:solidFill>
            <a:schemeClr val="tx1"/>
          </a:solidFill>
          <a:latin typeface="Arial Narrow" pitchFamily="34" charset="0"/>
          <a:ea typeface="HGｺﾞｼｯｸM" pitchFamily="49" charset="-128"/>
        </a:defRPr>
      </a:lvl4pPr>
      <a:lvl5pPr algn="l" rtl="0" fontAlgn="base">
        <a:spcBef>
          <a:spcPct val="0"/>
        </a:spcBef>
        <a:spcAft>
          <a:spcPct val="0"/>
        </a:spcAft>
        <a:defRPr kumimoji="1" sz="3000">
          <a:solidFill>
            <a:schemeClr val="tx1"/>
          </a:solidFill>
          <a:latin typeface="Arial Narrow"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1.png"/><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1.png"/><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正方形/長方形 5"/>
          <p:cNvSpPr/>
          <p:nvPr/>
        </p:nvSpPr>
        <p:spPr>
          <a:xfrm>
            <a:off x="3851920" y="4725144"/>
            <a:ext cx="5040560" cy="1508105"/>
          </a:xfrm>
          <a:prstGeom prst="rect">
            <a:avLst/>
          </a:prstGeom>
        </p:spPr>
        <p:txBody>
          <a:bodyPr wrap="square">
            <a:spAutoFit/>
          </a:bodyPr>
          <a:lstStyle/>
          <a:p>
            <a:pPr algn="ctr">
              <a:defRPr/>
            </a:pPr>
            <a:endParaRPr lang="en-US" altLang="ja-JP" sz="2800" b="1" dirty="0">
              <a:latin typeface="+mn-ea"/>
              <a:ea typeface="+mn-ea"/>
            </a:endParaRPr>
          </a:p>
          <a:p>
            <a:pPr algn="ctr">
              <a:defRPr/>
            </a:pPr>
            <a:r>
              <a:rPr lang="ja-JP" altLang="en-US" sz="3200" b="1" dirty="0">
                <a:latin typeface="+mn-ea"/>
                <a:ea typeface="+mn-ea"/>
              </a:rPr>
              <a:t>呉共済</a:t>
            </a:r>
            <a:r>
              <a:rPr lang="ja-JP" altLang="en-US" sz="3200" b="1" dirty="0" smtClean="0">
                <a:latin typeface="+mn-ea"/>
                <a:ea typeface="+mn-ea"/>
              </a:rPr>
              <a:t>病院　研修医</a:t>
            </a:r>
            <a:r>
              <a:rPr lang="en-US" altLang="ja-JP" sz="3200" b="1" dirty="0" smtClean="0">
                <a:latin typeface="+mn-ea"/>
                <a:ea typeface="+mn-ea"/>
              </a:rPr>
              <a:t>2</a:t>
            </a:r>
            <a:r>
              <a:rPr lang="ja-JP" altLang="en-US" sz="3200" b="1" dirty="0" smtClean="0">
                <a:latin typeface="+mn-ea"/>
                <a:ea typeface="+mn-ea"/>
              </a:rPr>
              <a:t>年目</a:t>
            </a:r>
            <a:r>
              <a:rPr lang="ja-JP" altLang="en-US" sz="3200" b="1" dirty="0">
                <a:latin typeface="+mn-ea"/>
                <a:ea typeface="+mn-ea"/>
              </a:rPr>
              <a:t>　</a:t>
            </a:r>
            <a:endParaRPr lang="en-US" altLang="ja-JP" sz="3200" b="1" dirty="0">
              <a:latin typeface="+mn-ea"/>
              <a:ea typeface="+mn-ea"/>
            </a:endParaRPr>
          </a:p>
          <a:p>
            <a:pPr algn="ctr">
              <a:defRPr/>
            </a:pPr>
            <a:r>
              <a:rPr lang="ja-JP" altLang="en-US" sz="3200" b="1" dirty="0">
                <a:latin typeface="+mn-ea"/>
                <a:ea typeface="+mn-ea"/>
              </a:rPr>
              <a:t>笹井　真</a:t>
            </a:r>
            <a:r>
              <a:rPr lang="ja-JP" altLang="en-US" sz="3200" b="1" dirty="0" smtClean="0">
                <a:latin typeface="+mn-ea"/>
                <a:ea typeface="+mn-ea"/>
              </a:rPr>
              <a:t>優子</a:t>
            </a:r>
            <a:endParaRPr lang="en-US" altLang="ja-JP" sz="3200" b="1" dirty="0">
              <a:latin typeface="+mn-ea"/>
              <a:ea typeface="+mn-ea"/>
            </a:endParaRPr>
          </a:p>
        </p:txBody>
      </p:sp>
      <p:sp>
        <p:nvSpPr>
          <p:cNvPr id="5" name="タイトル 1"/>
          <p:cNvSpPr txBox="1">
            <a:spLocks/>
          </p:cNvSpPr>
          <p:nvPr/>
        </p:nvSpPr>
        <p:spPr>
          <a:xfrm>
            <a:off x="527938" y="1484784"/>
            <a:ext cx="8148518" cy="2520280"/>
          </a:xfrm>
          <a:prstGeom prst="rect">
            <a:avLst/>
          </a:prstGeom>
        </p:spPr>
        <p:txBody>
          <a:bodyPr vert="horz" lIns="91440" tIns="45720" rIns="91440" bIns="45720" rtlCol="0" anchor="b" anchorCtr="0">
            <a:noAutofit/>
          </a:bodyPr>
          <a:lstStyle>
            <a:lvl1pPr algn="l" rtl="0" fontAlgn="base">
              <a:spcBef>
                <a:spcPct val="0"/>
              </a:spcBef>
              <a:spcAft>
                <a:spcPct val="0"/>
              </a:spcAft>
              <a:defRPr kumimoji="1" sz="3000" kern="1200" cap="all" spc="50">
                <a:solidFill>
                  <a:schemeClr val="tx1"/>
                </a:solidFill>
                <a:latin typeface="+mj-lt"/>
                <a:ea typeface="+mj-ea"/>
                <a:cs typeface="+mj-cs"/>
              </a:defRPr>
            </a:lvl1pPr>
            <a:lvl2pPr algn="l" rtl="0" fontAlgn="base">
              <a:spcBef>
                <a:spcPct val="0"/>
              </a:spcBef>
              <a:spcAft>
                <a:spcPct val="0"/>
              </a:spcAft>
              <a:defRPr kumimoji="1" sz="3000">
                <a:solidFill>
                  <a:schemeClr val="tx1"/>
                </a:solidFill>
                <a:latin typeface="Arial Narrow" pitchFamily="34" charset="0"/>
                <a:ea typeface="HGｺﾞｼｯｸM" pitchFamily="49" charset="-128"/>
              </a:defRPr>
            </a:lvl2pPr>
            <a:lvl3pPr algn="l" rtl="0" fontAlgn="base">
              <a:spcBef>
                <a:spcPct val="0"/>
              </a:spcBef>
              <a:spcAft>
                <a:spcPct val="0"/>
              </a:spcAft>
              <a:defRPr kumimoji="1" sz="3000">
                <a:solidFill>
                  <a:schemeClr val="tx1"/>
                </a:solidFill>
                <a:latin typeface="Arial Narrow" pitchFamily="34" charset="0"/>
                <a:ea typeface="HGｺﾞｼｯｸM" pitchFamily="49" charset="-128"/>
              </a:defRPr>
            </a:lvl3pPr>
            <a:lvl4pPr algn="l" rtl="0" fontAlgn="base">
              <a:spcBef>
                <a:spcPct val="0"/>
              </a:spcBef>
              <a:spcAft>
                <a:spcPct val="0"/>
              </a:spcAft>
              <a:defRPr kumimoji="1" sz="3000">
                <a:solidFill>
                  <a:schemeClr val="tx1"/>
                </a:solidFill>
                <a:latin typeface="Arial Narrow" pitchFamily="34" charset="0"/>
                <a:ea typeface="HGｺﾞｼｯｸM" pitchFamily="49" charset="-128"/>
              </a:defRPr>
            </a:lvl4pPr>
            <a:lvl5pPr algn="l" rtl="0" fontAlgn="base">
              <a:spcBef>
                <a:spcPct val="0"/>
              </a:spcBef>
              <a:spcAft>
                <a:spcPct val="0"/>
              </a:spcAft>
              <a:defRPr kumimoji="1" sz="3000">
                <a:solidFill>
                  <a:schemeClr val="tx1"/>
                </a:solidFill>
                <a:latin typeface="Arial Narrow"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defRPr/>
            </a:pPr>
            <a:r>
              <a:rPr lang="ja-JP" altLang="en-US" sz="5400" b="1" dirty="0">
                <a:solidFill>
                  <a:schemeClr val="tx2">
                    <a:tint val="100000"/>
                    <a:satMod val="250000"/>
                  </a:schemeClr>
                </a:solidFill>
                <a:latin typeface="+mn-ea"/>
              </a:rPr>
              <a:t>早朝</a:t>
            </a:r>
            <a:r>
              <a:rPr lang="ja-JP" altLang="en-US" sz="5400" b="1" dirty="0" smtClean="0">
                <a:solidFill>
                  <a:schemeClr val="tx2">
                    <a:tint val="100000"/>
                    <a:satMod val="250000"/>
                  </a:schemeClr>
                </a:solidFill>
                <a:latin typeface="+mn-ea"/>
              </a:rPr>
              <a:t>のできごと</a:t>
            </a:r>
            <a:r>
              <a:rPr lang="en-US" altLang="ja-JP" sz="5400" b="1" dirty="0" smtClean="0">
                <a:solidFill>
                  <a:schemeClr val="tx2">
                    <a:tint val="100000"/>
                    <a:satMod val="250000"/>
                  </a:schemeClr>
                </a:solidFill>
                <a:latin typeface="+mn-ea"/>
              </a:rPr>
              <a:t>…</a:t>
            </a:r>
            <a:r>
              <a:rPr lang="en-US" altLang="ja-JP" sz="3600" b="1" dirty="0" smtClean="0">
                <a:latin typeface="+mn-ea"/>
              </a:rPr>
              <a:t/>
            </a:r>
            <a:br>
              <a:rPr lang="en-US" altLang="ja-JP" sz="3600" b="1" dirty="0" smtClean="0">
                <a:latin typeface="+mn-ea"/>
              </a:rPr>
            </a:br>
            <a:endParaRPr lang="ja-JP" alt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コンテンツ プレースホルダー 2"/>
          <p:cNvSpPr>
            <a:spLocks noGrp="1"/>
          </p:cNvSpPr>
          <p:nvPr>
            <p:ph sz="quarter" idx="13"/>
          </p:nvPr>
        </p:nvSpPr>
        <p:spPr>
          <a:xfrm>
            <a:off x="107504" y="548680"/>
            <a:ext cx="9036496" cy="6923112"/>
          </a:xfrm>
        </p:spPr>
        <p:txBody>
          <a:bodyPr lIns="36000" tIns="36000" rIns="36000" bIns="36000">
            <a:noAutofit/>
          </a:bodyPr>
          <a:lstStyle/>
          <a:p>
            <a:pPr fontAlgn="auto">
              <a:defRPr/>
            </a:pPr>
            <a:r>
              <a:rPr lang="ja-JP" altLang="en-US" sz="2800" dirty="0" smtClean="0">
                <a:latin typeface="Century" pitchFamily="18" charset="0"/>
              </a:rPr>
              <a:t>筋力</a:t>
            </a:r>
            <a:r>
              <a:rPr lang="en-US" altLang="ja-JP" sz="2800" dirty="0" smtClean="0">
                <a:latin typeface="Century" pitchFamily="18" charset="0"/>
              </a:rPr>
              <a:t>(</a:t>
            </a:r>
            <a:r>
              <a:rPr lang="ja-JP" altLang="en-US" sz="2800" dirty="0" smtClean="0">
                <a:latin typeface="Century" pitchFamily="18" charset="0"/>
              </a:rPr>
              <a:t>評価は徒手筋力テスト；</a:t>
            </a:r>
            <a:r>
              <a:rPr lang="en-US" altLang="ja-JP" sz="2800" dirty="0" smtClean="0">
                <a:latin typeface="Century" pitchFamily="18" charset="0"/>
              </a:rPr>
              <a:t>MMT</a:t>
            </a:r>
            <a:r>
              <a:rPr lang="ja-JP" altLang="en-US" sz="2800" dirty="0" smtClean="0">
                <a:latin typeface="Century" pitchFamily="18" charset="0"/>
              </a:rPr>
              <a:t>による</a:t>
            </a:r>
            <a:r>
              <a:rPr lang="en-US" altLang="ja-JP" sz="2800" dirty="0" smtClean="0">
                <a:latin typeface="Century" pitchFamily="18" charset="0"/>
              </a:rPr>
              <a:t>)</a:t>
            </a:r>
          </a:p>
          <a:p>
            <a:pPr marL="0" indent="0" fontAlgn="auto">
              <a:buNone/>
              <a:defRPr/>
            </a:pPr>
            <a:r>
              <a:rPr lang="ja-JP" altLang="en-US" sz="2800" dirty="0">
                <a:latin typeface="Century" pitchFamily="18" charset="0"/>
              </a:rPr>
              <a:t>　</a:t>
            </a:r>
            <a:r>
              <a:rPr lang="ja-JP" altLang="en-US" sz="2800" dirty="0" smtClean="0">
                <a:latin typeface="Century" pitchFamily="18" charset="0"/>
              </a:rPr>
              <a:t>＜上肢</a:t>
            </a:r>
            <a:r>
              <a:rPr lang="ja-JP" altLang="en-US" sz="2800" dirty="0">
                <a:latin typeface="Century" pitchFamily="18" charset="0"/>
              </a:rPr>
              <a:t>＞</a:t>
            </a:r>
            <a:endParaRPr lang="en-US" altLang="ja-JP" sz="2800" dirty="0" smtClean="0">
              <a:latin typeface="Century" pitchFamily="18" charset="0"/>
            </a:endParaRPr>
          </a:p>
          <a:p>
            <a:pPr marL="0" indent="0" fontAlgn="auto">
              <a:buNone/>
              <a:defRPr/>
            </a:pPr>
            <a:r>
              <a:rPr lang="ja-JP" altLang="en-US" sz="2600" b="1" dirty="0">
                <a:latin typeface="Century" pitchFamily="18" charset="0"/>
              </a:rPr>
              <a:t>　</a:t>
            </a:r>
            <a:r>
              <a:rPr lang="ja-JP" altLang="en-US" sz="2600" b="1" dirty="0" smtClean="0">
                <a:solidFill>
                  <a:srgbClr val="FFFF00"/>
                </a:solidFill>
                <a:latin typeface="Century" pitchFamily="18" charset="0"/>
              </a:rPr>
              <a:t>両上肢挙上不能</a:t>
            </a:r>
            <a:endParaRPr lang="en-US" altLang="ja-JP" sz="2600" b="1" dirty="0" smtClean="0">
              <a:solidFill>
                <a:srgbClr val="FFFF00"/>
              </a:solidFill>
              <a:latin typeface="Century" pitchFamily="18" charset="0"/>
            </a:endParaRPr>
          </a:p>
          <a:p>
            <a:pPr marL="0" indent="0" fontAlgn="auto">
              <a:buNone/>
              <a:defRPr/>
            </a:pPr>
            <a:r>
              <a:rPr lang="ja-JP" altLang="en-US" sz="2600" b="1" dirty="0">
                <a:latin typeface="Century" pitchFamily="18" charset="0"/>
              </a:rPr>
              <a:t>　</a:t>
            </a:r>
            <a:r>
              <a:rPr lang="ja-JP" altLang="en-US" sz="2600" b="1" dirty="0" smtClean="0">
                <a:latin typeface="Century" pitchFamily="18" charset="0"/>
              </a:rPr>
              <a:t>上腕二頭筋、上腕三頭筋；右</a:t>
            </a:r>
            <a:r>
              <a:rPr lang="en-US" altLang="ja-JP" sz="2600" b="1" dirty="0" smtClean="0">
                <a:latin typeface="Century" pitchFamily="18" charset="0"/>
              </a:rPr>
              <a:t>5/5 </a:t>
            </a:r>
            <a:r>
              <a:rPr lang="ja-JP" altLang="en-US" sz="2600" b="1" dirty="0" smtClean="0">
                <a:latin typeface="Century" pitchFamily="18" charset="0"/>
              </a:rPr>
              <a:t>左</a:t>
            </a:r>
            <a:r>
              <a:rPr lang="en-US" altLang="ja-JP" sz="2600" b="1" dirty="0" smtClean="0">
                <a:latin typeface="Century" pitchFamily="18" charset="0"/>
              </a:rPr>
              <a:t>4/5</a:t>
            </a:r>
          </a:p>
          <a:p>
            <a:pPr marL="0" indent="0" fontAlgn="auto">
              <a:buNone/>
              <a:defRPr/>
            </a:pPr>
            <a:r>
              <a:rPr lang="ja-JP" altLang="en-US" sz="2800" dirty="0">
                <a:latin typeface="Century" pitchFamily="18" charset="0"/>
              </a:rPr>
              <a:t>　</a:t>
            </a:r>
            <a:r>
              <a:rPr lang="ja-JP" altLang="en-US" sz="2800" dirty="0" smtClean="0">
                <a:latin typeface="Century" pitchFamily="18" charset="0"/>
              </a:rPr>
              <a:t>＜下肢＞</a:t>
            </a:r>
            <a:endParaRPr lang="en-US" altLang="ja-JP" sz="2800" dirty="0" smtClean="0">
              <a:latin typeface="Century" pitchFamily="18" charset="0"/>
            </a:endParaRPr>
          </a:p>
          <a:p>
            <a:pPr marL="0" indent="0" fontAlgn="auto">
              <a:buNone/>
              <a:defRPr/>
            </a:pPr>
            <a:r>
              <a:rPr lang="ja-JP" altLang="en-US" sz="2800" dirty="0" smtClean="0">
                <a:latin typeface="Century" pitchFamily="18" charset="0"/>
              </a:rPr>
              <a:t>　</a:t>
            </a:r>
            <a:r>
              <a:rPr lang="ja-JP" altLang="en-US" sz="2600" b="1" dirty="0" smtClean="0">
                <a:solidFill>
                  <a:srgbClr val="FFFF00"/>
                </a:solidFill>
                <a:latin typeface="Century" pitchFamily="18" charset="0"/>
              </a:rPr>
              <a:t>両膝</a:t>
            </a:r>
            <a:r>
              <a:rPr lang="ja-JP" altLang="en-US" sz="2600" b="1" dirty="0">
                <a:solidFill>
                  <a:srgbClr val="FFFF00"/>
                </a:solidFill>
                <a:latin typeface="Century" pitchFamily="18" charset="0"/>
              </a:rPr>
              <a:t>立て</a:t>
            </a:r>
            <a:r>
              <a:rPr lang="ja-JP" altLang="en-US" sz="2600" b="1" dirty="0" smtClean="0">
                <a:solidFill>
                  <a:srgbClr val="FFFF00"/>
                </a:solidFill>
                <a:latin typeface="Century" pitchFamily="18" charset="0"/>
              </a:rPr>
              <a:t>不能</a:t>
            </a:r>
            <a:endParaRPr lang="en-US" altLang="ja-JP" sz="2600" b="1" dirty="0" smtClean="0">
              <a:solidFill>
                <a:srgbClr val="FFFF00"/>
              </a:solidFill>
              <a:latin typeface="Century" pitchFamily="18" charset="0"/>
            </a:endParaRPr>
          </a:p>
          <a:p>
            <a:pPr marL="0" indent="0" fontAlgn="auto">
              <a:buNone/>
              <a:defRPr/>
            </a:pPr>
            <a:r>
              <a:rPr lang="ja-JP" altLang="en-US" sz="2600" b="1" dirty="0">
                <a:solidFill>
                  <a:srgbClr val="FFFF00"/>
                </a:solidFill>
                <a:latin typeface="Century" pitchFamily="18" charset="0"/>
              </a:rPr>
              <a:t>　股関節外転；両側 </a:t>
            </a:r>
            <a:r>
              <a:rPr lang="en-US" altLang="ja-JP" sz="2600" b="1" dirty="0" smtClean="0">
                <a:solidFill>
                  <a:srgbClr val="FFFF00"/>
                </a:solidFill>
                <a:latin typeface="Century" pitchFamily="18" charset="0"/>
              </a:rPr>
              <a:t>2/5</a:t>
            </a:r>
            <a:r>
              <a:rPr lang="ja-JP" altLang="en-US" sz="2600" b="1" dirty="0" smtClean="0">
                <a:solidFill>
                  <a:srgbClr val="FFFF00"/>
                </a:solidFill>
                <a:latin typeface="Century" pitchFamily="18" charset="0"/>
              </a:rPr>
              <a:t>　　股関節内転；両側</a:t>
            </a:r>
            <a:r>
              <a:rPr lang="en-US" altLang="ja-JP" sz="2600" b="1" dirty="0" smtClean="0">
                <a:solidFill>
                  <a:srgbClr val="FFFF00"/>
                </a:solidFill>
                <a:latin typeface="Century" pitchFamily="18" charset="0"/>
              </a:rPr>
              <a:t>1/5</a:t>
            </a:r>
          </a:p>
          <a:p>
            <a:pPr marL="0" indent="0" fontAlgn="auto">
              <a:buNone/>
              <a:defRPr/>
            </a:pPr>
            <a:r>
              <a:rPr lang="ja-JP" altLang="en-US" sz="2600" b="1" dirty="0" smtClean="0">
                <a:latin typeface="Century" pitchFamily="18" charset="0"/>
              </a:rPr>
              <a:t>　</a:t>
            </a:r>
            <a:r>
              <a:rPr lang="ja-JP" altLang="en-US" sz="2600" b="1" dirty="0" smtClean="0">
                <a:solidFill>
                  <a:srgbClr val="FFFF00"/>
                </a:solidFill>
                <a:latin typeface="Century" pitchFamily="18" charset="0"/>
              </a:rPr>
              <a:t>大腿筋に力が入らない様子</a:t>
            </a:r>
            <a:endParaRPr lang="en-US" altLang="ja-JP" sz="2600" b="1" dirty="0" smtClean="0">
              <a:solidFill>
                <a:srgbClr val="FFFF00"/>
              </a:solidFill>
              <a:latin typeface="Century" pitchFamily="18" charset="0"/>
            </a:endParaRPr>
          </a:p>
          <a:p>
            <a:pPr marL="0" indent="0" fontAlgn="auto">
              <a:buNone/>
              <a:defRPr/>
            </a:pPr>
            <a:r>
              <a:rPr lang="ja-JP" altLang="en-US" sz="2600" b="1" dirty="0">
                <a:latin typeface="Century" pitchFamily="18" charset="0"/>
              </a:rPr>
              <a:t>　</a:t>
            </a:r>
            <a:r>
              <a:rPr lang="ja-JP" altLang="en-US" sz="2600" b="1" dirty="0" smtClean="0">
                <a:latin typeface="Century" pitchFamily="18" charset="0"/>
              </a:rPr>
              <a:t>下肢背屈</a:t>
            </a:r>
            <a:r>
              <a:rPr lang="ja-JP" altLang="en-US" sz="2600" b="1" dirty="0">
                <a:latin typeface="Century" pitchFamily="18" charset="0"/>
              </a:rPr>
              <a:t>・</a:t>
            </a:r>
            <a:r>
              <a:rPr lang="ja-JP" altLang="en-US" sz="2600" b="1" dirty="0" smtClean="0">
                <a:latin typeface="Century" pitchFamily="18" charset="0"/>
              </a:rPr>
              <a:t>底屈</a:t>
            </a:r>
            <a:r>
              <a:rPr lang="ja-JP" altLang="en-US" sz="2600" b="1" dirty="0">
                <a:latin typeface="Century" pitchFamily="18" charset="0"/>
              </a:rPr>
              <a:t>；</a:t>
            </a:r>
            <a:r>
              <a:rPr lang="ja-JP" altLang="en-US" sz="2600" b="1" dirty="0" smtClean="0">
                <a:latin typeface="Century" pitchFamily="18" charset="0"/>
              </a:rPr>
              <a:t>両側</a:t>
            </a:r>
            <a:r>
              <a:rPr lang="en-US" altLang="ja-JP" sz="2600" b="1" dirty="0" smtClean="0">
                <a:latin typeface="Century" pitchFamily="18" charset="0"/>
              </a:rPr>
              <a:t>5/5</a:t>
            </a:r>
            <a:endParaRPr lang="en-US" altLang="ja-JP" sz="2600" b="1" dirty="0">
              <a:latin typeface="Century" pitchFamily="18" charset="0"/>
            </a:endParaRPr>
          </a:p>
          <a:p>
            <a:pPr fontAlgn="auto">
              <a:defRPr/>
            </a:pPr>
            <a:r>
              <a:rPr lang="ja-JP" altLang="en-US" sz="2800" dirty="0" smtClean="0">
                <a:latin typeface="Century" pitchFamily="18" charset="0"/>
              </a:rPr>
              <a:t>腱反射はいずれ</a:t>
            </a:r>
            <a:r>
              <a:rPr lang="ja-JP" altLang="en-US" sz="2800" dirty="0">
                <a:latin typeface="Century" pitchFamily="18" charset="0"/>
              </a:rPr>
              <a:t>の</a:t>
            </a:r>
            <a:r>
              <a:rPr lang="ja-JP" altLang="en-US" sz="2800" dirty="0" smtClean="0">
                <a:latin typeface="Century" pitchFamily="18" charset="0"/>
              </a:rPr>
              <a:t>部位でも亢進・減弱なし</a:t>
            </a:r>
            <a:endParaRPr lang="en-US" altLang="ja-JP" sz="2800" dirty="0" smtClean="0">
              <a:latin typeface="Century" pitchFamily="18" charset="0"/>
            </a:endParaRPr>
          </a:p>
          <a:p>
            <a:pPr fontAlgn="auto">
              <a:defRPr/>
            </a:pPr>
            <a:r>
              <a:rPr lang="ja-JP" altLang="en-US" sz="2800" dirty="0">
                <a:latin typeface="Century" pitchFamily="18" charset="0"/>
              </a:rPr>
              <a:t>右手にテタニー症状あり</a:t>
            </a:r>
            <a:endParaRPr lang="en-US" altLang="ja-JP" sz="2800" dirty="0">
              <a:latin typeface="Century" pitchFamily="18" charset="0"/>
            </a:endParaRPr>
          </a:p>
          <a:p>
            <a:pPr fontAlgn="auto">
              <a:defRPr/>
            </a:pPr>
            <a:endParaRPr lang="en-US" altLang="ja-JP" sz="2800" dirty="0" smtClean="0">
              <a:latin typeface="Century" pitchFamily="18" charset="0"/>
            </a:endParaRPr>
          </a:p>
          <a:p>
            <a:pPr marL="0" indent="0" fontAlgn="auto">
              <a:buNone/>
              <a:defRPr/>
            </a:pPr>
            <a:r>
              <a:rPr lang="ja-JP" altLang="en-US" sz="2800" dirty="0">
                <a:latin typeface="Century" pitchFamily="18" charset="0"/>
              </a:rPr>
              <a:t>　</a:t>
            </a:r>
            <a:endParaRPr lang="en-US" altLang="ja-JP" sz="2800" dirty="0" smtClean="0">
              <a:latin typeface="Century" pitchFamily="18" charset="0"/>
            </a:endParaRPr>
          </a:p>
        </p:txBody>
      </p:sp>
      <p:sp>
        <p:nvSpPr>
          <p:cNvPr id="5" name="タイトル 1"/>
          <p:cNvSpPr>
            <a:spLocks noGrp="1"/>
          </p:cNvSpPr>
          <p:nvPr>
            <p:ph type="title"/>
          </p:nvPr>
        </p:nvSpPr>
        <p:spPr>
          <a:xfrm>
            <a:off x="611560" y="-171400"/>
            <a:ext cx="7924800" cy="868958"/>
          </a:xfrm>
        </p:spPr>
        <p:txBody>
          <a:bodyPr/>
          <a:lstStyle/>
          <a:p>
            <a:pPr algn="ctr" fontAlgn="auto">
              <a:spcAft>
                <a:spcPts val="0"/>
              </a:spcAft>
              <a:defRPr/>
            </a:pPr>
            <a:r>
              <a:rPr lang="ja-JP" altLang="en-US" sz="4800" dirty="0" smtClean="0">
                <a:solidFill>
                  <a:schemeClr val="tx2">
                    <a:tint val="100000"/>
                    <a:satMod val="250000"/>
                  </a:schemeClr>
                </a:solidFill>
              </a:rPr>
              <a:t>神経所見</a:t>
            </a:r>
            <a:endParaRPr lang="ja-JP" altLang="en-US" sz="4800" dirty="0">
              <a:solidFill>
                <a:schemeClr val="tx2">
                  <a:tint val="100000"/>
                  <a:satMod val="250000"/>
                </a:schemeClr>
              </a:solidFill>
            </a:endParaRPr>
          </a:p>
        </p:txBody>
      </p:sp>
    </p:spTree>
    <p:extLst>
      <p:ext uri="{BB962C8B-B14F-4D97-AF65-F5344CB8AC3E}">
        <p14:creationId xmlns:p14="http://schemas.microsoft.com/office/powerpoint/2010/main" val="2511088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1095375" y="115888"/>
            <a:ext cx="6789738" cy="765175"/>
          </a:xfrm>
        </p:spPr>
        <p:txBody>
          <a:bodyPr/>
          <a:lstStyle/>
          <a:p>
            <a:pPr algn="ctr" fontAlgn="auto">
              <a:spcAft>
                <a:spcPts val="0"/>
              </a:spcAft>
              <a:defRPr/>
            </a:pPr>
            <a:r>
              <a:rPr lang="en-US" altLang="ja-JP" sz="4800" dirty="0" smtClean="0">
                <a:solidFill>
                  <a:schemeClr val="tx2">
                    <a:tint val="100000"/>
                    <a:satMod val="250000"/>
                  </a:schemeClr>
                </a:solidFill>
                <a:latin typeface="Century" pitchFamily="18" charset="0"/>
              </a:rPr>
              <a:t>12</a:t>
            </a:r>
            <a:r>
              <a:rPr lang="ja-JP" altLang="en-US" sz="4800" dirty="0" smtClean="0">
                <a:solidFill>
                  <a:schemeClr val="tx2">
                    <a:tint val="100000"/>
                    <a:satMod val="250000"/>
                  </a:schemeClr>
                </a:solidFill>
              </a:rPr>
              <a:t>誘導心電図</a:t>
            </a:r>
            <a:endParaRPr lang="ja-JP" altLang="en-US" sz="4800" dirty="0">
              <a:solidFill>
                <a:schemeClr val="tx2">
                  <a:tint val="100000"/>
                  <a:satMod val="250000"/>
                </a:schemeClr>
              </a:solidFill>
            </a:endParaRPr>
          </a:p>
        </p:txBody>
      </p:sp>
      <p:sp>
        <p:nvSpPr>
          <p:cNvPr id="5" name="コンテンツ プレースホルダー 2"/>
          <p:cNvSpPr>
            <a:spLocks noGrp="1"/>
          </p:cNvSpPr>
          <p:nvPr>
            <p:ph sz="quarter" idx="13"/>
          </p:nvPr>
        </p:nvSpPr>
        <p:spPr>
          <a:xfrm>
            <a:off x="-1044624" y="1484784"/>
            <a:ext cx="7704856" cy="4473153"/>
          </a:xfrm>
        </p:spPr>
        <p:txBody>
          <a:bodyPr>
            <a:normAutofit/>
          </a:bodyPr>
          <a:lstStyle/>
          <a:p>
            <a:pPr marL="0" indent="0" fontAlgn="auto">
              <a:spcAft>
                <a:spcPts val="0"/>
              </a:spcAft>
              <a:buFont typeface="Wingdings 2"/>
              <a:buNone/>
              <a:defRPr/>
            </a:pPr>
            <a:endParaRPr lang="en-US" altLang="ja-JP" sz="4800" b="1" dirty="0">
              <a:latin typeface="+mn-ea"/>
            </a:endParaRPr>
          </a:p>
          <a:p>
            <a:pPr marL="0" indent="0" fontAlgn="auto">
              <a:spcAft>
                <a:spcPts val="0"/>
              </a:spcAft>
              <a:buFont typeface="Wingdings 2"/>
              <a:buNone/>
              <a:defRPr/>
            </a:pPr>
            <a:endParaRPr lang="en-US" altLang="ja-JP" sz="4800" b="1" dirty="0" smtClean="0">
              <a:latin typeface="+mn-ea"/>
            </a:endParaRPr>
          </a:p>
          <a:p>
            <a:pPr marL="0" indent="0" fontAlgn="auto">
              <a:spcAft>
                <a:spcPts val="0"/>
              </a:spcAft>
              <a:buFont typeface="Wingdings 2"/>
              <a:buNone/>
              <a:defRPr/>
            </a:pPr>
            <a:r>
              <a:rPr lang="ja-JP" altLang="en-US" sz="4800" b="1" dirty="0" smtClean="0">
                <a:latin typeface="+mn-ea"/>
              </a:rPr>
              <a:t>　</a:t>
            </a:r>
            <a:endParaRPr lang="en-US" altLang="ja-JP" sz="4800" b="1" dirty="0">
              <a:latin typeface="+mn-ea"/>
            </a:endParaRPr>
          </a:p>
          <a:p>
            <a:pPr marL="0" indent="0" fontAlgn="auto">
              <a:spcAft>
                <a:spcPts val="0"/>
              </a:spcAft>
              <a:buFont typeface="Wingdings 2"/>
              <a:buNone/>
              <a:defRPr/>
            </a:pPr>
            <a:endParaRPr lang="en-US" altLang="ja-JP" sz="4800" b="1" dirty="0" smtClean="0">
              <a:latin typeface="+mn-ea"/>
            </a:endParaRPr>
          </a:p>
        </p:txBody>
      </p:sp>
      <p:sp>
        <p:nvSpPr>
          <p:cNvPr id="23556" name="コンテンツ プレースホルダー 2"/>
          <p:cNvSpPr txBox="1">
            <a:spLocks/>
          </p:cNvSpPr>
          <p:nvPr/>
        </p:nvSpPr>
        <p:spPr bwMode="auto">
          <a:xfrm>
            <a:off x="6553199" y="755551"/>
            <a:ext cx="2627313" cy="657225"/>
          </a:xfrm>
          <a:prstGeom prst="rect">
            <a:avLst/>
          </a:prstGeom>
          <a:noFill/>
          <a:ln w="9525">
            <a:noFill/>
            <a:miter lim="800000"/>
            <a:headEnd/>
            <a:tailEnd/>
          </a:ln>
        </p:spPr>
        <p:txBody>
          <a:bodyPr/>
          <a:lstStyle/>
          <a:p>
            <a:pPr>
              <a:spcBef>
                <a:spcPct val="20000"/>
              </a:spcBef>
              <a:buClr>
                <a:schemeClr val="accent1"/>
              </a:buClr>
              <a:buSzPct val="70000"/>
              <a:buFont typeface="Wingdings 2" pitchFamily="18" charset="2"/>
              <a:buNone/>
            </a:pPr>
            <a:r>
              <a:rPr lang="en-US" altLang="ja-JP" sz="3200" dirty="0">
                <a:latin typeface="Century" pitchFamily="18" charset="0"/>
                <a:ea typeface="HGｺﾞｼｯｸM" pitchFamily="49" charset="-128"/>
              </a:rPr>
              <a:t>HR  </a:t>
            </a:r>
            <a:r>
              <a:rPr lang="en-US" altLang="ja-JP" sz="3200" dirty="0" smtClean="0">
                <a:latin typeface="Century" pitchFamily="18" charset="0"/>
                <a:ea typeface="HGｺﾞｼｯｸM" pitchFamily="49" charset="-128"/>
              </a:rPr>
              <a:t>68bpm</a:t>
            </a:r>
            <a:endParaRPr lang="en-US" altLang="ja-JP" sz="3200" dirty="0">
              <a:latin typeface="Century" pitchFamily="18" charset="0"/>
              <a:ea typeface="HGｺﾞｼｯｸM" pitchFamily="49" charset="-128"/>
            </a:endParaRPr>
          </a:p>
        </p:txBody>
      </p:sp>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15" y="1628800"/>
            <a:ext cx="8940381" cy="446449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2646709" y="115888"/>
            <a:ext cx="4373563" cy="633412"/>
          </a:xfrm>
        </p:spPr>
        <p:txBody>
          <a:bodyPr/>
          <a:lstStyle/>
          <a:p>
            <a:pPr fontAlgn="auto">
              <a:spcAft>
                <a:spcPts val="0"/>
              </a:spcAft>
              <a:defRPr/>
            </a:pPr>
            <a:r>
              <a:rPr lang="ja-JP" altLang="en-US" sz="4400" dirty="0" smtClean="0">
                <a:solidFill>
                  <a:schemeClr val="tx2">
                    <a:tint val="100000"/>
                    <a:satMod val="250000"/>
                  </a:schemeClr>
                </a:solidFill>
              </a:rPr>
              <a:t>血液検査所見</a:t>
            </a:r>
            <a:endParaRPr lang="ja-JP" altLang="en-US" sz="4400" dirty="0">
              <a:solidFill>
                <a:schemeClr val="tx2">
                  <a:tint val="100000"/>
                  <a:satMod val="250000"/>
                </a:schemeClr>
              </a:solidFill>
            </a:endParaRPr>
          </a:p>
        </p:txBody>
      </p:sp>
      <p:sp>
        <p:nvSpPr>
          <p:cNvPr id="9" name="Text Box 3"/>
          <p:cNvSpPr txBox="1">
            <a:spLocks noChangeArrowheads="1"/>
          </p:cNvSpPr>
          <p:nvPr/>
        </p:nvSpPr>
        <p:spPr bwMode="auto">
          <a:xfrm>
            <a:off x="1043608" y="747159"/>
            <a:ext cx="2736304" cy="5823133"/>
          </a:xfrm>
          <a:prstGeom prst="rect">
            <a:avLst/>
          </a:prstGeom>
          <a:noFill/>
          <a:ln>
            <a:noFill/>
          </a:ln>
          <a:extLst/>
        </p:spPr>
        <p:txBody>
          <a:bodyPr wrap="square">
            <a:spAutoFit/>
          </a:bodyPr>
          <a:lstStyle>
            <a:lvl1pPr eaLnBrk="0" hangingPunct="0">
              <a:defRPr sz="2400">
                <a:solidFill>
                  <a:schemeClr val="tx1"/>
                </a:solidFill>
                <a:latin typeface="Times New Roman" pitchFamily="18" charset="0"/>
                <a:ea typeface="ＭＳ Ｐゴシック" pitchFamily="50" charset="-128"/>
              </a:defRPr>
            </a:lvl1pPr>
            <a:lvl2pPr marL="742950" indent="-285750" eaLnBrk="0" hangingPunct="0">
              <a:defRPr sz="2400">
                <a:solidFill>
                  <a:schemeClr val="tx1"/>
                </a:solidFill>
                <a:latin typeface="Times New Roman" pitchFamily="18" charset="0"/>
                <a:ea typeface="ＭＳ Ｐゴシック" pitchFamily="50" charset="-128"/>
              </a:defRPr>
            </a:lvl2pPr>
            <a:lvl3pPr marL="1143000" indent="-228600" eaLnBrk="0" hangingPunct="0">
              <a:defRPr sz="2400">
                <a:solidFill>
                  <a:schemeClr val="tx1"/>
                </a:solidFill>
                <a:latin typeface="Times New Roman" pitchFamily="18" charset="0"/>
                <a:ea typeface="ＭＳ Ｐゴシック" pitchFamily="50" charset="-128"/>
              </a:defRPr>
            </a:lvl3pPr>
            <a:lvl4pPr marL="1600200" indent="-228600" eaLnBrk="0" hangingPunct="0">
              <a:defRPr sz="2400">
                <a:solidFill>
                  <a:schemeClr val="tx1"/>
                </a:solidFill>
                <a:latin typeface="Times New Roman" pitchFamily="18" charset="0"/>
                <a:ea typeface="ＭＳ Ｐゴシック" pitchFamily="50" charset="-128"/>
              </a:defRPr>
            </a:lvl4pPr>
            <a:lvl5pPr marL="2057400" indent="-228600" eaLnBrk="0" hangingPunct="0">
              <a:defRPr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9pPr>
          </a:lstStyle>
          <a:p>
            <a:pPr eaLnBrk="1" fontAlgn="auto" hangingPunct="1">
              <a:lnSpc>
                <a:spcPct val="95000"/>
              </a:lnSpc>
              <a:spcBef>
                <a:spcPts val="0"/>
              </a:spcBef>
              <a:spcAft>
                <a:spcPts val="0"/>
              </a:spcAft>
              <a:defRPr/>
            </a:pPr>
            <a:r>
              <a:rPr lang="ja-JP" altLang="en-US" b="1" u="sng" dirty="0" smtClean="0">
                <a:latin typeface="+mn-ea"/>
                <a:ea typeface="+mn-ea"/>
              </a:rPr>
              <a:t>血液一般</a:t>
            </a:r>
            <a:endParaRPr lang="en-US" altLang="ja-JP" b="1" u="sng" dirty="0" smtClean="0">
              <a:latin typeface="+mn-ea"/>
              <a:ea typeface="+mn-ea"/>
            </a:endParaRPr>
          </a:p>
          <a:p>
            <a:pPr eaLnBrk="1" fontAlgn="auto" hangingPunct="1">
              <a:lnSpc>
                <a:spcPct val="95000"/>
              </a:lnSpc>
              <a:spcBef>
                <a:spcPts val="0"/>
              </a:spcBef>
              <a:spcAft>
                <a:spcPts val="0"/>
              </a:spcAft>
              <a:defRPr/>
            </a:pPr>
            <a:r>
              <a:rPr lang="en-US" altLang="ja-JP" b="1" dirty="0" smtClean="0">
                <a:latin typeface="+mn-ea"/>
                <a:ea typeface="+mn-ea"/>
              </a:rPr>
              <a:t>WBC</a:t>
            </a:r>
            <a:endParaRPr lang="en-US" altLang="ja-JP" sz="2000" b="1" baseline="30000" dirty="0" smtClean="0">
              <a:latin typeface="+mn-ea"/>
            </a:endParaRPr>
          </a:p>
          <a:p>
            <a:pPr eaLnBrk="1" fontAlgn="auto" hangingPunct="1">
              <a:lnSpc>
                <a:spcPct val="95000"/>
              </a:lnSpc>
              <a:spcBef>
                <a:spcPts val="0"/>
              </a:spcBef>
              <a:spcAft>
                <a:spcPts val="0"/>
              </a:spcAft>
              <a:defRPr/>
            </a:pPr>
            <a:r>
              <a:rPr lang="ja-JP" altLang="en-US" sz="2000" b="1" dirty="0" smtClean="0">
                <a:latin typeface="+mn-ea"/>
                <a:ea typeface="+mn-ea"/>
              </a:rPr>
              <a:t>  好中球</a:t>
            </a:r>
            <a:endParaRPr lang="en-US" altLang="ja-JP" sz="2000" b="1" dirty="0" smtClean="0">
              <a:latin typeface="+mn-ea"/>
              <a:ea typeface="+mn-ea"/>
            </a:endParaRPr>
          </a:p>
          <a:p>
            <a:pPr eaLnBrk="1" fontAlgn="auto" hangingPunct="1">
              <a:lnSpc>
                <a:spcPct val="95000"/>
              </a:lnSpc>
              <a:spcBef>
                <a:spcPts val="0"/>
              </a:spcBef>
              <a:spcAft>
                <a:spcPts val="0"/>
              </a:spcAft>
              <a:defRPr/>
            </a:pPr>
            <a:r>
              <a:rPr lang="ja-JP" altLang="en-US" sz="2000" b="1" dirty="0" smtClean="0">
                <a:latin typeface="+mn-ea"/>
                <a:ea typeface="+mn-ea"/>
              </a:rPr>
              <a:t>  リンパ球</a:t>
            </a:r>
            <a:endParaRPr lang="en-US" altLang="ja-JP" sz="2000" b="1" dirty="0">
              <a:latin typeface="+mn-ea"/>
              <a:ea typeface="+mn-ea"/>
            </a:endParaRPr>
          </a:p>
          <a:p>
            <a:pPr eaLnBrk="1" fontAlgn="auto" hangingPunct="1">
              <a:lnSpc>
                <a:spcPct val="95000"/>
              </a:lnSpc>
              <a:spcBef>
                <a:spcPts val="0"/>
              </a:spcBef>
              <a:spcAft>
                <a:spcPts val="0"/>
              </a:spcAft>
              <a:defRPr/>
            </a:pPr>
            <a:r>
              <a:rPr lang="en-US" altLang="ja-JP" b="1" dirty="0" smtClean="0">
                <a:latin typeface="+mn-ea"/>
                <a:ea typeface="+mn-ea"/>
              </a:rPr>
              <a:t>RBC</a:t>
            </a:r>
            <a:endParaRPr lang="en-US" altLang="ja-JP" b="1" baseline="30000" dirty="0">
              <a:latin typeface="+mn-ea"/>
              <a:ea typeface="+mn-ea"/>
            </a:endParaRPr>
          </a:p>
          <a:p>
            <a:pPr eaLnBrk="1" fontAlgn="auto" hangingPunct="1">
              <a:lnSpc>
                <a:spcPct val="95000"/>
              </a:lnSpc>
              <a:spcBef>
                <a:spcPts val="0"/>
              </a:spcBef>
              <a:spcAft>
                <a:spcPts val="0"/>
              </a:spcAft>
              <a:defRPr/>
            </a:pPr>
            <a:r>
              <a:rPr lang="en-US" altLang="ja-JP" b="1" dirty="0" err="1" smtClean="0">
                <a:latin typeface="+mn-ea"/>
                <a:ea typeface="+mn-ea"/>
              </a:rPr>
              <a:t>Hb</a:t>
            </a:r>
            <a:endParaRPr lang="en-US" altLang="ja-JP" b="1" dirty="0">
              <a:latin typeface="+mn-ea"/>
              <a:ea typeface="+mn-ea"/>
            </a:endParaRPr>
          </a:p>
          <a:p>
            <a:pPr eaLnBrk="1" fontAlgn="auto" hangingPunct="1">
              <a:lnSpc>
                <a:spcPct val="95000"/>
              </a:lnSpc>
              <a:spcBef>
                <a:spcPts val="0"/>
              </a:spcBef>
              <a:spcAft>
                <a:spcPts val="0"/>
              </a:spcAft>
              <a:defRPr/>
            </a:pPr>
            <a:r>
              <a:rPr lang="en-US" altLang="ja-JP" b="1" dirty="0" smtClean="0">
                <a:latin typeface="+mn-ea"/>
                <a:ea typeface="+mn-ea"/>
              </a:rPr>
              <a:t>Ht</a:t>
            </a:r>
          </a:p>
          <a:p>
            <a:pPr eaLnBrk="1" fontAlgn="auto" hangingPunct="1">
              <a:lnSpc>
                <a:spcPct val="95000"/>
              </a:lnSpc>
              <a:spcBef>
                <a:spcPts val="0"/>
              </a:spcBef>
              <a:spcAft>
                <a:spcPts val="0"/>
              </a:spcAft>
              <a:defRPr/>
            </a:pPr>
            <a:r>
              <a:rPr lang="en-US" altLang="ja-JP" b="1" dirty="0" err="1" smtClean="0">
                <a:latin typeface="+mn-ea"/>
                <a:ea typeface="+mn-ea"/>
              </a:rPr>
              <a:t>Plt</a:t>
            </a:r>
            <a:endParaRPr lang="en-US" altLang="ja-JP" b="1" dirty="0" smtClean="0">
              <a:latin typeface="+mn-ea"/>
              <a:ea typeface="+mn-ea"/>
            </a:endParaRPr>
          </a:p>
          <a:p>
            <a:pPr eaLnBrk="1" fontAlgn="auto" hangingPunct="1">
              <a:lnSpc>
                <a:spcPct val="95000"/>
              </a:lnSpc>
              <a:spcBef>
                <a:spcPts val="0"/>
              </a:spcBef>
              <a:spcAft>
                <a:spcPts val="0"/>
              </a:spcAft>
              <a:defRPr/>
            </a:pPr>
            <a:endParaRPr lang="en-US" altLang="ja-JP" b="1" baseline="30000" dirty="0" smtClean="0">
              <a:latin typeface="+mn-ea"/>
              <a:ea typeface="+mn-ea"/>
            </a:endParaRPr>
          </a:p>
          <a:p>
            <a:pPr eaLnBrk="1" fontAlgn="auto" hangingPunct="1">
              <a:lnSpc>
                <a:spcPct val="95000"/>
              </a:lnSpc>
              <a:spcBef>
                <a:spcPts val="0"/>
              </a:spcBef>
              <a:spcAft>
                <a:spcPts val="0"/>
              </a:spcAft>
              <a:defRPr/>
            </a:pPr>
            <a:r>
              <a:rPr lang="ja-JP" altLang="en-US" b="1" u="sng" dirty="0" smtClean="0">
                <a:latin typeface="+mn-ea"/>
                <a:ea typeface="+mn-ea"/>
              </a:rPr>
              <a:t>生化学</a:t>
            </a:r>
            <a:endParaRPr lang="en-US" altLang="ja-JP" b="1" u="sng" dirty="0" smtClean="0">
              <a:latin typeface="+mn-ea"/>
              <a:ea typeface="+mn-ea"/>
            </a:endParaRPr>
          </a:p>
          <a:p>
            <a:pPr eaLnBrk="1" fontAlgn="auto" hangingPunct="1">
              <a:lnSpc>
                <a:spcPct val="95000"/>
              </a:lnSpc>
              <a:spcBef>
                <a:spcPts val="0"/>
              </a:spcBef>
              <a:spcAft>
                <a:spcPts val="0"/>
              </a:spcAft>
              <a:defRPr/>
            </a:pPr>
            <a:r>
              <a:rPr lang="en-US" altLang="ja-JP" b="1" dirty="0" smtClean="0">
                <a:latin typeface="+mn-ea"/>
                <a:ea typeface="+mn-ea"/>
              </a:rPr>
              <a:t>T-</a:t>
            </a:r>
            <a:r>
              <a:rPr lang="en-US" altLang="ja-JP" b="1" dirty="0" err="1" smtClean="0">
                <a:latin typeface="+mn-ea"/>
                <a:ea typeface="+mn-ea"/>
              </a:rPr>
              <a:t>Bil</a:t>
            </a:r>
            <a:endParaRPr lang="en-US" altLang="ja-JP" b="1" dirty="0" smtClean="0">
              <a:latin typeface="+mn-ea"/>
              <a:ea typeface="+mn-ea"/>
            </a:endParaRPr>
          </a:p>
          <a:p>
            <a:pPr eaLnBrk="1" fontAlgn="auto" hangingPunct="1">
              <a:lnSpc>
                <a:spcPct val="95000"/>
              </a:lnSpc>
              <a:spcBef>
                <a:spcPts val="0"/>
              </a:spcBef>
              <a:spcAft>
                <a:spcPts val="0"/>
              </a:spcAft>
              <a:defRPr/>
            </a:pPr>
            <a:r>
              <a:rPr lang="en-US" altLang="ja-JP" b="1" dirty="0" smtClean="0">
                <a:latin typeface="+mn-ea"/>
                <a:ea typeface="+mn-ea"/>
              </a:rPr>
              <a:t>AST</a:t>
            </a:r>
          </a:p>
          <a:p>
            <a:pPr eaLnBrk="1" fontAlgn="auto" hangingPunct="1">
              <a:lnSpc>
                <a:spcPct val="95000"/>
              </a:lnSpc>
              <a:spcBef>
                <a:spcPts val="0"/>
              </a:spcBef>
              <a:spcAft>
                <a:spcPts val="0"/>
              </a:spcAft>
              <a:defRPr/>
            </a:pPr>
            <a:r>
              <a:rPr lang="en-US" altLang="ja-JP" b="1" dirty="0" smtClean="0">
                <a:latin typeface="+mn-ea"/>
                <a:ea typeface="+mn-ea"/>
              </a:rPr>
              <a:t>ALT</a:t>
            </a:r>
          </a:p>
          <a:p>
            <a:pPr eaLnBrk="1" fontAlgn="auto" hangingPunct="1">
              <a:lnSpc>
                <a:spcPct val="95000"/>
              </a:lnSpc>
              <a:spcBef>
                <a:spcPts val="0"/>
              </a:spcBef>
              <a:spcAft>
                <a:spcPts val="0"/>
              </a:spcAft>
              <a:defRPr/>
            </a:pPr>
            <a:r>
              <a:rPr lang="en-US" altLang="ja-JP" b="1" dirty="0" smtClean="0">
                <a:latin typeface="+mn-ea"/>
                <a:ea typeface="+mn-ea"/>
              </a:rPr>
              <a:t>LDH</a:t>
            </a:r>
          </a:p>
          <a:p>
            <a:pPr eaLnBrk="1" fontAlgn="auto" hangingPunct="1">
              <a:lnSpc>
                <a:spcPct val="95000"/>
              </a:lnSpc>
              <a:spcBef>
                <a:spcPts val="0"/>
              </a:spcBef>
              <a:spcAft>
                <a:spcPts val="0"/>
              </a:spcAft>
              <a:defRPr/>
            </a:pPr>
            <a:r>
              <a:rPr lang="en-US" altLang="ja-JP" b="1" dirty="0" smtClean="0">
                <a:latin typeface="+mn-ea"/>
                <a:ea typeface="+mn-ea"/>
              </a:rPr>
              <a:t>CK</a:t>
            </a:r>
          </a:p>
          <a:p>
            <a:pPr eaLnBrk="1" fontAlgn="auto" hangingPunct="1">
              <a:lnSpc>
                <a:spcPct val="95000"/>
              </a:lnSpc>
              <a:spcBef>
                <a:spcPts val="0"/>
              </a:spcBef>
              <a:spcAft>
                <a:spcPts val="0"/>
              </a:spcAft>
              <a:defRPr/>
            </a:pPr>
            <a:r>
              <a:rPr lang="en-US" altLang="ja-JP" b="1" dirty="0" smtClean="0">
                <a:latin typeface="+mn-ea"/>
                <a:ea typeface="+mn-ea"/>
              </a:rPr>
              <a:t>ALP</a:t>
            </a:r>
          </a:p>
          <a:p>
            <a:pPr eaLnBrk="1" fontAlgn="auto" hangingPunct="1">
              <a:lnSpc>
                <a:spcPct val="95000"/>
              </a:lnSpc>
              <a:spcBef>
                <a:spcPts val="0"/>
              </a:spcBef>
              <a:spcAft>
                <a:spcPts val="0"/>
              </a:spcAft>
              <a:defRPr/>
            </a:pPr>
            <a:r>
              <a:rPr lang="en-US" altLang="ja-JP" b="1" dirty="0" smtClean="0">
                <a:latin typeface="+mn-ea"/>
                <a:ea typeface="+mn-ea"/>
              </a:rPr>
              <a:t>CRP</a:t>
            </a:r>
          </a:p>
        </p:txBody>
      </p:sp>
      <p:sp>
        <p:nvSpPr>
          <p:cNvPr id="10" name="Text Box 3"/>
          <p:cNvSpPr txBox="1">
            <a:spLocks noChangeArrowheads="1"/>
          </p:cNvSpPr>
          <p:nvPr/>
        </p:nvSpPr>
        <p:spPr bwMode="auto">
          <a:xfrm>
            <a:off x="1329854" y="747159"/>
            <a:ext cx="2376264" cy="5823133"/>
          </a:xfrm>
          <a:prstGeom prst="rect">
            <a:avLst/>
          </a:prstGeom>
          <a:noFill/>
          <a:ln>
            <a:noFill/>
          </a:ln>
          <a:extLst/>
        </p:spPr>
        <p:txBody>
          <a:bodyPr wrap="square">
            <a:spAutoFit/>
          </a:bodyPr>
          <a:lstStyle>
            <a:lvl1pPr eaLnBrk="0" hangingPunct="0">
              <a:defRPr sz="2400">
                <a:solidFill>
                  <a:schemeClr val="tx1"/>
                </a:solidFill>
                <a:latin typeface="Times New Roman" pitchFamily="18" charset="0"/>
                <a:ea typeface="ＭＳ Ｐゴシック" pitchFamily="50" charset="-128"/>
              </a:defRPr>
            </a:lvl1pPr>
            <a:lvl2pPr marL="742950" indent="-285750" eaLnBrk="0" hangingPunct="0">
              <a:defRPr sz="2400">
                <a:solidFill>
                  <a:schemeClr val="tx1"/>
                </a:solidFill>
                <a:latin typeface="Times New Roman" pitchFamily="18" charset="0"/>
                <a:ea typeface="ＭＳ Ｐゴシック" pitchFamily="50" charset="-128"/>
              </a:defRPr>
            </a:lvl2pPr>
            <a:lvl3pPr marL="1143000" indent="-228600" eaLnBrk="0" hangingPunct="0">
              <a:defRPr sz="2400">
                <a:solidFill>
                  <a:schemeClr val="tx1"/>
                </a:solidFill>
                <a:latin typeface="Times New Roman" pitchFamily="18" charset="0"/>
                <a:ea typeface="ＭＳ Ｐゴシック" pitchFamily="50" charset="-128"/>
              </a:defRPr>
            </a:lvl3pPr>
            <a:lvl4pPr marL="1600200" indent="-228600" eaLnBrk="0" hangingPunct="0">
              <a:defRPr sz="2400">
                <a:solidFill>
                  <a:schemeClr val="tx1"/>
                </a:solidFill>
                <a:latin typeface="Times New Roman" pitchFamily="18" charset="0"/>
                <a:ea typeface="ＭＳ Ｐゴシック" pitchFamily="50" charset="-128"/>
              </a:defRPr>
            </a:lvl4pPr>
            <a:lvl5pPr marL="2057400" indent="-228600" eaLnBrk="0" hangingPunct="0">
              <a:defRPr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9pPr>
          </a:lstStyle>
          <a:p>
            <a:pPr algn="r" eaLnBrk="1" fontAlgn="auto" hangingPunct="1">
              <a:lnSpc>
                <a:spcPct val="95000"/>
              </a:lnSpc>
              <a:spcBef>
                <a:spcPts val="0"/>
              </a:spcBef>
              <a:spcAft>
                <a:spcPts val="0"/>
              </a:spcAft>
              <a:defRPr/>
            </a:pPr>
            <a:endParaRPr lang="en-US" altLang="ja-JP" b="1" u="sng" dirty="0" smtClean="0">
              <a:latin typeface="+mn-ea"/>
              <a:ea typeface="+mn-ea"/>
            </a:endParaRPr>
          </a:p>
          <a:p>
            <a:pPr algn="r" eaLnBrk="1" fontAlgn="auto" hangingPunct="1">
              <a:lnSpc>
                <a:spcPct val="95000"/>
              </a:lnSpc>
              <a:spcBef>
                <a:spcPts val="0"/>
              </a:spcBef>
              <a:spcAft>
                <a:spcPts val="0"/>
              </a:spcAft>
              <a:defRPr/>
            </a:pPr>
            <a:r>
              <a:rPr lang="en-US" altLang="ja-JP" b="1" dirty="0" smtClean="0">
                <a:latin typeface="+mn-ea"/>
                <a:ea typeface="+mn-ea"/>
              </a:rPr>
              <a:t>7490  /</a:t>
            </a:r>
            <a:r>
              <a:rPr lang="en-US" altLang="ja-JP" sz="2000" b="1" dirty="0" err="1" smtClean="0">
                <a:latin typeface="+mn-ea"/>
              </a:rPr>
              <a:t>μl</a:t>
            </a:r>
            <a:endParaRPr lang="en-US" altLang="ja-JP" sz="2000" b="1" baseline="30000" dirty="0" smtClean="0">
              <a:latin typeface="+mn-ea"/>
            </a:endParaRPr>
          </a:p>
          <a:p>
            <a:pPr algn="r" eaLnBrk="1" fontAlgn="auto" hangingPunct="1">
              <a:lnSpc>
                <a:spcPct val="95000"/>
              </a:lnSpc>
              <a:spcBef>
                <a:spcPts val="0"/>
              </a:spcBef>
              <a:spcAft>
                <a:spcPts val="0"/>
              </a:spcAft>
              <a:defRPr/>
            </a:pPr>
            <a:r>
              <a:rPr lang="en-US" altLang="ja-JP" sz="2000" b="1" dirty="0" smtClean="0">
                <a:latin typeface="+mn-ea"/>
                <a:ea typeface="+mn-ea"/>
              </a:rPr>
              <a:t>60.1%</a:t>
            </a:r>
            <a:endParaRPr lang="en-US" altLang="ja-JP" sz="2000" b="1" dirty="0">
              <a:latin typeface="+mn-ea"/>
              <a:ea typeface="+mn-ea"/>
            </a:endParaRPr>
          </a:p>
          <a:p>
            <a:pPr algn="r" eaLnBrk="1" fontAlgn="auto" hangingPunct="1">
              <a:lnSpc>
                <a:spcPct val="95000"/>
              </a:lnSpc>
              <a:spcBef>
                <a:spcPts val="0"/>
              </a:spcBef>
              <a:spcAft>
                <a:spcPts val="0"/>
              </a:spcAft>
              <a:defRPr/>
            </a:pPr>
            <a:r>
              <a:rPr lang="en-US" altLang="ja-JP" sz="2000" b="1" dirty="0" smtClean="0">
                <a:latin typeface="+mn-ea"/>
                <a:ea typeface="+mn-ea"/>
              </a:rPr>
              <a:t>29.9%</a:t>
            </a:r>
            <a:endParaRPr lang="en-US" altLang="ja-JP" sz="2000" b="1" dirty="0">
              <a:latin typeface="+mn-ea"/>
              <a:ea typeface="+mn-ea"/>
            </a:endParaRPr>
          </a:p>
          <a:p>
            <a:pPr algn="r" eaLnBrk="1" fontAlgn="auto" hangingPunct="1">
              <a:lnSpc>
                <a:spcPct val="95000"/>
              </a:lnSpc>
              <a:spcBef>
                <a:spcPts val="0"/>
              </a:spcBef>
              <a:spcAft>
                <a:spcPts val="0"/>
              </a:spcAft>
              <a:defRPr/>
            </a:pPr>
            <a:r>
              <a:rPr lang="en-US" altLang="ja-JP" b="1" dirty="0" smtClean="0">
                <a:latin typeface="+mn-ea"/>
                <a:ea typeface="+mn-ea"/>
              </a:rPr>
              <a:t>502</a:t>
            </a:r>
            <a:r>
              <a:rPr lang="ja-JP" altLang="en-US" b="1" dirty="0" smtClean="0">
                <a:latin typeface="+mn-ea"/>
                <a:ea typeface="+mn-ea"/>
              </a:rPr>
              <a:t>万 </a:t>
            </a:r>
            <a:r>
              <a:rPr lang="en-US" altLang="ja-JP" b="1" dirty="0" smtClean="0">
                <a:latin typeface="+mn-ea"/>
                <a:ea typeface="+mn-ea"/>
              </a:rPr>
              <a:t>/</a:t>
            </a:r>
            <a:r>
              <a:rPr lang="en-US" altLang="ja-JP" b="1" dirty="0" err="1" smtClean="0">
                <a:latin typeface="+mn-ea"/>
                <a:ea typeface="+mn-ea"/>
              </a:rPr>
              <a:t>μl</a:t>
            </a:r>
            <a:endParaRPr lang="en-US" altLang="ja-JP" b="1" baseline="30000" dirty="0">
              <a:latin typeface="+mn-ea"/>
              <a:ea typeface="+mn-ea"/>
            </a:endParaRPr>
          </a:p>
          <a:p>
            <a:pPr algn="r" eaLnBrk="1" fontAlgn="auto" hangingPunct="1">
              <a:lnSpc>
                <a:spcPct val="95000"/>
              </a:lnSpc>
              <a:spcBef>
                <a:spcPts val="0"/>
              </a:spcBef>
              <a:spcAft>
                <a:spcPts val="0"/>
              </a:spcAft>
              <a:defRPr/>
            </a:pPr>
            <a:r>
              <a:rPr lang="en-US" altLang="ja-JP" b="1" dirty="0" smtClean="0">
                <a:latin typeface="+mn-ea"/>
                <a:ea typeface="+mn-ea"/>
              </a:rPr>
              <a:t>14.6 g/</a:t>
            </a:r>
            <a:r>
              <a:rPr lang="en-US" altLang="ja-JP" b="1" dirty="0" err="1" smtClean="0">
                <a:latin typeface="+mn-ea"/>
                <a:ea typeface="+mn-ea"/>
              </a:rPr>
              <a:t>dL</a:t>
            </a:r>
            <a:endParaRPr lang="en-US" altLang="ja-JP" b="1" dirty="0">
              <a:latin typeface="+mn-ea"/>
              <a:ea typeface="+mn-ea"/>
            </a:endParaRPr>
          </a:p>
          <a:p>
            <a:pPr algn="r" eaLnBrk="1" fontAlgn="auto" hangingPunct="1">
              <a:lnSpc>
                <a:spcPct val="95000"/>
              </a:lnSpc>
              <a:spcBef>
                <a:spcPts val="0"/>
              </a:spcBef>
              <a:spcAft>
                <a:spcPts val="0"/>
              </a:spcAft>
              <a:defRPr/>
            </a:pPr>
            <a:r>
              <a:rPr lang="en-US" altLang="ja-JP" b="1" dirty="0" smtClean="0">
                <a:latin typeface="+mn-ea"/>
                <a:ea typeface="+mn-ea"/>
              </a:rPr>
              <a:t>41.8%</a:t>
            </a:r>
          </a:p>
          <a:p>
            <a:pPr algn="r" eaLnBrk="1" fontAlgn="auto" hangingPunct="1">
              <a:lnSpc>
                <a:spcPct val="95000"/>
              </a:lnSpc>
              <a:spcBef>
                <a:spcPts val="0"/>
              </a:spcBef>
              <a:spcAft>
                <a:spcPts val="0"/>
              </a:spcAft>
              <a:defRPr/>
            </a:pPr>
            <a:r>
              <a:rPr lang="en-US" altLang="ja-JP" b="1" dirty="0" smtClean="0">
                <a:latin typeface="+mn-ea"/>
                <a:ea typeface="+mn-ea"/>
              </a:rPr>
              <a:t>20.2</a:t>
            </a:r>
            <a:r>
              <a:rPr lang="ja-JP" altLang="en-US" b="1" dirty="0" smtClean="0">
                <a:latin typeface="+mn-ea"/>
                <a:ea typeface="+mn-ea"/>
              </a:rPr>
              <a:t>万</a:t>
            </a:r>
            <a:r>
              <a:rPr lang="en-US" altLang="ja-JP" b="1" baseline="30000" dirty="0" smtClean="0">
                <a:latin typeface="+mn-ea"/>
                <a:ea typeface="+mn-ea"/>
              </a:rPr>
              <a:t> </a:t>
            </a:r>
            <a:r>
              <a:rPr lang="en-US" altLang="ja-JP" b="1" dirty="0" smtClean="0">
                <a:latin typeface="+mn-ea"/>
                <a:ea typeface="+mn-ea"/>
              </a:rPr>
              <a:t>/</a:t>
            </a:r>
            <a:r>
              <a:rPr lang="en-US" altLang="ja-JP" b="1" dirty="0" err="1" smtClean="0">
                <a:latin typeface="+mn-ea"/>
              </a:rPr>
              <a:t>μl</a:t>
            </a:r>
            <a:endParaRPr lang="en-US" altLang="ja-JP" b="1" baseline="30000" dirty="0" smtClean="0">
              <a:latin typeface="+mn-ea"/>
              <a:ea typeface="+mn-ea"/>
            </a:endParaRPr>
          </a:p>
          <a:p>
            <a:pPr algn="r" eaLnBrk="1" fontAlgn="auto" hangingPunct="1">
              <a:lnSpc>
                <a:spcPct val="95000"/>
              </a:lnSpc>
              <a:spcBef>
                <a:spcPts val="0"/>
              </a:spcBef>
              <a:spcAft>
                <a:spcPts val="0"/>
              </a:spcAft>
              <a:defRPr/>
            </a:pPr>
            <a:endParaRPr lang="en-US" altLang="ja-JP" sz="4000" b="1" u="sng" dirty="0" smtClean="0">
              <a:latin typeface="+mn-ea"/>
              <a:ea typeface="+mn-ea"/>
            </a:endParaRPr>
          </a:p>
          <a:p>
            <a:pPr algn="r" eaLnBrk="1" fontAlgn="auto" hangingPunct="1">
              <a:lnSpc>
                <a:spcPct val="95000"/>
              </a:lnSpc>
              <a:spcBef>
                <a:spcPts val="0"/>
              </a:spcBef>
              <a:spcAft>
                <a:spcPts val="0"/>
              </a:spcAft>
              <a:defRPr/>
            </a:pPr>
            <a:r>
              <a:rPr lang="en-US" altLang="ja-JP" b="1" dirty="0" smtClean="0">
                <a:latin typeface="+mn-ea"/>
                <a:ea typeface="+mn-ea"/>
              </a:rPr>
              <a:t>0.4 mg/</a:t>
            </a:r>
            <a:r>
              <a:rPr lang="en-US" altLang="ja-JP" b="1" dirty="0" err="1" smtClean="0">
                <a:latin typeface="+mn-ea"/>
                <a:ea typeface="+mn-ea"/>
              </a:rPr>
              <a:t>dL</a:t>
            </a:r>
            <a:endParaRPr lang="en-US" altLang="ja-JP" b="1" dirty="0" smtClean="0">
              <a:latin typeface="+mn-ea"/>
              <a:ea typeface="+mn-ea"/>
            </a:endParaRPr>
          </a:p>
          <a:p>
            <a:pPr algn="r" eaLnBrk="1" fontAlgn="auto" hangingPunct="1">
              <a:lnSpc>
                <a:spcPct val="95000"/>
              </a:lnSpc>
              <a:spcBef>
                <a:spcPts val="0"/>
              </a:spcBef>
              <a:spcAft>
                <a:spcPts val="0"/>
              </a:spcAft>
              <a:defRPr/>
            </a:pPr>
            <a:r>
              <a:rPr lang="en-US" altLang="ja-JP" b="1" dirty="0" smtClean="0">
                <a:latin typeface="+mn-ea"/>
                <a:ea typeface="+mn-ea"/>
              </a:rPr>
              <a:t>22 IU/L</a:t>
            </a:r>
          </a:p>
          <a:p>
            <a:pPr algn="r" eaLnBrk="1" fontAlgn="auto" hangingPunct="1">
              <a:lnSpc>
                <a:spcPct val="95000"/>
              </a:lnSpc>
              <a:spcBef>
                <a:spcPts val="0"/>
              </a:spcBef>
              <a:spcAft>
                <a:spcPts val="0"/>
              </a:spcAft>
              <a:defRPr/>
            </a:pPr>
            <a:r>
              <a:rPr lang="en-US" altLang="ja-JP" b="1" dirty="0" smtClean="0">
                <a:latin typeface="+mn-ea"/>
                <a:ea typeface="+mn-ea"/>
              </a:rPr>
              <a:t>36 IU/L</a:t>
            </a:r>
          </a:p>
          <a:p>
            <a:pPr algn="r" eaLnBrk="1" fontAlgn="auto" hangingPunct="1">
              <a:lnSpc>
                <a:spcPct val="95000"/>
              </a:lnSpc>
              <a:spcBef>
                <a:spcPts val="0"/>
              </a:spcBef>
              <a:spcAft>
                <a:spcPts val="0"/>
              </a:spcAft>
              <a:defRPr/>
            </a:pPr>
            <a:r>
              <a:rPr lang="en-US" altLang="ja-JP" b="1" dirty="0" smtClean="0">
                <a:latin typeface="+mn-ea"/>
                <a:ea typeface="+mn-ea"/>
              </a:rPr>
              <a:t>155 IU/L</a:t>
            </a:r>
          </a:p>
          <a:p>
            <a:pPr algn="r" eaLnBrk="1" fontAlgn="auto" hangingPunct="1">
              <a:lnSpc>
                <a:spcPct val="95000"/>
              </a:lnSpc>
              <a:spcBef>
                <a:spcPts val="0"/>
              </a:spcBef>
              <a:spcAft>
                <a:spcPts val="0"/>
              </a:spcAft>
              <a:defRPr/>
            </a:pPr>
            <a:r>
              <a:rPr lang="en-US" altLang="ja-JP" b="1" dirty="0" smtClean="0">
                <a:latin typeface="+mn-ea"/>
                <a:ea typeface="+mn-ea"/>
              </a:rPr>
              <a:t>92 IU/L</a:t>
            </a:r>
          </a:p>
          <a:p>
            <a:pPr algn="r" eaLnBrk="1" fontAlgn="auto" hangingPunct="1">
              <a:lnSpc>
                <a:spcPct val="95000"/>
              </a:lnSpc>
              <a:spcBef>
                <a:spcPts val="0"/>
              </a:spcBef>
              <a:spcAft>
                <a:spcPts val="0"/>
              </a:spcAft>
              <a:defRPr/>
            </a:pPr>
            <a:r>
              <a:rPr lang="en-US" altLang="ja-JP" b="1" dirty="0" smtClean="0">
                <a:latin typeface="+mn-ea"/>
                <a:ea typeface="+mn-ea"/>
              </a:rPr>
              <a:t>186 IU/L</a:t>
            </a:r>
          </a:p>
          <a:p>
            <a:pPr algn="r" eaLnBrk="1" fontAlgn="auto" hangingPunct="1">
              <a:lnSpc>
                <a:spcPct val="95000"/>
              </a:lnSpc>
              <a:spcBef>
                <a:spcPts val="0"/>
              </a:spcBef>
              <a:spcAft>
                <a:spcPts val="0"/>
              </a:spcAft>
              <a:defRPr/>
            </a:pPr>
            <a:r>
              <a:rPr lang="en-US" altLang="ja-JP" b="1" dirty="0">
                <a:latin typeface="+mn-ea"/>
              </a:rPr>
              <a:t>0.11 </a:t>
            </a:r>
            <a:r>
              <a:rPr lang="en-US" altLang="ja-JP" b="1" dirty="0" smtClean="0">
                <a:latin typeface="+mn-ea"/>
              </a:rPr>
              <a:t>mg/dl</a:t>
            </a:r>
            <a:endParaRPr lang="en-US" altLang="ja-JP" b="1" dirty="0">
              <a:latin typeface="+mn-ea"/>
            </a:endParaRPr>
          </a:p>
        </p:txBody>
      </p:sp>
      <p:sp>
        <p:nvSpPr>
          <p:cNvPr id="11" name="Text Box 3"/>
          <p:cNvSpPr txBox="1">
            <a:spLocks noChangeArrowheads="1"/>
          </p:cNvSpPr>
          <p:nvPr/>
        </p:nvSpPr>
        <p:spPr bwMode="auto">
          <a:xfrm>
            <a:off x="5150214" y="620688"/>
            <a:ext cx="1944216" cy="6407908"/>
          </a:xfrm>
          <a:prstGeom prst="rect">
            <a:avLst/>
          </a:prstGeom>
          <a:noFill/>
          <a:ln>
            <a:noFill/>
          </a:ln>
          <a:extLst/>
        </p:spPr>
        <p:txBody>
          <a:bodyPr wrap="square">
            <a:spAutoFit/>
          </a:bodyPr>
          <a:lstStyle>
            <a:lvl1pPr eaLnBrk="0" hangingPunct="0">
              <a:defRPr sz="2400">
                <a:solidFill>
                  <a:schemeClr val="tx1"/>
                </a:solidFill>
                <a:latin typeface="Times New Roman" pitchFamily="18" charset="0"/>
                <a:ea typeface="ＭＳ Ｐゴシック" pitchFamily="50" charset="-128"/>
              </a:defRPr>
            </a:lvl1pPr>
            <a:lvl2pPr marL="742950" indent="-285750" eaLnBrk="0" hangingPunct="0">
              <a:defRPr sz="2400">
                <a:solidFill>
                  <a:schemeClr val="tx1"/>
                </a:solidFill>
                <a:latin typeface="Times New Roman" pitchFamily="18" charset="0"/>
                <a:ea typeface="ＭＳ Ｐゴシック" pitchFamily="50" charset="-128"/>
              </a:defRPr>
            </a:lvl2pPr>
            <a:lvl3pPr marL="1143000" indent="-228600" eaLnBrk="0" hangingPunct="0">
              <a:defRPr sz="2400">
                <a:solidFill>
                  <a:schemeClr val="tx1"/>
                </a:solidFill>
                <a:latin typeface="Times New Roman" pitchFamily="18" charset="0"/>
                <a:ea typeface="ＭＳ Ｐゴシック" pitchFamily="50" charset="-128"/>
              </a:defRPr>
            </a:lvl3pPr>
            <a:lvl4pPr marL="1600200" indent="-228600" eaLnBrk="0" hangingPunct="0">
              <a:defRPr sz="2400">
                <a:solidFill>
                  <a:schemeClr val="tx1"/>
                </a:solidFill>
                <a:latin typeface="Times New Roman" pitchFamily="18" charset="0"/>
                <a:ea typeface="ＭＳ Ｐゴシック" pitchFamily="50" charset="-128"/>
              </a:defRPr>
            </a:lvl4pPr>
            <a:lvl5pPr marL="2057400" indent="-228600" eaLnBrk="0" hangingPunct="0">
              <a:defRPr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9pPr>
          </a:lstStyle>
          <a:p>
            <a:pPr eaLnBrk="1" fontAlgn="auto" hangingPunct="1">
              <a:lnSpc>
                <a:spcPct val="95000"/>
              </a:lnSpc>
              <a:spcBef>
                <a:spcPts val="0"/>
              </a:spcBef>
              <a:spcAft>
                <a:spcPts val="0"/>
              </a:spcAft>
              <a:defRPr/>
            </a:pPr>
            <a:r>
              <a:rPr lang="en-US" altLang="ja-JP" b="1" dirty="0" smtClean="0">
                <a:latin typeface="+mn-ea"/>
                <a:ea typeface="+mn-ea"/>
              </a:rPr>
              <a:t>TP</a:t>
            </a:r>
          </a:p>
          <a:p>
            <a:pPr eaLnBrk="1" fontAlgn="auto" hangingPunct="1">
              <a:lnSpc>
                <a:spcPct val="95000"/>
              </a:lnSpc>
              <a:spcBef>
                <a:spcPts val="0"/>
              </a:spcBef>
              <a:spcAft>
                <a:spcPts val="0"/>
              </a:spcAft>
              <a:defRPr/>
            </a:pPr>
            <a:r>
              <a:rPr lang="en-US" altLang="ja-JP" b="1" dirty="0" smtClean="0">
                <a:latin typeface="+mn-ea"/>
                <a:ea typeface="+mn-ea"/>
              </a:rPr>
              <a:t>Alb</a:t>
            </a:r>
          </a:p>
          <a:p>
            <a:pPr eaLnBrk="1" fontAlgn="auto" hangingPunct="1">
              <a:lnSpc>
                <a:spcPct val="95000"/>
              </a:lnSpc>
              <a:spcBef>
                <a:spcPts val="0"/>
              </a:spcBef>
              <a:spcAft>
                <a:spcPts val="0"/>
              </a:spcAft>
              <a:defRPr/>
            </a:pPr>
            <a:r>
              <a:rPr lang="en-US" altLang="ja-JP" b="1" dirty="0" smtClean="0">
                <a:latin typeface="+mn-ea"/>
                <a:ea typeface="+mn-ea"/>
              </a:rPr>
              <a:t>BUN</a:t>
            </a:r>
            <a:endParaRPr lang="en-US" altLang="ja-JP" b="1" dirty="0">
              <a:latin typeface="+mn-ea"/>
              <a:ea typeface="+mn-ea"/>
            </a:endParaRPr>
          </a:p>
          <a:p>
            <a:pPr eaLnBrk="1" fontAlgn="auto" hangingPunct="1">
              <a:lnSpc>
                <a:spcPct val="95000"/>
              </a:lnSpc>
              <a:spcBef>
                <a:spcPts val="0"/>
              </a:spcBef>
              <a:spcAft>
                <a:spcPts val="0"/>
              </a:spcAft>
              <a:defRPr/>
            </a:pPr>
            <a:r>
              <a:rPr lang="en-US" altLang="ja-JP" b="1" dirty="0" smtClean="0">
                <a:latin typeface="+mn-ea"/>
                <a:ea typeface="+mn-ea"/>
              </a:rPr>
              <a:t>Cr</a:t>
            </a:r>
            <a:endParaRPr lang="en-US" altLang="ja-JP" b="1" dirty="0">
              <a:latin typeface="+mn-ea"/>
              <a:ea typeface="+mn-ea"/>
            </a:endParaRPr>
          </a:p>
          <a:p>
            <a:pPr eaLnBrk="1" fontAlgn="auto" hangingPunct="1">
              <a:lnSpc>
                <a:spcPct val="95000"/>
              </a:lnSpc>
              <a:spcBef>
                <a:spcPts val="0"/>
              </a:spcBef>
              <a:spcAft>
                <a:spcPts val="0"/>
              </a:spcAft>
              <a:defRPr/>
            </a:pPr>
            <a:r>
              <a:rPr lang="en-US" altLang="ja-JP" b="1" dirty="0" smtClean="0">
                <a:latin typeface="+mn-ea"/>
                <a:ea typeface="+mn-ea"/>
              </a:rPr>
              <a:t>Na</a:t>
            </a:r>
          </a:p>
          <a:p>
            <a:pPr eaLnBrk="1" fontAlgn="auto" hangingPunct="1">
              <a:lnSpc>
                <a:spcPct val="95000"/>
              </a:lnSpc>
              <a:spcBef>
                <a:spcPts val="0"/>
              </a:spcBef>
              <a:spcAft>
                <a:spcPts val="0"/>
              </a:spcAft>
              <a:defRPr/>
            </a:pPr>
            <a:r>
              <a:rPr lang="en-US" altLang="ja-JP" b="1" dirty="0" err="1" smtClean="0">
                <a:latin typeface="+mn-ea"/>
                <a:ea typeface="+mn-ea"/>
              </a:rPr>
              <a:t>Cl</a:t>
            </a:r>
            <a:endParaRPr lang="en-US" altLang="ja-JP" b="1" dirty="0">
              <a:latin typeface="+mn-ea"/>
              <a:ea typeface="+mn-ea"/>
            </a:endParaRPr>
          </a:p>
          <a:p>
            <a:pPr eaLnBrk="1" fontAlgn="auto" hangingPunct="1">
              <a:lnSpc>
                <a:spcPct val="95000"/>
              </a:lnSpc>
              <a:spcBef>
                <a:spcPts val="0"/>
              </a:spcBef>
              <a:spcAft>
                <a:spcPts val="0"/>
              </a:spcAft>
              <a:defRPr/>
            </a:pPr>
            <a:r>
              <a:rPr lang="en-US" altLang="ja-JP" b="1" dirty="0" smtClean="0">
                <a:solidFill>
                  <a:srgbClr val="00B0F0"/>
                </a:solidFill>
                <a:latin typeface="+mn-ea"/>
                <a:ea typeface="+mn-ea"/>
              </a:rPr>
              <a:t>K</a:t>
            </a:r>
          </a:p>
          <a:p>
            <a:pPr eaLnBrk="1" fontAlgn="auto" hangingPunct="1">
              <a:lnSpc>
                <a:spcPct val="95000"/>
              </a:lnSpc>
              <a:spcBef>
                <a:spcPts val="0"/>
              </a:spcBef>
              <a:spcAft>
                <a:spcPts val="0"/>
              </a:spcAft>
              <a:defRPr/>
            </a:pPr>
            <a:r>
              <a:rPr lang="en-US" altLang="ja-JP" b="1" dirty="0" smtClean="0">
                <a:latin typeface="+mn-ea"/>
                <a:ea typeface="+mn-ea"/>
              </a:rPr>
              <a:t>Ca</a:t>
            </a:r>
            <a:endParaRPr lang="en-US" altLang="ja-JP" b="1" dirty="0">
              <a:latin typeface="+mn-ea"/>
            </a:endParaRPr>
          </a:p>
          <a:p>
            <a:pPr eaLnBrk="1" fontAlgn="auto" hangingPunct="1">
              <a:lnSpc>
                <a:spcPct val="95000"/>
              </a:lnSpc>
              <a:spcBef>
                <a:spcPts val="0"/>
              </a:spcBef>
              <a:spcAft>
                <a:spcPts val="0"/>
              </a:spcAft>
              <a:defRPr/>
            </a:pPr>
            <a:r>
              <a:rPr lang="en-US" altLang="ja-JP" b="1" dirty="0" smtClean="0">
                <a:solidFill>
                  <a:srgbClr val="00B0F0"/>
                </a:solidFill>
                <a:latin typeface="+mn-ea"/>
                <a:ea typeface="+mn-ea"/>
              </a:rPr>
              <a:t>P</a:t>
            </a:r>
          </a:p>
          <a:p>
            <a:pPr eaLnBrk="1" fontAlgn="auto" hangingPunct="1">
              <a:lnSpc>
                <a:spcPct val="95000"/>
              </a:lnSpc>
              <a:spcBef>
                <a:spcPts val="0"/>
              </a:spcBef>
              <a:spcAft>
                <a:spcPts val="0"/>
              </a:spcAft>
              <a:defRPr/>
            </a:pPr>
            <a:r>
              <a:rPr lang="en-US" altLang="ja-JP" b="1" dirty="0" smtClean="0">
                <a:solidFill>
                  <a:srgbClr val="00B0F0"/>
                </a:solidFill>
                <a:latin typeface="+mn-ea"/>
                <a:ea typeface="+mn-ea"/>
              </a:rPr>
              <a:t>Mg</a:t>
            </a:r>
          </a:p>
          <a:p>
            <a:pPr eaLnBrk="1" fontAlgn="auto" hangingPunct="1">
              <a:lnSpc>
                <a:spcPct val="95000"/>
              </a:lnSpc>
              <a:spcBef>
                <a:spcPts val="0"/>
              </a:spcBef>
              <a:spcAft>
                <a:spcPts val="0"/>
              </a:spcAft>
              <a:defRPr/>
            </a:pPr>
            <a:r>
              <a:rPr lang="en-US" altLang="ja-JP" b="1" dirty="0" smtClean="0">
                <a:solidFill>
                  <a:srgbClr val="FF0000"/>
                </a:solidFill>
                <a:latin typeface="+mn-ea"/>
                <a:ea typeface="+mn-ea"/>
              </a:rPr>
              <a:t>BS</a:t>
            </a:r>
            <a:endParaRPr lang="en-US" altLang="ja-JP" b="1" dirty="0">
              <a:solidFill>
                <a:srgbClr val="FF0000"/>
              </a:solidFill>
              <a:latin typeface="+mn-ea"/>
              <a:ea typeface="+mn-ea"/>
            </a:endParaRPr>
          </a:p>
          <a:p>
            <a:pPr eaLnBrk="1" fontAlgn="auto" hangingPunct="1">
              <a:lnSpc>
                <a:spcPct val="95000"/>
              </a:lnSpc>
              <a:spcBef>
                <a:spcPts val="0"/>
              </a:spcBef>
              <a:spcAft>
                <a:spcPts val="0"/>
              </a:spcAft>
              <a:defRPr/>
            </a:pPr>
            <a:r>
              <a:rPr lang="en-US" altLang="ja-JP" b="1" dirty="0" smtClean="0">
                <a:latin typeface="+mn-ea"/>
              </a:rPr>
              <a:t>OSM</a:t>
            </a:r>
          </a:p>
          <a:p>
            <a:pPr eaLnBrk="1" fontAlgn="auto" hangingPunct="1">
              <a:lnSpc>
                <a:spcPct val="95000"/>
              </a:lnSpc>
              <a:spcBef>
                <a:spcPts val="0"/>
              </a:spcBef>
              <a:spcAft>
                <a:spcPts val="0"/>
              </a:spcAft>
              <a:defRPr/>
            </a:pPr>
            <a:endParaRPr lang="en-US" altLang="ja-JP" b="1" dirty="0" smtClean="0">
              <a:latin typeface="+mn-ea"/>
              <a:ea typeface="+mn-ea"/>
            </a:endParaRPr>
          </a:p>
          <a:p>
            <a:pPr eaLnBrk="1" fontAlgn="auto" hangingPunct="1">
              <a:lnSpc>
                <a:spcPct val="95000"/>
              </a:lnSpc>
              <a:spcBef>
                <a:spcPts val="0"/>
              </a:spcBef>
              <a:spcAft>
                <a:spcPts val="0"/>
              </a:spcAft>
              <a:defRPr/>
            </a:pPr>
            <a:r>
              <a:rPr lang="ja-JP" altLang="en-US" b="1" u="sng" dirty="0" smtClean="0">
                <a:latin typeface="+mn-ea"/>
                <a:ea typeface="+mn-ea"/>
              </a:rPr>
              <a:t>凝固</a:t>
            </a:r>
            <a:endParaRPr lang="en-US" altLang="ja-JP" b="1" u="sng" dirty="0" smtClean="0">
              <a:latin typeface="+mn-ea"/>
              <a:ea typeface="+mn-ea"/>
            </a:endParaRPr>
          </a:p>
          <a:p>
            <a:pPr eaLnBrk="1" fontAlgn="auto" hangingPunct="1">
              <a:lnSpc>
                <a:spcPct val="95000"/>
              </a:lnSpc>
              <a:spcBef>
                <a:spcPts val="0"/>
              </a:spcBef>
              <a:spcAft>
                <a:spcPts val="0"/>
              </a:spcAft>
              <a:defRPr/>
            </a:pPr>
            <a:r>
              <a:rPr lang="en-US" altLang="ja-JP" b="1" dirty="0" smtClean="0">
                <a:latin typeface="+mn-ea"/>
                <a:ea typeface="+mn-ea"/>
              </a:rPr>
              <a:t>PT-INR </a:t>
            </a:r>
          </a:p>
          <a:p>
            <a:pPr eaLnBrk="1" fontAlgn="auto" hangingPunct="1">
              <a:lnSpc>
                <a:spcPct val="95000"/>
              </a:lnSpc>
              <a:spcBef>
                <a:spcPts val="0"/>
              </a:spcBef>
              <a:spcAft>
                <a:spcPts val="0"/>
              </a:spcAft>
              <a:defRPr/>
            </a:pPr>
            <a:r>
              <a:rPr lang="en-US" altLang="ja-JP" b="1" dirty="0" smtClean="0">
                <a:latin typeface="+mn-ea"/>
                <a:ea typeface="+mn-ea"/>
              </a:rPr>
              <a:t>APTT</a:t>
            </a:r>
            <a:r>
              <a:rPr lang="en-US" altLang="ja-JP" b="1" dirty="0">
                <a:latin typeface="+mn-ea"/>
                <a:ea typeface="+mn-ea"/>
              </a:rPr>
              <a:t>	</a:t>
            </a:r>
            <a:endParaRPr lang="ja-JP" altLang="en-US" b="1" dirty="0">
              <a:latin typeface="+mn-ea"/>
              <a:ea typeface="+mn-ea"/>
            </a:endParaRPr>
          </a:p>
          <a:p>
            <a:pPr eaLnBrk="1" fontAlgn="auto" hangingPunct="1">
              <a:lnSpc>
                <a:spcPct val="95000"/>
              </a:lnSpc>
              <a:spcBef>
                <a:spcPts val="0"/>
              </a:spcBef>
              <a:spcAft>
                <a:spcPts val="0"/>
              </a:spcAft>
              <a:defRPr/>
            </a:pPr>
            <a:r>
              <a:rPr lang="en-US" altLang="ja-JP" b="1" dirty="0" smtClean="0">
                <a:latin typeface="+mn-ea"/>
                <a:ea typeface="+mn-ea"/>
              </a:rPr>
              <a:t>D-</a:t>
            </a:r>
            <a:r>
              <a:rPr lang="en-US" altLang="ja-JP" b="1" dirty="0" err="1" smtClean="0">
                <a:latin typeface="+mn-ea"/>
                <a:ea typeface="+mn-ea"/>
              </a:rPr>
              <a:t>dimer</a:t>
            </a:r>
            <a:endParaRPr lang="en-US" altLang="ja-JP" b="1" dirty="0">
              <a:latin typeface="+mn-ea"/>
              <a:ea typeface="+mn-ea"/>
            </a:endParaRPr>
          </a:p>
          <a:p>
            <a:pPr eaLnBrk="1" fontAlgn="auto" hangingPunct="1">
              <a:lnSpc>
                <a:spcPct val="95000"/>
              </a:lnSpc>
              <a:spcBef>
                <a:spcPts val="0"/>
              </a:spcBef>
              <a:spcAft>
                <a:spcPts val="0"/>
              </a:spcAft>
              <a:defRPr/>
            </a:pPr>
            <a:endParaRPr lang="en-US" altLang="ja-JP" b="1" dirty="0" smtClean="0">
              <a:latin typeface="+mn-ea"/>
              <a:ea typeface="+mn-ea"/>
            </a:endParaRPr>
          </a:p>
        </p:txBody>
      </p:sp>
      <p:sp>
        <p:nvSpPr>
          <p:cNvPr id="12" name="Text Box 3"/>
          <p:cNvSpPr txBox="1">
            <a:spLocks noChangeArrowheads="1"/>
          </p:cNvSpPr>
          <p:nvPr/>
        </p:nvSpPr>
        <p:spPr bwMode="auto">
          <a:xfrm>
            <a:off x="5366238" y="620688"/>
            <a:ext cx="2518494" cy="6407908"/>
          </a:xfrm>
          <a:prstGeom prst="rect">
            <a:avLst/>
          </a:prstGeom>
          <a:noFill/>
          <a:ln>
            <a:noFill/>
          </a:ln>
          <a:extLst/>
        </p:spPr>
        <p:txBody>
          <a:bodyPr wrap="square">
            <a:spAutoFit/>
          </a:bodyPr>
          <a:lstStyle>
            <a:lvl1pPr eaLnBrk="0" hangingPunct="0">
              <a:defRPr sz="2400">
                <a:solidFill>
                  <a:schemeClr val="tx1"/>
                </a:solidFill>
                <a:latin typeface="Times New Roman" pitchFamily="18" charset="0"/>
                <a:ea typeface="ＭＳ Ｐゴシック" pitchFamily="50" charset="-128"/>
              </a:defRPr>
            </a:lvl1pPr>
            <a:lvl2pPr marL="742950" indent="-285750" eaLnBrk="0" hangingPunct="0">
              <a:defRPr sz="2400">
                <a:solidFill>
                  <a:schemeClr val="tx1"/>
                </a:solidFill>
                <a:latin typeface="Times New Roman" pitchFamily="18" charset="0"/>
                <a:ea typeface="ＭＳ Ｐゴシック" pitchFamily="50" charset="-128"/>
              </a:defRPr>
            </a:lvl2pPr>
            <a:lvl3pPr marL="1143000" indent="-228600" eaLnBrk="0" hangingPunct="0">
              <a:defRPr sz="2400">
                <a:solidFill>
                  <a:schemeClr val="tx1"/>
                </a:solidFill>
                <a:latin typeface="Times New Roman" pitchFamily="18" charset="0"/>
                <a:ea typeface="ＭＳ Ｐゴシック" pitchFamily="50" charset="-128"/>
              </a:defRPr>
            </a:lvl3pPr>
            <a:lvl4pPr marL="1600200" indent="-228600" eaLnBrk="0" hangingPunct="0">
              <a:defRPr sz="2400">
                <a:solidFill>
                  <a:schemeClr val="tx1"/>
                </a:solidFill>
                <a:latin typeface="Times New Roman" pitchFamily="18" charset="0"/>
                <a:ea typeface="ＭＳ Ｐゴシック" pitchFamily="50" charset="-128"/>
              </a:defRPr>
            </a:lvl4pPr>
            <a:lvl5pPr marL="2057400" indent="-228600" eaLnBrk="0" hangingPunct="0">
              <a:defRPr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9pPr>
          </a:lstStyle>
          <a:p>
            <a:pPr algn="r" eaLnBrk="1" fontAlgn="auto" hangingPunct="1">
              <a:lnSpc>
                <a:spcPct val="95000"/>
              </a:lnSpc>
              <a:spcBef>
                <a:spcPts val="0"/>
              </a:spcBef>
              <a:spcAft>
                <a:spcPts val="0"/>
              </a:spcAft>
              <a:defRPr/>
            </a:pPr>
            <a:r>
              <a:rPr lang="en-US" altLang="ja-JP" b="1" dirty="0" smtClean="0">
                <a:latin typeface="+mn-ea"/>
                <a:ea typeface="+mn-ea"/>
              </a:rPr>
              <a:t>6.4 g/dl</a:t>
            </a:r>
          </a:p>
          <a:p>
            <a:pPr algn="r" eaLnBrk="1" fontAlgn="auto" hangingPunct="1">
              <a:lnSpc>
                <a:spcPct val="95000"/>
              </a:lnSpc>
              <a:spcBef>
                <a:spcPts val="0"/>
              </a:spcBef>
              <a:spcAft>
                <a:spcPts val="0"/>
              </a:spcAft>
              <a:defRPr/>
            </a:pPr>
            <a:r>
              <a:rPr lang="en-US" altLang="ja-JP" b="1" dirty="0" smtClean="0">
                <a:latin typeface="+mn-ea"/>
                <a:ea typeface="+mn-ea"/>
              </a:rPr>
              <a:t>3.89 g/dl</a:t>
            </a:r>
          </a:p>
          <a:p>
            <a:pPr algn="r" eaLnBrk="1" fontAlgn="auto" hangingPunct="1">
              <a:lnSpc>
                <a:spcPct val="95000"/>
              </a:lnSpc>
              <a:spcBef>
                <a:spcPts val="0"/>
              </a:spcBef>
              <a:spcAft>
                <a:spcPts val="0"/>
              </a:spcAft>
              <a:defRPr/>
            </a:pPr>
            <a:r>
              <a:rPr lang="en-US" altLang="ja-JP" b="1" dirty="0" smtClean="0">
                <a:latin typeface="+mn-ea"/>
                <a:ea typeface="+mn-ea"/>
              </a:rPr>
              <a:t>17.3 mg/</a:t>
            </a:r>
            <a:r>
              <a:rPr lang="en-US" altLang="ja-JP" b="1" dirty="0" err="1" smtClean="0">
                <a:latin typeface="+mn-ea"/>
                <a:ea typeface="+mn-ea"/>
              </a:rPr>
              <a:t>dL</a:t>
            </a:r>
            <a:endParaRPr lang="en-US" altLang="ja-JP" b="1" dirty="0">
              <a:latin typeface="+mn-ea"/>
              <a:ea typeface="+mn-ea"/>
            </a:endParaRPr>
          </a:p>
          <a:p>
            <a:pPr algn="r" eaLnBrk="1" fontAlgn="auto" hangingPunct="1">
              <a:lnSpc>
                <a:spcPct val="95000"/>
              </a:lnSpc>
              <a:spcBef>
                <a:spcPts val="0"/>
              </a:spcBef>
              <a:spcAft>
                <a:spcPts val="0"/>
              </a:spcAft>
              <a:defRPr/>
            </a:pPr>
            <a:r>
              <a:rPr lang="en-US" altLang="ja-JP" b="1" dirty="0" smtClean="0">
                <a:latin typeface="+mn-ea"/>
                <a:ea typeface="+mn-ea"/>
              </a:rPr>
              <a:t>0.68 </a:t>
            </a:r>
            <a:r>
              <a:rPr lang="en-US" altLang="ja-JP" b="1" dirty="0">
                <a:latin typeface="+mn-ea"/>
                <a:ea typeface="+mn-ea"/>
              </a:rPr>
              <a:t>mg/</a:t>
            </a:r>
            <a:r>
              <a:rPr lang="en-US" altLang="ja-JP" b="1" dirty="0" err="1">
                <a:latin typeface="+mn-ea"/>
                <a:ea typeface="+mn-ea"/>
              </a:rPr>
              <a:t>dL</a:t>
            </a:r>
            <a:endParaRPr lang="en-US" altLang="ja-JP" b="1" dirty="0">
              <a:latin typeface="+mn-ea"/>
              <a:ea typeface="+mn-ea"/>
            </a:endParaRPr>
          </a:p>
          <a:p>
            <a:pPr algn="r" eaLnBrk="1" fontAlgn="auto" hangingPunct="1">
              <a:lnSpc>
                <a:spcPct val="95000"/>
              </a:lnSpc>
              <a:spcBef>
                <a:spcPts val="0"/>
              </a:spcBef>
              <a:spcAft>
                <a:spcPts val="0"/>
              </a:spcAft>
              <a:defRPr/>
            </a:pPr>
            <a:r>
              <a:rPr lang="en-US" altLang="ja-JP" b="1" dirty="0" smtClean="0">
                <a:latin typeface="+mn-ea"/>
                <a:ea typeface="+mn-ea"/>
              </a:rPr>
              <a:t>142 </a:t>
            </a:r>
            <a:r>
              <a:rPr lang="en-US" altLang="ja-JP" b="1" dirty="0" err="1" smtClean="0">
                <a:latin typeface="+mn-ea"/>
                <a:ea typeface="+mn-ea"/>
              </a:rPr>
              <a:t>mEq</a:t>
            </a:r>
            <a:r>
              <a:rPr lang="en-US" altLang="ja-JP" b="1" dirty="0" smtClean="0">
                <a:latin typeface="+mn-ea"/>
                <a:ea typeface="+mn-ea"/>
              </a:rPr>
              <a:t>/L</a:t>
            </a:r>
          </a:p>
          <a:p>
            <a:pPr algn="r" eaLnBrk="1" fontAlgn="auto" hangingPunct="1">
              <a:lnSpc>
                <a:spcPct val="95000"/>
              </a:lnSpc>
              <a:spcBef>
                <a:spcPts val="0"/>
              </a:spcBef>
              <a:spcAft>
                <a:spcPts val="0"/>
              </a:spcAft>
              <a:defRPr/>
            </a:pPr>
            <a:r>
              <a:rPr lang="en-US" altLang="ja-JP" b="1" dirty="0" smtClean="0">
                <a:latin typeface="+mn-ea"/>
                <a:ea typeface="+mn-ea"/>
              </a:rPr>
              <a:t>110 </a:t>
            </a:r>
            <a:r>
              <a:rPr lang="en-US" altLang="ja-JP" b="1" dirty="0" err="1" smtClean="0">
                <a:latin typeface="+mn-ea"/>
                <a:ea typeface="+mn-ea"/>
              </a:rPr>
              <a:t>mEq</a:t>
            </a:r>
            <a:r>
              <a:rPr lang="en-US" altLang="ja-JP" b="1" dirty="0" smtClean="0">
                <a:latin typeface="+mn-ea"/>
                <a:ea typeface="+mn-ea"/>
              </a:rPr>
              <a:t>/L</a:t>
            </a:r>
            <a:endParaRPr lang="en-US" altLang="ja-JP" b="1" dirty="0">
              <a:latin typeface="+mn-ea"/>
              <a:ea typeface="+mn-ea"/>
            </a:endParaRPr>
          </a:p>
          <a:p>
            <a:pPr algn="r" eaLnBrk="1" fontAlgn="auto" hangingPunct="1">
              <a:lnSpc>
                <a:spcPct val="95000"/>
              </a:lnSpc>
              <a:spcBef>
                <a:spcPts val="0"/>
              </a:spcBef>
              <a:spcAft>
                <a:spcPts val="0"/>
              </a:spcAft>
              <a:defRPr/>
            </a:pPr>
            <a:r>
              <a:rPr lang="en-US" altLang="ja-JP" b="1" dirty="0" smtClean="0">
                <a:solidFill>
                  <a:srgbClr val="00B0F0"/>
                </a:solidFill>
                <a:latin typeface="+mn-ea"/>
                <a:ea typeface="+mn-ea"/>
              </a:rPr>
              <a:t>1.7 </a:t>
            </a:r>
            <a:r>
              <a:rPr lang="en-US" altLang="ja-JP" b="1" dirty="0" err="1" smtClean="0">
                <a:solidFill>
                  <a:srgbClr val="00B0F0"/>
                </a:solidFill>
                <a:latin typeface="+mn-ea"/>
                <a:ea typeface="+mn-ea"/>
              </a:rPr>
              <a:t>mEq</a:t>
            </a:r>
            <a:r>
              <a:rPr lang="en-US" altLang="ja-JP" b="1" dirty="0" smtClean="0">
                <a:solidFill>
                  <a:srgbClr val="00B0F0"/>
                </a:solidFill>
                <a:latin typeface="+mn-ea"/>
                <a:ea typeface="+mn-ea"/>
              </a:rPr>
              <a:t>/L</a:t>
            </a:r>
          </a:p>
          <a:p>
            <a:pPr algn="r" eaLnBrk="1" fontAlgn="auto" hangingPunct="1">
              <a:lnSpc>
                <a:spcPct val="95000"/>
              </a:lnSpc>
              <a:spcBef>
                <a:spcPts val="0"/>
              </a:spcBef>
              <a:spcAft>
                <a:spcPts val="0"/>
              </a:spcAft>
              <a:defRPr/>
            </a:pPr>
            <a:r>
              <a:rPr lang="en-US" altLang="ja-JP" b="1" dirty="0" smtClean="0">
                <a:latin typeface="+mn-ea"/>
                <a:ea typeface="+mn-ea"/>
              </a:rPr>
              <a:t>4.4 </a:t>
            </a:r>
            <a:r>
              <a:rPr lang="en-US" altLang="ja-JP" b="1" dirty="0" err="1" smtClean="0">
                <a:latin typeface="+mn-ea"/>
              </a:rPr>
              <a:t>mEq</a:t>
            </a:r>
            <a:r>
              <a:rPr lang="en-US" altLang="ja-JP" b="1" dirty="0" smtClean="0">
                <a:latin typeface="+mn-ea"/>
              </a:rPr>
              <a:t>/L</a:t>
            </a:r>
            <a:endParaRPr lang="en-US" altLang="ja-JP" b="1" dirty="0">
              <a:latin typeface="+mn-ea"/>
            </a:endParaRPr>
          </a:p>
          <a:p>
            <a:pPr algn="r" eaLnBrk="1" fontAlgn="auto" hangingPunct="1">
              <a:lnSpc>
                <a:spcPct val="95000"/>
              </a:lnSpc>
              <a:spcBef>
                <a:spcPts val="0"/>
              </a:spcBef>
              <a:spcAft>
                <a:spcPts val="0"/>
              </a:spcAft>
              <a:defRPr/>
            </a:pPr>
            <a:r>
              <a:rPr lang="en-US" altLang="ja-JP" b="1" dirty="0" smtClean="0">
                <a:solidFill>
                  <a:srgbClr val="00B0F0"/>
                </a:solidFill>
                <a:latin typeface="+mn-ea"/>
                <a:ea typeface="+mn-ea"/>
              </a:rPr>
              <a:t>1.8 mg/dl</a:t>
            </a:r>
          </a:p>
          <a:p>
            <a:pPr algn="r" eaLnBrk="1" fontAlgn="auto" hangingPunct="1">
              <a:lnSpc>
                <a:spcPct val="95000"/>
              </a:lnSpc>
              <a:spcBef>
                <a:spcPts val="0"/>
              </a:spcBef>
              <a:spcAft>
                <a:spcPts val="0"/>
              </a:spcAft>
              <a:defRPr/>
            </a:pPr>
            <a:r>
              <a:rPr lang="en-US" altLang="ja-JP" b="1" dirty="0" smtClean="0">
                <a:solidFill>
                  <a:srgbClr val="00B0F0"/>
                </a:solidFill>
                <a:latin typeface="+mn-ea"/>
                <a:ea typeface="+mn-ea"/>
              </a:rPr>
              <a:t>1.6 mg/dl</a:t>
            </a:r>
          </a:p>
          <a:p>
            <a:pPr algn="r" eaLnBrk="1" fontAlgn="auto" hangingPunct="1">
              <a:lnSpc>
                <a:spcPct val="95000"/>
              </a:lnSpc>
              <a:spcBef>
                <a:spcPts val="0"/>
              </a:spcBef>
              <a:spcAft>
                <a:spcPts val="0"/>
              </a:spcAft>
              <a:defRPr/>
            </a:pPr>
            <a:r>
              <a:rPr lang="en-US" altLang="ja-JP" b="1" dirty="0" smtClean="0">
                <a:solidFill>
                  <a:srgbClr val="FF0000"/>
                </a:solidFill>
                <a:latin typeface="+mn-ea"/>
                <a:ea typeface="+mn-ea"/>
              </a:rPr>
              <a:t>161 mg/dl</a:t>
            </a:r>
          </a:p>
          <a:p>
            <a:pPr algn="r" eaLnBrk="1" fontAlgn="auto" hangingPunct="1">
              <a:lnSpc>
                <a:spcPct val="95000"/>
              </a:lnSpc>
              <a:spcBef>
                <a:spcPts val="0"/>
              </a:spcBef>
              <a:spcAft>
                <a:spcPts val="0"/>
              </a:spcAft>
              <a:defRPr/>
            </a:pPr>
            <a:r>
              <a:rPr lang="en-US" altLang="ja-JP" b="1" dirty="0">
                <a:latin typeface="+mn-ea"/>
              </a:rPr>
              <a:t>290</a:t>
            </a:r>
            <a:r>
              <a:rPr lang="ja-JP" altLang="en-US" b="1" dirty="0">
                <a:latin typeface="+mn-ea"/>
              </a:rPr>
              <a:t>　</a:t>
            </a:r>
            <a:r>
              <a:rPr lang="en-US" altLang="ja-JP" b="1" dirty="0" err="1">
                <a:latin typeface="+mn-ea"/>
              </a:rPr>
              <a:t>mOSM</a:t>
            </a:r>
            <a:r>
              <a:rPr lang="en-US" altLang="ja-JP" b="1" dirty="0">
                <a:latin typeface="+mn-ea"/>
              </a:rPr>
              <a:t>/L</a:t>
            </a:r>
          </a:p>
          <a:p>
            <a:pPr algn="r" eaLnBrk="1" fontAlgn="auto" hangingPunct="1">
              <a:lnSpc>
                <a:spcPct val="95000"/>
              </a:lnSpc>
              <a:spcBef>
                <a:spcPts val="0"/>
              </a:spcBef>
              <a:spcAft>
                <a:spcPts val="0"/>
              </a:spcAft>
              <a:defRPr/>
            </a:pPr>
            <a:endParaRPr lang="en-US" altLang="ja-JP" b="1" u="sng" dirty="0" smtClean="0">
              <a:latin typeface="+mn-ea"/>
              <a:ea typeface="+mn-ea"/>
            </a:endParaRPr>
          </a:p>
          <a:p>
            <a:pPr algn="r" eaLnBrk="1" fontAlgn="auto" hangingPunct="1">
              <a:lnSpc>
                <a:spcPct val="95000"/>
              </a:lnSpc>
              <a:spcBef>
                <a:spcPts val="0"/>
              </a:spcBef>
              <a:spcAft>
                <a:spcPts val="0"/>
              </a:spcAft>
              <a:defRPr/>
            </a:pPr>
            <a:endParaRPr lang="en-US" altLang="ja-JP" b="1" dirty="0" smtClean="0">
              <a:latin typeface="+mn-ea"/>
              <a:ea typeface="+mn-ea"/>
            </a:endParaRPr>
          </a:p>
          <a:p>
            <a:pPr algn="r" eaLnBrk="1" fontAlgn="auto" hangingPunct="1">
              <a:lnSpc>
                <a:spcPct val="95000"/>
              </a:lnSpc>
              <a:spcBef>
                <a:spcPts val="0"/>
              </a:spcBef>
              <a:spcAft>
                <a:spcPts val="0"/>
              </a:spcAft>
              <a:defRPr/>
            </a:pPr>
            <a:r>
              <a:rPr lang="en-US" altLang="ja-JP" b="1" dirty="0" smtClean="0">
                <a:latin typeface="+mn-ea"/>
                <a:ea typeface="+mn-ea"/>
              </a:rPr>
              <a:t>0.86	</a:t>
            </a:r>
            <a:endParaRPr lang="en-US" altLang="ja-JP" b="1" dirty="0">
              <a:latin typeface="+mn-ea"/>
              <a:ea typeface="+mn-ea"/>
            </a:endParaRPr>
          </a:p>
          <a:p>
            <a:pPr algn="r" eaLnBrk="1" fontAlgn="auto" hangingPunct="1">
              <a:lnSpc>
                <a:spcPct val="95000"/>
              </a:lnSpc>
              <a:spcBef>
                <a:spcPts val="0"/>
              </a:spcBef>
              <a:spcAft>
                <a:spcPts val="0"/>
              </a:spcAft>
              <a:defRPr/>
            </a:pPr>
            <a:r>
              <a:rPr lang="en-US" altLang="ja-JP" b="1" dirty="0" smtClean="0">
                <a:latin typeface="+mn-ea"/>
                <a:ea typeface="+mn-ea"/>
              </a:rPr>
              <a:t>32.0 </a:t>
            </a:r>
            <a:r>
              <a:rPr lang="ja-JP" altLang="en-US" b="1" dirty="0" smtClean="0">
                <a:latin typeface="+mn-ea"/>
                <a:ea typeface="+mn-ea"/>
              </a:rPr>
              <a:t>秒</a:t>
            </a:r>
            <a:endParaRPr lang="ja-JP" altLang="en-US" b="1" dirty="0">
              <a:latin typeface="+mn-ea"/>
              <a:ea typeface="+mn-ea"/>
            </a:endParaRPr>
          </a:p>
          <a:p>
            <a:pPr algn="r" eaLnBrk="1" fontAlgn="auto" hangingPunct="1">
              <a:lnSpc>
                <a:spcPct val="95000"/>
              </a:lnSpc>
              <a:spcBef>
                <a:spcPts val="0"/>
              </a:spcBef>
              <a:spcAft>
                <a:spcPts val="0"/>
              </a:spcAft>
              <a:defRPr/>
            </a:pPr>
            <a:r>
              <a:rPr lang="en-US" altLang="ja-JP" b="1" dirty="0" smtClean="0">
                <a:latin typeface="+mn-ea"/>
                <a:ea typeface="+mn-ea"/>
              </a:rPr>
              <a:t>0.4</a:t>
            </a:r>
            <a:r>
              <a:rPr lang="el-GR" altLang="ja-JP" b="1" dirty="0" smtClean="0">
                <a:latin typeface="+mn-ea"/>
                <a:ea typeface="+mn-ea"/>
              </a:rPr>
              <a:t>μ</a:t>
            </a:r>
            <a:r>
              <a:rPr lang="en-US" altLang="ja-JP" b="1" dirty="0">
                <a:latin typeface="+mn-ea"/>
                <a:ea typeface="+mn-ea"/>
              </a:rPr>
              <a:t>g/ml</a:t>
            </a:r>
          </a:p>
          <a:p>
            <a:pPr algn="r" eaLnBrk="1" fontAlgn="auto" hangingPunct="1">
              <a:lnSpc>
                <a:spcPct val="95000"/>
              </a:lnSpc>
              <a:spcBef>
                <a:spcPts val="0"/>
              </a:spcBef>
              <a:spcAft>
                <a:spcPts val="0"/>
              </a:spcAft>
              <a:defRPr/>
            </a:pPr>
            <a:endParaRPr lang="en-US" altLang="ja-JP" b="1" dirty="0" smtClean="0">
              <a:latin typeface="+mn-ea"/>
              <a:ea typeface="+mn-ea"/>
            </a:endParaRPr>
          </a:p>
        </p:txBody>
      </p:sp>
    </p:spTree>
    <p:extLst>
      <p:ext uri="{BB962C8B-B14F-4D97-AF65-F5344CB8AC3E}">
        <p14:creationId xmlns:p14="http://schemas.microsoft.com/office/powerpoint/2010/main" val="957656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2231741" y="131292"/>
            <a:ext cx="4942122" cy="633412"/>
          </a:xfrm>
        </p:spPr>
        <p:txBody>
          <a:bodyPr/>
          <a:lstStyle/>
          <a:p>
            <a:pPr fontAlgn="auto">
              <a:spcAft>
                <a:spcPts val="0"/>
              </a:spcAft>
              <a:defRPr/>
            </a:pPr>
            <a:r>
              <a:rPr lang="ja-JP" altLang="en-US" sz="4400" dirty="0" smtClean="0">
                <a:solidFill>
                  <a:schemeClr val="tx2">
                    <a:tint val="100000"/>
                    <a:satMod val="250000"/>
                  </a:schemeClr>
                </a:solidFill>
              </a:rPr>
              <a:t>血液・尿検査所見</a:t>
            </a:r>
            <a:endParaRPr lang="ja-JP" altLang="en-US" sz="4400" dirty="0">
              <a:solidFill>
                <a:schemeClr val="tx2">
                  <a:tint val="100000"/>
                  <a:satMod val="250000"/>
                </a:schemeClr>
              </a:solidFill>
            </a:endParaRPr>
          </a:p>
        </p:txBody>
      </p:sp>
      <p:sp>
        <p:nvSpPr>
          <p:cNvPr id="6" name="Text Box 3"/>
          <p:cNvSpPr txBox="1">
            <a:spLocks noChangeArrowheads="1"/>
          </p:cNvSpPr>
          <p:nvPr/>
        </p:nvSpPr>
        <p:spPr bwMode="auto">
          <a:xfrm>
            <a:off x="4850457" y="963183"/>
            <a:ext cx="1997075" cy="5706177"/>
          </a:xfrm>
          <a:prstGeom prst="rect">
            <a:avLst/>
          </a:prstGeom>
          <a:noFill/>
          <a:ln>
            <a:noFill/>
          </a:ln>
          <a:extLst/>
        </p:spPr>
        <p:txBody>
          <a:bodyPr wrap="square">
            <a:spAutoFit/>
          </a:bodyPr>
          <a:lstStyle>
            <a:lvl1pPr eaLnBrk="0" hangingPunct="0">
              <a:defRPr sz="2400">
                <a:solidFill>
                  <a:schemeClr val="tx1"/>
                </a:solidFill>
                <a:latin typeface="Times New Roman" pitchFamily="18" charset="0"/>
                <a:ea typeface="ＭＳ Ｐゴシック" pitchFamily="50" charset="-128"/>
              </a:defRPr>
            </a:lvl1pPr>
            <a:lvl2pPr marL="742950" indent="-285750" eaLnBrk="0" hangingPunct="0">
              <a:defRPr sz="2400">
                <a:solidFill>
                  <a:schemeClr val="tx1"/>
                </a:solidFill>
                <a:latin typeface="Times New Roman" pitchFamily="18" charset="0"/>
                <a:ea typeface="ＭＳ Ｐゴシック" pitchFamily="50" charset="-128"/>
              </a:defRPr>
            </a:lvl2pPr>
            <a:lvl3pPr marL="1143000" indent="-228600" eaLnBrk="0" hangingPunct="0">
              <a:defRPr sz="2400">
                <a:solidFill>
                  <a:schemeClr val="tx1"/>
                </a:solidFill>
                <a:latin typeface="Times New Roman" pitchFamily="18" charset="0"/>
                <a:ea typeface="ＭＳ Ｐゴシック" pitchFamily="50" charset="-128"/>
              </a:defRPr>
            </a:lvl3pPr>
            <a:lvl4pPr marL="1600200" indent="-228600" eaLnBrk="0" hangingPunct="0">
              <a:defRPr sz="2400">
                <a:solidFill>
                  <a:schemeClr val="tx1"/>
                </a:solidFill>
                <a:latin typeface="Times New Roman" pitchFamily="18" charset="0"/>
                <a:ea typeface="ＭＳ Ｐゴシック" pitchFamily="50" charset="-128"/>
              </a:defRPr>
            </a:lvl4pPr>
            <a:lvl5pPr marL="2057400" indent="-228600" eaLnBrk="0" hangingPunct="0">
              <a:defRPr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9pPr>
          </a:lstStyle>
          <a:p>
            <a:pPr eaLnBrk="1" fontAlgn="auto" hangingPunct="1">
              <a:lnSpc>
                <a:spcPct val="95000"/>
              </a:lnSpc>
              <a:spcBef>
                <a:spcPts val="0"/>
              </a:spcBef>
              <a:spcAft>
                <a:spcPts val="0"/>
              </a:spcAft>
              <a:defRPr/>
            </a:pPr>
            <a:r>
              <a:rPr lang="ja-JP" altLang="en-US" b="1" u="sng" dirty="0" smtClean="0">
                <a:latin typeface="+mn-ea"/>
                <a:ea typeface="+mn-ea"/>
              </a:rPr>
              <a:t>尿</a:t>
            </a:r>
            <a:endParaRPr lang="en-US" altLang="ja-JP" b="1" u="sng" dirty="0" smtClean="0">
              <a:latin typeface="+mn-ea"/>
              <a:ea typeface="+mn-ea"/>
            </a:endParaRPr>
          </a:p>
          <a:p>
            <a:pPr eaLnBrk="1" fontAlgn="auto" hangingPunct="1">
              <a:lnSpc>
                <a:spcPct val="95000"/>
              </a:lnSpc>
              <a:spcBef>
                <a:spcPts val="0"/>
              </a:spcBef>
              <a:spcAft>
                <a:spcPts val="0"/>
              </a:spcAft>
              <a:defRPr/>
            </a:pPr>
            <a:r>
              <a:rPr lang="ja-JP" altLang="en-US" b="1" dirty="0" smtClean="0">
                <a:latin typeface="+mn-ea"/>
                <a:ea typeface="+mn-ea"/>
              </a:rPr>
              <a:t>色調　　</a:t>
            </a:r>
            <a:endParaRPr lang="en-US" altLang="ja-JP" b="1" dirty="0" smtClean="0">
              <a:latin typeface="+mn-ea"/>
              <a:ea typeface="+mn-ea"/>
            </a:endParaRPr>
          </a:p>
          <a:p>
            <a:pPr eaLnBrk="1" fontAlgn="auto" hangingPunct="1">
              <a:lnSpc>
                <a:spcPct val="95000"/>
              </a:lnSpc>
              <a:spcBef>
                <a:spcPts val="0"/>
              </a:spcBef>
              <a:spcAft>
                <a:spcPts val="0"/>
              </a:spcAft>
              <a:defRPr/>
            </a:pPr>
            <a:r>
              <a:rPr lang="en-US" altLang="ja-JP" b="1" dirty="0" smtClean="0">
                <a:latin typeface="+mn-ea"/>
                <a:ea typeface="+mn-ea"/>
              </a:rPr>
              <a:t>pH      </a:t>
            </a:r>
          </a:p>
          <a:p>
            <a:pPr eaLnBrk="1" fontAlgn="auto" hangingPunct="1">
              <a:lnSpc>
                <a:spcPct val="95000"/>
              </a:lnSpc>
              <a:spcBef>
                <a:spcPts val="0"/>
              </a:spcBef>
              <a:spcAft>
                <a:spcPts val="0"/>
              </a:spcAft>
              <a:defRPr/>
            </a:pPr>
            <a:r>
              <a:rPr lang="ja-JP" altLang="en-US" b="1" dirty="0" smtClean="0">
                <a:latin typeface="+mn-ea"/>
                <a:ea typeface="+mn-ea"/>
              </a:rPr>
              <a:t>比重　</a:t>
            </a:r>
            <a:r>
              <a:rPr lang="ja-JP" altLang="en-US" b="1" dirty="0">
                <a:latin typeface="+mn-ea"/>
                <a:ea typeface="+mn-ea"/>
              </a:rPr>
              <a:t> </a:t>
            </a:r>
            <a:r>
              <a:rPr lang="ja-JP" altLang="en-US" b="1" dirty="0" smtClean="0">
                <a:latin typeface="+mn-ea"/>
                <a:ea typeface="+mn-ea"/>
              </a:rPr>
              <a:t>  </a:t>
            </a:r>
            <a:endParaRPr lang="en-US" altLang="ja-JP" b="1" dirty="0" smtClean="0">
              <a:latin typeface="+mn-ea"/>
              <a:ea typeface="+mn-ea"/>
            </a:endParaRPr>
          </a:p>
          <a:p>
            <a:pPr eaLnBrk="1" fontAlgn="auto" hangingPunct="1">
              <a:lnSpc>
                <a:spcPct val="95000"/>
              </a:lnSpc>
              <a:spcBef>
                <a:spcPts val="0"/>
              </a:spcBef>
              <a:spcAft>
                <a:spcPts val="0"/>
              </a:spcAft>
              <a:defRPr/>
            </a:pPr>
            <a:r>
              <a:rPr lang="ja-JP" altLang="en-US" b="1" dirty="0" smtClean="0">
                <a:latin typeface="+mn-ea"/>
                <a:ea typeface="+mn-ea"/>
              </a:rPr>
              <a:t>糖      </a:t>
            </a:r>
            <a:endParaRPr lang="en-US" altLang="ja-JP" b="1" dirty="0" smtClean="0">
              <a:latin typeface="+mn-ea"/>
              <a:ea typeface="+mn-ea"/>
            </a:endParaRPr>
          </a:p>
          <a:p>
            <a:pPr eaLnBrk="1" fontAlgn="auto" hangingPunct="1">
              <a:lnSpc>
                <a:spcPct val="95000"/>
              </a:lnSpc>
              <a:spcBef>
                <a:spcPts val="0"/>
              </a:spcBef>
              <a:spcAft>
                <a:spcPts val="0"/>
              </a:spcAft>
              <a:defRPr/>
            </a:pPr>
            <a:r>
              <a:rPr lang="ja-JP" altLang="en-US" b="1" dirty="0" smtClean="0">
                <a:latin typeface="+mn-ea"/>
                <a:ea typeface="+mn-ea"/>
              </a:rPr>
              <a:t>蛋白　　 </a:t>
            </a:r>
            <a:endParaRPr lang="en-US" altLang="ja-JP" b="1" dirty="0" smtClean="0">
              <a:latin typeface="+mn-ea"/>
              <a:ea typeface="+mn-ea"/>
            </a:endParaRPr>
          </a:p>
          <a:p>
            <a:pPr eaLnBrk="1" fontAlgn="auto" hangingPunct="1">
              <a:lnSpc>
                <a:spcPct val="95000"/>
              </a:lnSpc>
              <a:spcBef>
                <a:spcPts val="0"/>
              </a:spcBef>
              <a:spcAft>
                <a:spcPts val="0"/>
              </a:spcAft>
              <a:defRPr/>
            </a:pPr>
            <a:r>
              <a:rPr lang="ja-JP" altLang="en-US" b="1" dirty="0" smtClean="0">
                <a:latin typeface="+mn-ea"/>
                <a:ea typeface="+mn-ea"/>
              </a:rPr>
              <a:t>ケトン体 </a:t>
            </a:r>
            <a:endParaRPr lang="en-US" altLang="ja-JP" b="1" dirty="0" smtClean="0">
              <a:latin typeface="+mn-ea"/>
              <a:ea typeface="+mn-ea"/>
            </a:endParaRPr>
          </a:p>
          <a:p>
            <a:pPr eaLnBrk="1" fontAlgn="auto" hangingPunct="1">
              <a:lnSpc>
                <a:spcPct val="95000"/>
              </a:lnSpc>
              <a:spcBef>
                <a:spcPts val="0"/>
              </a:spcBef>
              <a:spcAft>
                <a:spcPts val="0"/>
              </a:spcAft>
              <a:defRPr/>
            </a:pPr>
            <a:endParaRPr lang="en-US" altLang="ja-JP" b="1" dirty="0" smtClean="0">
              <a:latin typeface="+mn-ea"/>
              <a:ea typeface="+mn-ea"/>
            </a:endParaRPr>
          </a:p>
          <a:p>
            <a:pPr eaLnBrk="1" fontAlgn="auto" hangingPunct="1">
              <a:lnSpc>
                <a:spcPct val="95000"/>
              </a:lnSpc>
              <a:spcBef>
                <a:spcPts val="0"/>
              </a:spcBef>
              <a:spcAft>
                <a:spcPts val="0"/>
              </a:spcAft>
              <a:defRPr/>
            </a:pPr>
            <a:r>
              <a:rPr lang="en-US" altLang="ja-JP" b="1" dirty="0" smtClean="0">
                <a:latin typeface="+mn-ea"/>
              </a:rPr>
              <a:t>      </a:t>
            </a:r>
            <a:endParaRPr lang="en-US" altLang="ja-JP" b="1" dirty="0">
              <a:latin typeface="+mn-ea"/>
            </a:endParaRPr>
          </a:p>
          <a:p>
            <a:pPr eaLnBrk="1" fontAlgn="auto" hangingPunct="1">
              <a:lnSpc>
                <a:spcPct val="95000"/>
              </a:lnSpc>
              <a:spcBef>
                <a:spcPts val="0"/>
              </a:spcBef>
              <a:spcAft>
                <a:spcPts val="0"/>
              </a:spcAft>
              <a:defRPr/>
            </a:pPr>
            <a:r>
              <a:rPr lang="en-US" altLang="ja-JP" b="1" dirty="0">
                <a:latin typeface="+mn-ea"/>
              </a:rPr>
              <a:t>U-OSM    </a:t>
            </a:r>
            <a:endParaRPr lang="en-US" altLang="ja-JP" b="1" dirty="0" smtClean="0">
              <a:latin typeface="+mn-ea"/>
            </a:endParaRPr>
          </a:p>
          <a:p>
            <a:pPr eaLnBrk="1" fontAlgn="auto" hangingPunct="1">
              <a:lnSpc>
                <a:spcPct val="95000"/>
              </a:lnSpc>
              <a:spcBef>
                <a:spcPts val="0"/>
              </a:spcBef>
              <a:spcAft>
                <a:spcPts val="0"/>
              </a:spcAft>
              <a:defRPr/>
            </a:pPr>
            <a:r>
              <a:rPr lang="en-US" altLang="ja-JP" b="1" dirty="0" smtClean="0">
                <a:latin typeface="+mn-ea"/>
              </a:rPr>
              <a:t>U-Cr     </a:t>
            </a:r>
            <a:endParaRPr lang="en-US" altLang="ja-JP" b="1" dirty="0">
              <a:latin typeface="+mn-ea"/>
            </a:endParaRPr>
          </a:p>
          <a:p>
            <a:pPr eaLnBrk="1" fontAlgn="auto" hangingPunct="1">
              <a:lnSpc>
                <a:spcPct val="95000"/>
              </a:lnSpc>
              <a:spcBef>
                <a:spcPts val="0"/>
              </a:spcBef>
              <a:spcAft>
                <a:spcPts val="0"/>
              </a:spcAft>
              <a:defRPr/>
            </a:pPr>
            <a:r>
              <a:rPr lang="en-US" altLang="ja-JP" b="1" dirty="0">
                <a:latin typeface="+mn-ea"/>
              </a:rPr>
              <a:t>U-Na     </a:t>
            </a:r>
          </a:p>
          <a:p>
            <a:pPr eaLnBrk="1" fontAlgn="auto" hangingPunct="1">
              <a:lnSpc>
                <a:spcPct val="95000"/>
              </a:lnSpc>
              <a:spcBef>
                <a:spcPts val="0"/>
              </a:spcBef>
              <a:spcAft>
                <a:spcPts val="0"/>
              </a:spcAft>
              <a:defRPr/>
            </a:pPr>
            <a:r>
              <a:rPr lang="en-US" altLang="ja-JP" b="1" dirty="0">
                <a:latin typeface="+mn-ea"/>
              </a:rPr>
              <a:t>U-</a:t>
            </a:r>
            <a:r>
              <a:rPr lang="en-US" altLang="ja-JP" b="1" dirty="0" err="1">
                <a:latin typeface="+mn-ea"/>
              </a:rPr>
              <a:t>Cl</a:t>
            </a:r>
            <a:r>
              <a:rPr lang="en-US" altLang="ja-JP" b="1" dirty="0">
                <a:latin typeface="+mn-ea"/>
              </a:rPr>
              <a:t>     </a:t>
            </a:r>
          </a:p>
          <a:p>
            <a:pPr eaLnBrk="1" fontAlgn="auto" hangingPunct="1">
              <a:lnSpc>
                <a:spcPct val="95000"/>
              </a:lnSpc>
              <a:spcBef>
                <a:spcPts val="0"/>
              </a:spcBef>
              <a:spcAft>
                <a:spcPts val="0"/>
              </a:spcAft>
              <a:defRPr/>
            </a:pPr>
            <a:r>
              <a:rPr lang="en-US" altLang="ja-JP" b="1" dirty="0">
                <a:latin typeface="+mn-ea"/>
              </a:rPr>
              <a:t>U-K      </a:t>
            </a:r>
          </a:p>
          <a:p>
            <a:pPr eaLnBrk="1" fontAlgn="auto" hangingPunct="1">
              <a:lnSpc>
                <a:spcPct val="95000"/>
              </a:lnSpc>
              <a:spcBef>
                <a:spcPts val="0"/>
              </a:spcBef>
              <a:spcAft>
                <a:spcPts val="0"/>
              </a:spcAft>
              <a:defRPr/>
            </a:pPr>
            <a:r>
              <a:rPr lang="en-US" altLang="ja-JP" b="1" dirty="0">
                <a:latin typeface="+mn-ea"/>
              </a:rPr>
              <a:t>U-Mg     </a:t>
            </a:r>
          </a:p>
          <a:p>
            <a:pPr eaLnBrk="1" fontAlgn="auto" hangingPunct="1">
              <a:lnSpc>
                <a:spcPct val="95000"/>
              </a:lnSpc>
              <a:spcBef>
                <a:spcPts val="0"/>
              </a:spcBef>
              <a:spcAft>
                <a:spcPts val="0"/>
              </a:spcAft>
              <a:defRPr/>
            </a:pPr>
            <a:endParaRPr lang="en-US" altLang="ja-JP" b="1" dirty="0" smtClean="0">
              <a:latin typeface="+mn-ea"/>
              <a:ea typeface="+mn-ea"/>
            </a:endParaRPr>
          </a:p>
        </p:txBody>
      </p:sp>
      <p:sp>
        <p:nvSpPr>
          <p:cNvPr id="7" name="Text Box 3"/>
          <p:cNvSpPr txBox="1">
            <a:spLocks noChangeArrowheads="1"/>
          </p:cNvSpPr>
          <p:nvPr/>
        </p:nvSpPr>
        <p:spPr bwMode="auto">
          <a:xfrm>
            <a:off x="683568" y="1052736"/>
            <a:ext cx="3672408" cy="3951851"/>
          </a:xfrm>
          <a:prstGeom prst="rect">
            <a:avLst/>
          </a:prstGeom>
          <a:noFill/>
          <a:ln>
            <a:noFill/>
          </a:ln>
          <a:extLst/>
        </p:spPr>
        <p:txBody>
          <a:bodyPr wrap="square">
            <a:spAutoFit/>
          </a:bodyPr>
          <a:lstStyle>
            <a:lvl1pPr eaLnBrk="0" hangingPunct="0">
              <a:defRPr sz="2400">
                <a:solidFill>
                  <a:schemeClr val="tx1"/>
                </a:solidFill>
                <a:latin typeface="Times New Roman" pitchFamily="18" charset="0"/>
                <a:ea typeface="ＭＳ Ｐゴシック" pitchFamily="50" charset="-128"/>
              </a:defRPr>
            </a:lvl1pPr>
            <a:lvl2pPr marL="742950" indent="-285750" eaLnBrk="0" hangingPunct="0">
              <a:defRPr sz="2400">
                <a:solidFill>
                  <a:schemeClr val="tx1"/>
                </a:solidFill>
                <a:latin typeface="Times New Roman" pitchFamily="18" charset="0"/>
                <a:ea typeface="ＭＳ Ｐゴシック" pitchFamily="50" charset="-128"/>
              </a:defRPr>
            </a:lvl2pPr>
            <a:lvl3pPr marL="1143000" indent="-228600" eaLnBrk="0" hangingPunct="0">
              <a:defRPr sz="2400">
                <a:solidFill>
                  <a:schemeClr val="tx1"/>
                </a:solidFill>
                <a:latin typeface="Times New Roman" pitchFamily="18" charset="0"/>
                <a:ea typeface="ＭＳ Ｐゴシック" pitchFamily="50" charset="-128"/>
              </a:defRPr>
            </a:lvl3pPr>
            <a:lvl4pPr marL="1600200" indent="-228600" eaLnBrk="0" hangingPunct="0">
              <a:defRPr sz="2400">
                <a:solidFill>
                  <a:schemeClr val="tx1"/>
                </a:solidFill>
                <a:latin typeface="Times New Roman" pitchFamily="18" charset="0"/>
                <a:ea typeface="ＭＳ Ｐゴシック" pitchFamily="50" charset="-128"/>
              </a:defRPr>
            </a:lvl4pPr>
            <a:lvl5pPr marL="2057400" indent="-228600" eaLnBrk="0" hangingPunct="0">
              <a:defRPr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9pPr>
          </a:lstStyle>
          <a:p>
            <a:pPr eaLnBrk="1" fontAlgn="auto" hangingPunct="1">
              <a:lnSpc>
                <a:spcPct val="95000"/>
              </a:lnSpc>
              <a:spcBef>
                <a:spcPts val="0"/>
              </a:spcBef>
              <a:spcAft>
                <a:spcPts val="0"/>
              </a:spcAft>
              <a:defRPr/>
            </a:pPr>
            <a:r>
              <a:rPr lang="ja-JP" altLang="en-US" b="1" u="sng" dirty="0" smtClean="0">
                <a:latin typeface="+mn-ea"/>
                <a:ea typeface="+mn-ea"/>
              </a:rPr>
              <a:t>血液ガス</a:t>
            </a:r>
            <a:r>
              <a:rPr lang="en-US" altLang="ja-JP" b="1" u="sng" dirty="0" smtClean="0">
                <a:latin typeface="+mn-ea"/>
                <a:ea typeface="+mn-ea"/>
              </a:rPr>
              <a:t>(room air) </a:t>
            </a:r>
          </a:p>
          <a:p>
            <a:pPr eaLnBrk="1" fontAlgn="auto" hangingPunct="1">
              <a:lnSpc>
                <a:spcPct val="95000"/>
              </a:lnSpc>
              <a:spcBef>
                <a:spcPts val="0"/>
              </a:spcBef>
              <a:spcAft>
                <a:spcPts val="0"/>
              </a:spcAft>
              <a:defRPr/>
            </a:pPr>
            <a:r>
              <a:rPr lang="en-US" altLang="ja-JP" b="1" dirty="0" smtClean="0">
                <a:latin typeface="+mn-ea"/>
                <a:ea typeface="+mn-ea"/>
              </a:rPr>
              <a:t>Na      </a:t>
            </a:r>
            <a:endParaRPr lang="en-US" altLang="ja-JP" b="1" dirty="0" smtClean="0">
              <a:solidFill>
                <a:srgbClr val="FF0000"/>
              </a:solidFill>
              <a:latin typeface="+mn-ea"/>
              <a:ea typeface="+mn-ea"/>
            </a:endParaRPr>
          </a:p>
          <a:p>
            <a:pPr eaLnBrk="1" fontAlgn="auto" hangingPunct="1">
              <a:lnSpc>
                <a:spcPct val="95000"/>
              </a:lnSpc>
              <a:spcBef>
                <a:spcPts val="0"/>
              </a:spcBef>
              <a:spcAft>
                <a:spcPts val="0"/>
              </a:spcAft>
              <a:defRPr/>
            </a:pPr>
            <a:r>
              <a:rPr lang="en-US" altLang="ja-JP" b="1" dirty="0" err="1" smtClean="0">
                <a:solidFill>
                  <a:srgbClr val="FF0000"/>
                </a:solidFill>
                <a:latin typeface="+mn-ea"/>
                <a:ea typeface="+mn-ea"/>
              </a:rPr>
              <a:t>Cl</a:t>
            </a:r>
            <a:r>
              <a:rPr lang="en-US" altLang="ja-JP" b="1" dirty="0" smtClean="0">
                <a:solidFill>
                  <a:srgbClr val="FF0000"/>
                </a:solidFill>
                <a:latin typeface="+mn-ea"/>
                <a:ea typeface="+mn-ea"/>
              </a:rPr>
              <a:t>  </a:t>
            </a:r>
            <a:r>
              <a:rPr lang="en-US" altLang="ja-JP" b="1" dirty="0" smtClean="0">
                <a:latin typeface="+mn-ea"/>
                <a:ea typeface="+mn-ea"/>
              </a:rPr>
              <a:t>    </a:t>
            </a:r>
            <a:endParaRPr lang="en-US" altLang="ja-JP" b="1" dirty="0" smtClean="0">
              <a:solidFill>
                <a:srgbClr val="FF0000"/>
              </a:solidFill>
              <a:latin typeface="+mn-ea"/>
              <a:ea typeface="+mn-ea"/>
            </a:endParaRPr>
          </a:p>
          <a:p>
            <a:pPr eaLnBrk="1" fontAlgn="auto" hangingPunct="1">
              <a:lnSpc>
                <a:spcPct val="95000"/>
              </a:lnSpc>
              <a:spcBef>
                <a:spcPts val="0"/>
              </a:spcBef>
              <a:spcAft>
                <a:spcPts val="0"/>
              </a:spcAft>
              <a:defRPr/>
            </a:pPr>
            <a:r>
              <a:rPr lang="en-US" altLang="ja-JP" b="1" dirty="0" smtClean="0">
                <a:solidFill>
                  <a:srgbClr val="00B0F0"/>
                </a:solidFill>
                <a:latin typeface="+mn-ea"/>
                <a:ea typeface="+mn-ea"/>
              </a:rPr>
              <a:t>K </a:t>
            </a:r>
            <a:r>
              <a:rPr lang="en-US" altLang="ja-JP" b="1" dirty="0" smtClean="0">
                <a:latin typeface="+mn-ea"/>
                <a:ea typeface="+mn-ea"/>
              </a:rPr>
              <a:t>     </a:t>
            </a:r>
          </a:p>
          <a:p>
            <a:pPr eaLnBrk="1" fontAlgn="auto" hangingPunct="1">
              <a:lnSpc>
                <a:spcPct val="95000"/>
              </a:lnSpc>
              <a:spcBef>
                <a:spcPts val="0"/>
              </a:spcBef>
              <a:spcAft>
                <a:spcPts val="0"/>
              </a:spcAft>
              <a:defRPr/>
            </a:pPr>
            <a:r>
              <a:rPr lang="en-US" altLang="ja-JP" b="1" dirty="0" smtClean="0">
                <a:latin typeface="+mn-ea"/>
                <a:ea typeface="+mn-ea"/>
              </a:rPr>
              <a:t>PH     </a:t>
            </a:r>
          </a:p>
          <a:p>
            <a:pPr eaLnBrk="1" fontAlgn="auto" hangingPunct="1">
              <a:lnSpc>
                <a:spcPct val="95000"/>
              </a:lnSpc>
              <a:spcBef>
                <a:spcPts val="0"/>
              </a:spcBef>
              <a:spcAft>
                <a:spcPts val="0"/>
              </a:spcAft>
              <a:defRPr/>
            </a:pPr>
            <a:r>
              <a:rPr lang="en-US" altLang="ja-JP" b="1" dirty="0" smtClean="0">
                <a:solidFill>
                  <a:srgbClr val="00B0F0"/>
                </a:solidFill>
                <a:latin typeface="+mn-ea"/>
                <a:ea typeface="+mn-ea"/>
              </a:rPr>
              <a:t>PCO2   </a:t>
            </a:r>
          </a:p>
          <a:p>
            <a:pPr eaLnBrk="1" fontAlgn="auto" hangingPunct="1">
              <a:lnSpc>
                <a:spcPct val="95000"/>
              </a:lnSpc>
              <a:spcBef>
                <a:spcPts val="0"/>
              </a:spcBef>
              <a:spcAft>
                <a:spcPts val="0"/>
              </a:spcAft>
              <a:defRPr/>
            </a:pPr>
            <a:r>
              <a:rPr lang="en-US" altLang="ja-JP" b="1" dirty="0" smtClean="0">
                <a:solidFill>
                  <a:srgbClr val="FF0000"/>
                </a:solidFill>
                <a:latin typeface="+mn-ea"/>
                <a:ea typeface="+mn-ea"/>
              </a:rPr>
              <a:t>PO2 </a:t>
            </a:r>
            <a:r>
              <a:rPr lang="en-US" altLang="ja-JP" b="1" dirty="0" smtClean="0">
                <a:latin typeface="+mn-ea"/>
                <a:ea typeface="+mn-ea"/>
              </a:rPr>
              <a:t>   </a:t>
            </a:r>
          </a:p>
          <a:p>
            <a:pPr eaLnBrk="1" fontAlgn="auto" hangingPunct="1">
              <a:lnSpc>
                <a:spcPct val="95000"/>
              </a:lnSpc>
              <a:spcBef>
                <a:spcPts val="0"/>
              </a:spcBef>
              <a:spcAft>
                <a:spcPts val="0"/>
              </a:spcAft>
              <a:defRPr/>
            </a:pPr>
            <a:r>
              <a:rPr lang="en-US" altLang="ja-JP" b="1" dirty="0" smtClean="0">
                <a:solidFill>
                  <a:srgbClr val="00B0F0"/>
                </a:solidFill>
                <a:latin typeface="+mn-ea"/>
                <a:ea typeface="+mn-ea"/>
              </a:rPr>
              <a:t>HCO3   </a:t>
            </a:r>
          </a:p>
          <a:p>
            <a:pPr eaLnBrk="1" fontAlgn="auto" hangingPunct="1">
              <a:lnSpc>
                <a:spcPct val="95000"/>
              </a:lnSpc>
              <a:spcBef>
                <a:spcPts val="0"/>
              </a:spcBef>
              <a:spcAft>
                <a:spcPts val="0"/>
              </a:spcAft>
              <a:defRPr/>
            </a:pPr>
            <a:r>
              <a:rPr lang="en-US" altLang="ja-JP" b="1" dirty="0" smtClean="0">
                <a:solidFill>
                  <a:srgbClr val="00B0F0"/>
                </a:solidFill>
                <a:latin typeface="+mn-ea"/>
                <a:ea typeface="+mn-ea"/>
              </a:rPr>
              <a:t>BE   </a:t>
            </a:r>
            <a:r>
              <a:rPr lang="en-US" altLang="ja-JP" b="1" dirty="0" smtClean="0">
                <a:latin typeface="+mn-ea"/>
                <a:ea typeface="+mn-ea"/>
              </a:rPr>
              <a:t>  </a:t>
            </a:r>
          </a:p>
          <a:p>
            <a:pPr eaLnBrk="1" fontAlgn="auto" hangingPunct="1">
              <a:lnSpc>
                <a:spcPct val="95000"/>
              </a:lnSpc>
              <a:spcBef>
                <a:spcPts val="0"/>
              </a:spcBef>
              <a:spcAft>
                <a:spcPts val="0"/>
              </a:spcAft>
              <a:defRPr/>
            </a:pPr>
            <a:r>
              <a:rPr lang="en-US" altLang="ja-JP" b="1" dirty="0" smtClean="0">
                <a:latin typeface="+mn-ea"/>
                <a:ea typeface="+mn-ea"/>
              </a:rPr>
              <a:t>SAT    </a:t>
            </a:r>
          </a:p>
          <a:p>
            <a:pPr eaLnBrk="1" fontAlgn="auto" hangingPunct="1">
              <a:lnSpc>
                <a:spcPct val="95000"/>
              </a:lnSpc>
              <a:spcBef>
                <a:spcPts val="0"/>
              </a:spcBef>
              <a:spcAft>
                <a:spcPts val="0"/>
              </a:spcAft>
              <a:defRPr/>
            </a:pPr>
            <a:endParaRPr lang="en-US" altLang="ja-JP" b="1" dirty="0" smtClean="0">
              <a:latin typeface="+mn-ea"/>
              <a:ea typeface="+mn-ea"/>
            </a:endParaRPr>
          </a:p>
        </p:txBody>
      </p:sp>
      <p:sp>
        <p:nvSpPr>
          <p:cNvPr id="8" name="Text Box 3"/>
          <p:cNvSpPr txBox="1">
            <a:spLocks noChangeArrowheads="1"/>
          </p:cNvSpPr>
          <p:nvPr/>
        </p:nvSpPr>
        <p:spPr bwMode="auto">
          <a:xfrm>
            <a:off x="1619672" y="1062150"/>
            <a:ext cx="2160240" cy="3951851"/>
          </a:xfrm>
          <a:prstGeom prst="rect">
            <a:avLst/>
          </a:prstGeom>
          <a:noFill/>
          <a:ln>
            <a:noFill/>
          </a:ln>
          <a:extLst/>
        </p:spPr>
        <p:txBody>
          <a:bodyPr wrap="square">
            <a:spAutoFit/>
          </a:bodyPr>
          <a:lstStyle>
            <a:lvl1pPr eaLnBrk="0" hangingPunct="0">
              <a:defRPr sz="2400">
                <a:solidFill>
                  <a:schemeClr val="tx1"/>
                </a:solidFill>
                <a:latin typeface="Times New Roman" pitchFamily="18" charset="0"/>
                <a:ea typeface="ＭＳ Ｐゴシック" pitchFamily="50" charset="-128"/>
              </a:defRPr>
            </a:lvl1pPr>
            <a:lvl2pPr marL="742950" indent="-285750" eaLnBrk="0" hangingPunct="0">
              <a:defRPr sz="2400">
                <a:solidFill>
                  <a:schemeClr val="tx1"/>
                </a:solidFill>
                <a:latin typeface="Times New Roman" pitchFamily="18" charset="0"/>
                <a:ea typeface="ＭＳ Ｐゴシック" pitchFamily="50" charset="-128"/>
              </a:defRPr>
            </a:lvl2pPr>
            <a:lvl3pPr marL="1143000" indent="-228600" eaLnBrk="0" hangingPunct="0">
              <a:defRPr sz="2400">
                <a:solidFill>
                  <a:schemeClr val="tx1"/>
                </a:solidFill>
                <a:latin typeface="Times New Roman" pitchFamily="18" charset="0"/>
                <a:ea typeface="ＭＳ Ｐゴシック" pitchFamily="50" charset="-128"/>
              </a:defRPr>
            </a:lvl3pPr>
            <a:lvl4pPr marL="1600200" indent="-228600" eaLnBrk="0" hangingPunct="0">
              <a:defRPr sz="2400">
                <a:solidFill>
                  <a:schemeClr val="tx1"/>
                </a:solidFill>
                <a:latin typeface="Times New Roman" pitchFamily="18" charset="0"/>
                <a:ea typeface="ＭＳ Ｐゴシック" pitchFamily="50" charset="-128"/>
              </a:defRPr>
            </a:lvl4pPr>
            <a:lvl5pPr marL="2057400" indent="-228600" eaLnBrk="0" hangingPunct="0">
              <a:defRPr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9pPr>
          </a:lstStyle>
          <a:p>
            <a:pPr algn="r" eaLnBrk="1" fontAlgn="auto" hangingPunct="1">
              <a:lnSpc>
                <a:spcPct val="95000"/>
              </a:lnSpc>
              <a:spcBef>
                <a:spcPts val="0"/>
              </a:spcBef>
              <a:spcAft>
                <a:spcPts val="0"/>
              </a:spcAft>
              <a:defRPr/>
            </a:pPr>
            <a:endParaRPr lang="en-US" altLang="ja-JP" b="1" dirty="0" smtClean="0">
              <a:latin typeface="+mn-ea"/>
              <a:ea typeface="+mn-ea"/>
            </a:endParaRPr>
          </a:p>
          <a:p>
            <a:pPr algn="r" eaLnBrk="1" fontAlgn="auto" hangingPunct="1">
              <a:lnSpc>
                <a:spcPct val="95000"/>
              </a:lnSpc>
              <a:spcBef>
                <a:spcPts val="0"/>
              </a:spcBef>
              <a:spcAft>
                <a:spcPts val="0"/>
              </a:spcAft>
              <a:defRPr/>
            </a:pPr>
            <a:r>
              <a:rPr lang="en-US" altLang="ja-JP" b="1" dirty="0" smtClean="0">
                <a:latin typeface="+mn-ea"/>
                <a:ea typeface="+mn-ea"/>
              </a:rPr>
              <a:t>137</a:t>
            </a:r>
            <a:r>
              <a:rPr lang="ja-JP" altLang="en-US" b="1" dirty="0">
                <a:latin typeface="+mn-ea"/>
                <a:ea typeface="+mn-ea"/>
              </a:rPr>
              <a:t> </a:t>
            </a:r>
            <a:r>
              <a:rPr lang="en-US" altLang="ja-JP" b="1" dirty="0" err="1" smtClean="0">
                <a:latin typeface="+mn-ea"/>
                <a:ea typeface="+mn-ea"/>
              </a:rPr>
              <a:t>mmol</a:t>
            </a:r>
            <a:r>
              <a:rPr lang="en-US" altLang="ja-JP" b="1" dirty="0" smtClean="0">
                <a:latin typeface="+mn-ea"/>
                <a:ea typeface="+mn-ea"/>
              </a:rPr>
              <a:t>/L </a:t>
            </a:r>
            <a:endParaRPr lang="en-US" altLang="ja-JP" b="1" dirty="0" smtClean="0">
              <a:solidFill>
                <a:srgbClr val="FF0000"/>
              </a:solidFill>
              <a:latin typeface="+mn-ea"/>
              <a:ea typeface="+mn-ea"/>
            </a:endParaRPr>
          </a:p>
          <a:p>
            <a:pPr algn="r" eaLnBrk="1" fontAlgn="auto" hangingPunct="1">
              <a:lnSpc>
                <a:spcPct val="95000"/>
              </a:lnSpc>
              <a:spcBef>
                <a:spcPts val="0"/>
              </a:spcBef>
              <a:spcAft>
                <a:spcPts val="0"/>
              </a:spcAft>
              <a:defRPr/>
            </a:pPr>
            <a:r>
              <a:rPr lang="en-US" altLang="ja-JP" b="1" dirty="0" smtClean="0">
                <a:solidFill>
                  <a:srgbClr val="FF0000"/>
                </a:solidFill>
                <a:latin typeface="+mn-ea"/>
                <a:ea typeface="+mn-ea"/>
              </a:rPr>
              <a:t> 116 </a:t>
            </a:r>
            <a:r>
              <a:rPr lang="en-US" altLang="ja-JP" b="1" dirty="0" err="1">
                <a:solidFill>
                  <a:srgbClr val="FF0000"/>
                </a:solidFill>
                <a:latin typeface="+mn-ea"/>
              </a:rPr>
              <a:t>mmol</a:t>
            </a:r>
            <a:r>
              <a:rPr lang="en-US" altLang="ja-JP" b="1" dirty="0">
                <a:solidFill>
                  <a:srgbClr val="FF0000"/>
                </a:solidFill>
                <a:latin typeface="+mn-ea"/>
              </a:rPr>
              <a:t>/L</a:t>
            </a:r>
            <a:r>
              <a:rPr lang="en-US" altLang="ja-JP" b="1" dirty="0" smtClean="0">
                <a:solidFill>
                  <a:srgbClr val="FF0000"/>
                </a:solidFill>
                <a:latin typeface="+mn-ea"/>
                <a:ea typeface="+mn-ea"/>
              </a:rPr>
              <a:t> </a:t>
            </a:r>
          </a:p>
          <a:p>
            <a:pPr algn="r" eaLnBrk="1" fontAlgn="auto" hangingPunct="1">
              <a:lnSpc>
                <a:spcPct val="95000"/>
              </a:lnSpc>
              <a:spcBef>
                <a:spcPts val="0"/>
              </a:spcBef>
              <a:spcAft>
                <a:spcPts val="0"/>
              </a:spcAft>
              <a:defRPr/>
            </a:pPr>
            <a:r>
              <a:rPr lang="en-US" altLang="ja-JP" b="1" dirty="0" smtClean="0">
                <a:latin typeface="+mn-ea"/>
                <a:ea typeface="+mn-ea"/>
              </a:rPr>
              <a:t> </a:t>
            </a:r>
            <a:r>
              <a:rPr lang="en-US" altLang="ja-JP" b="1" dirty="0" smtClean="0">
                <a:solidFill>
                  <a:srgbClr val="00B0F0"/>
                </a:solidFill>
                <a:latin typeface="+mn-ea"/>
                <a:ea typeface="+mn-ea"/>
              </a:rPr>
              <a:t>1.6</a:t>
            </a:r>
            <a:r>
              <a:rPr lang="en-US" altLang="ja-JP" b="1" dirty="0" smtClean="0">
                <a:solidFill>
                  <a:srgbClr val="00B0F0"/>
                </a:solidFill>
                <a:latin typeface="+mn-ea"/>
              </a:rPr>
              <a:t> </a:t>
            </a:r>
            <a:r>
              <a:rPr lang="en-US" altLang="ja-JP" b="1" dirty="0" err="1" smtClean="0">
                <a:solidFill>
                  <a:srgbClr val="00B0F0"/>
                </a:solidFill>
                <a:latin typeface="+mn-ea"/>
              </a:rPr>
              <a:t>mmol</a:t>
            </a:r>
            <a:r>
              <a:rPr lang="en-US" altLang="ja-JP" b="1" dirty="0" smtClean="0">
                <a:solidFill>
                  <a:srgbClr val="00B0F0"/>
                </a:solidFill>
                <a:latin typeface="+mn-ea"/>
              </a:rPr>
              <a:t>/L</a:t>
            </a:r>
            <a:endParaRPr lang="en-US" altLang="ja-JP" b="1" dirty="0">
              <a:solidFill>
                <a:srgbClr val="00B0F0"/>
              </a:solidFill>
              <a:latin typeface="+mn-ea"/>
              <a:ea typeface="+mn-ea"/>
            </a:endParaRPr>
          </a:p>
          <a:p>
            <a:pPr algn="r" eaLnBrk="1" fontAlgn="auto" hangingPunct="1">
              <a:lnSpc>
                <a:spcPct val="95000"/>
              </a:lnSpc>
              <a:spcBef>
                <a:spcPts val="0"/>
              </a:spcBef>
              <a:spcAft>
                <a:spcPts val="0"/>
              </a:spcAft>
              <a:defRPr/>
            </a:pPr>
            <a:r>
              <a:rPr lang="en-US" altLang="ja-JP" b="1" dirty="0" smtClean="0">
                <a:latin typeface="+mn-ea"/>
                <a:ea typeface="+mn-ea"/>
              </a:rPr>
              <a:t>7.41 </a:t>
            </a:r>
          </a:p>
          <a:p>
            <a:pPr algn="r" eaLnBrk="1" fontAlgn="auto" hangingPunct="1">
              <a:lnSpc>
                <a:spcPct val="95000"/>
              </a:lnSpc>
              <a:spcBef>
                <a:spcPts val="0"/>
              </a:spcBef>
              <a:spcAft>
                <a:spcPts val="0"/>
              </a:spcAft>
              <a:defRPr/>
            </a:pPr>
            <a:r>
              <a:rPr lang="en-US" altLang="ja-JP" b="1" dirty="0" smtClean="0">
                <a:latin typeface="+mn-ea"/>
                <a:ea typeface="+mn-ea"/>
              </a:rPr>
              <a:t>  </a:t>
            </a:r>
            <a:r>
              <a:rPr lang="en-US" altLang="ja-JP" b="1" dirty="0" smtClean="0">
                <a:solidFill>
                  <a:srgbClr val="00B0F0"/>
                </a:solidFill>
                <a:latin typeface="+mn-ea"/>
                <a:ea typeface="+mn-ea"/>
              </a:rPr>
              <a:t>32.6 mmHg</a:t>
            </a:r>
          </a:p>
          <a:p>
            <a:pPr algn="r" eaLnBrk="1" fontAlgn="auto" hangingPunct="1">
              <a:lnSpc>
                <a:spcPct val="95000"/>
              </a:lnSpc>
              <a:spcBef>
                <a:spcPts val="0"/>
              </a:spcBef>
              <a:spcAft>
                <a:spcPts val="0"/>
              </a:spcAft>
              <a:defRPr/>
            </a:pPr>
            <a:r>
              <a:rPr lang="en-US" altLang="ja-JP" b="1" dirty="0" smtClean="0">
                <a:latin typeface="+mn-ea"/>
                <a:ea typeface="+mn-ea"/>
              </a:rPr>
              <a:t> </a:t>
            </a:r>
            <a:r>
              <a:rPr lang="en-US" altLang="ja-JP" b="1" dirty="0" smtClean="0">
                <a:solidFill>
                  <a:srgbClr val="FF0000"/>
                </a:solidFill>
                <a:latin typeface="+mn-ea"/>
                <a:ea typeface="+mn-ea"/>
              </a:rPr>
              <a:t>106.0 mmHg</a:t>
            </a:r>
          </a:p>
          <a:p>
            <a:pPr algn="r" eaLnBrk="1" fontAlgn="auto" hangingPunct="1">
              <a:lnSpc>
                <a:spcPct val="95000"/>
              </a:lnSpc>
              <a:spcBef>
                <a:spcPts val="0"/>
              </a:spcBef>
              <a:spcAft>
                <a:spcPts val="0"/>
              </a:spcAft>
              <a:defRPr/>
            </a:pPr>
            <a:r>
              <a:rPr lang="en-US" altLang="ja-JP" b="1" dirty="0" smtClean="0">
                <a:solidFill>
                  <a:srgbClr val="00B0F0"/>
                </a:solidFill>
                <a:latin typeface="+mn-ea"/>
                <a:ea typeface="+mn-ea"/>
              </a:rPr>
              <a:t>20.0</a:t>
            </a:r>
            <a:r>
              <a:rPr lang="en-US" altLang="ja-JP" b="1" dirty="0" smtClean="0">
                <a:solidFill>
                  <a:srgbClr val="00B0F0"/>
                </a:solidFill>
                <a:latin typeface="+mn-ea"/>
              </a:rPr>
              <a:t> </a:t>
            </a:r>
            <a:r>
              <a:rPr lang="en-US" altLang="ja-JP" b="1" dirty="0" err="1">
                <a:solidFill>
                  <a:srgbClr val="00B0F0"/>
                </a:solidFill>
                <a:latin typeface="+mn-ea"/>
              </a:rPr>
              <a:t>mmol</a:t>
            </a:r>
            <a:r>
              <a:rPr lang="en-US" altLang="ja-JP" b="1" dirty="0">
                <a:solidFill>
                  <a:srgbClr val="00B0F0"/>
                </a:solidFill>
                <a:latin typeface="+mn-ea"/>
              </a:rPr>
              <a:t>/L</a:t>
            </a:r>
            <a:endParaRPr lang="en-US" altLang="ja-JP" b="1" dirty="0" smtClean="0">
              <a:solidFill>
                <a:srgbClr val="00B0F0"/>
              </a:solidFill>
              <a:latin typeface="+mn-ea"/>
              <a:ea typeface="+mn-ea"/>
            </a:endParaRPr>
          </a:p>
          <a:p>
            <a:pPr algn="r" eaLnBrk="1" fontAlgn="auto" hangingPunct="1">
              <a:lnSpc>
                <a:spcPct val="95000"/>
              </a:lnSpc>
              <a:spcBef>
                <a:spcPts val="0"/>
              </a:spcBef>
              <a:spcAft>
                <a:spcPts val="0"/>
              </a:spcAft>
              <a:defRPr/>
            </a:pPr>
            <a:r>
              <a:rPr lang="en-US" altLang="ja-JP" b="1" dirty="0" smtClean="0">
                <a:solidFill>
                  <a:srgbClr val="00B0F0"/>
                </a:solidFill>
                <a:latin typeface="+mn-ea"/>
                <a:ea typeface="+mn-ea"/>
              </a:rPr>
              <a:t>-3.9</a:t>
            </a:r>
            <a:r>
              <a:rPr lang="en-US" altLang="ja-JP" b="1" dirty="0">
                <a:solidFill>
                  <a:srgbClr val="00B0F0"/>
                </a:solidFill>
                <a:latin typeface="+mn-ea"/>
              </a:rPr>
              <a:t> </a:t>
            </a:r>
            <a:r>
              <a:rPr lang="en-US" altLang="ja-JP" b="1" dirty="0" err="1">
                <a:solidFill>
                  <a:srgbClr val="00B0F0"/>
                </a:solidFill>
                <a:latin typeface="+mn-ea"/>
              </a:rPr>
              <a:t>mmol</a:t>
            </a:r>
            <a:r>
              <a:rPr lang="en-US" altLang="ja-JP" b="1" dirty="0">
                <a:solidFill>
                  <a:srgbClr val="00B0F0"/>
                </a:solidFill>
                <a:latin typeface="+mn-ea"/>
              </a:rPr>
              <a:t>/L</a:t>
            </a:r>
            <a:endParaRPr lang="en-US" altLang="ja-JP" b="1" dirty="0" smtClean="0">
              <a:solidFill>
                <a:srgbClr val="00B0F0"/>
              </a:solidFill>
              <a:latin typeface="+mn-ea"/>
              <a:ea typeface="+mn-ea"/>
            </a:endParaRPr>
          </a:p>
          <a:p>
            <a:pPr algn="r" eaLnBrk="1" fontAlgn="auto" hangingPunct="1">
              <a:lnSpc>
                <a:spcPct val="95000"/>
              </a:lnSpc>
              <a:spcBef>
                <a:spcPts val="0"/>
              </a:spcBef>
              <a:spcAft>
                <a:spcPts val="0"/>
              </a:spcAft>
              <a:defRPr/>
            </a:pPr>
            <a:r>
              <a:rPr lang="en-US" altLang="ja-JP" b="1" dirty="0" smtClean="0">
                <a:latin typeface="+mn-ea"/>
                <a:ea typeface="+mn-ea"/>
              </a:rPr>
              <a:t>   98.4%</a:t>
            </a:r>
          </a:p>
          <a:p>
            <a:pPr algn="r" eaLnBrk="1" fontAlgn="auto" hangingPunct="1">
              <a:lnSpc>
                <a:spcPct val="95000"/>
              </a:lnSpc>
              <a:spcBef>
                <a:spcPts val="0"/>
              </a:spcBef>
              <a:spcAft>
                <a:spcPts val="0"/>
              </a:spcAft>
              <a:defRPr/>
            </a:pPr>
            <a:endParaRPr lang="en-US" altLang="ja-JP" b="1" dirty="0" smtClean="0">
              <a:latin typeface="+mn-ea"/>
              <a:ea typeface="+mn-ea"/>
            </a:endParaRPr>
          </a:p>
        </p:txBody>
      </p:sp>
      <p:sp>
        <p:nvSpPr>
          <p:cNvPr id="9" name="Text Box 3"/>
          <p:cNvSpPr txBox="1">
            <a:spLocks noChangeArrowheads="1"/>
          </p:cNvSpPr>
          <p:nvPr/>
        </p:nvSpPr>
        <p:spPr bwMode="auto">
          <a:xfrm>
            <a:off x="5210497" y="934819"/>
            <a:ext cx="2385839" cy="5706177"/>
          </a:xfrm>
          <a:prstGeom prst="rect">
            <a:avLst/>
          </a:prstGeom>
          <a:noFill/>
          <a:ln>
            <a:noFill/>
          </a:ln>
          <a:extLst/>
        </p:spPr>
        <p:txBody>
          <a:bodyPr wrap="square">
            <a:spAutoFit/>
          </a:bodyPr>
          <a:lstStyle>
            <a:lvl1pPr eaLnBrk="0" hangingPunct="0">
              <a:defRPr sz="2400">
                <a:solidFill>
                  <a:schemeClr val="tx1"/>
                </a:solidFill>
                <a:latin typeface="Times New Roman" pitchFamily="18" charset="0"/>
                <a:ea typeface="ＭＳ Ｐゴシック" pitchFamily="50" charset="-128"/>
              </a:defRPr>
            </a:lvl1pPr>
            <a:lvl2pPr marL="742950" indent="-285750" eaLnBrk="0" hangingPunct="0">
              <a:defRPr sz="2400">
                <a:solidFill>
                  <a:schemeClr val="tx1"/>
                </a:solidFill>
                <a:latin typeface="Times New Roman" pitchFamily="18" charset="0"/>
                <a:ea typeface="ＭＳ Ｐゴシック" pitchFamily="50" charset="-128"/>
              </a:defRPr>
            </a:lvl2pPr>
            <a:lvl3pPr marL="1143000" indent="-228600" eaLnBrk="0" hangingPunct="0">
              <a:defRPr sz="2400">
                <a:solidFill>
                  <a:schemeClr val="tx1"/>
                </a:solidFill>
                <a:latin typeface="Times New Roman" pitchFamily="18" charset="0"/>
                <a:ea typeface="ＭＳ Ｐゴシック" pitchFamily="50" charset="-128"/>
              </a:defRPr>
            </a:lvl3pPr>
            <a:lvl4pPr marL="1600200" indent="-228600" eaLnBrk="0" hangingPunct="0">
              <a:defRPr sz="2400">
                <a:solidFill>
                  <a:schemeClr val="tx1"/>
                </a:solidFill>
                <a:latin typeface="Times New Roman" pitchFamily="18" charset="0"/>
                <a:ea typeface="ＭＳ Ｐゴシック" pitchFamily="50" charset="-128"/>
              </a:defRPr>
            </a:lvl4pPr>
            <a:lvl5pPr marL="2057400" indent="-228600" eaLnBrk="0" hangingPunct="0">
              <a:defRPr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9pPr>
          </a:lstStyle>
          <a:p>
            <a:pPr algn="r" eaLnBrk="1" fontAlgn="auto" hangingPunct="1">
              <a:lnSpc>
                <a:spcPct val="95000"/>
              </a:lnSpc>
              <a:spcBef>
                <a:spcPts val="0"/>
              </a:spcBef>
              <a:spcAft>
                <a:spcPts val="0"/>
              </a:spcAft>
              <a:defRPr/>
            </a:pPr>
            <a:endParaRPr lang="en-US" altLang="ja-JP" b="1" dirty="0" smtClean="0">
              <a:latin typeface="+mn-ea"/>
              <a:ea typeface="+mn-ea"/>
            </a:endParaRPr>
          </a:p>
          <a:p>
            <a:pPr algn="r" eaLnBrk="1" fontAlgn="auto" hangingPunct="1">
              <a:lnSpc>
                <a:spcPct val="95000"/>
              </a:lnSpc>
              <a:spcBef>
                <a:spcPts val="0"/>
              </a:spcBef>
              <a:spcAft>
                <a:spcPts val="0"/>
              </a:spcAft>
              <a:defRPr/>
            </a:pPr>
            <a:r>
              <a:rPr lang="en-US" altLang="ja-JP" b="1" dirty="0" smtClean="0">
                <a:latin typeface="+mn-ea"/>
                <a:ea typeface="+mn-ea"/>
              </a:rPr>
              <a:t>Yellow</a:t>
            </a:r>
          </a:p>
          <a:p>
            <a:pPr algn="r" eaLnBrk="1" fontAlgn="auto" hangingPunct="1">
              <a:lnSpc>
                <a:spcPct val="95000"/>
              </a:lnSpc>
              <a:spcBef>
                <a:spcPts val="0"/>
              </a:spcBef>
              <a:spcAft>
                <a:spcPts val="0"/>
              </a:spcAft>
              <a:defRPr/>
            </a:pPr>
            <a:r>
              <a:rPr lang="en-US" altLang="ja-JP" b="1" dirty="0" smtClean="0">
                <a:latin typeface="+mn-ea"/>
                <a:ea typeface="+mn-ea"/>
              </a:rPr>
              <a:t>6.0</a:t>
            </a:r>
          </a:p>
          <a:p>
            <a:pPr algn="r" eaLnBrk="1" fontAlgn="auto" hangingPunct="1">
              <a:lnSpc>
                <a:spcPct val="95000"/>
              </a:lnSpc>
              <a:spcBef>
                <a:spcPts val="0"/>
              </a:spcBef>
              <a:spcAft>
                <a:spcPts val="0"/>
              </a:spcAft>
              <a:defRPr/>
            </a:pPr>
            <a:r>
              <a:rPr lang="en-US" altLang="ja-JP" b="1" dirty="0" smtClean="0">
                <a:latin typeface="+mn-ea"/>
                <a:ea typeface="+mn-ea"/>
              </a:rPr>
              <a:t>1.020</a:t>
            </a:r>
          </a:p>
          <a:p>
            <a:pPr algn="r" eaLnBrk="1" fontAlgn="auto" hangingPunct="1">
              <a:lnSpc>
                <a:spcPct val="95000"/>
              </a:lnSpc>
              <a:spcBef>
                <a:spcPts val="0"/>
              </a:spcBef>
              <a:spcAft>
                <a:spcPts val="0"/>
              </a:spcAft>
              <a:defRPr/>
            </a:pPr>
            <a:r>
              <a:rPr lang="en-US" altLang="ja-JP" b="1" dirty="0" smtClean="0">
                <a:latin typeface="+mn-ea"/>
                <a:ea typeface="+mn-ea"/>
              </a:rPr>
              <a:t>(3+)</a:t>
            </a:r>
          </a:p>
          <a:p>
            <a:pPr algn="r" eaLnBrk="1" fontAlgn="auto" hangingPunct="1">
              <a:lnSpc>
                <a:spcPct val="95000"/>
              </a:lnSpc>
              <a:spcBef>
                <a:spcPts val="0"/>
              </a:spcBef>
              <a:spcAft>
                <a:spcPts val="0"/>
              </a:spcAft>
              <a:defRPr/>
            </a:pPr>
            <a:r>
              <a:rPr lang="en-US" altLang="ja-JP" b="1" dirty="0" smtClean="0">
                <a:latin typeface="+mn-ea"/>
                <a:ea typeface="+mn-ea"/>
              </a:rPr>
              <a:t>(-)</a:t>
            </a:r>
          </a:p>
          <a:p>
            <a:pPr algn="r" eaLnBrk="1" fontAlgn="auto" hangingPunct="1">
              <a:lnSpc>
                <a:spcPct val="95000"/>
              </a:lnSpc>
              <a:spcBef>
                <a:spcPts val="0"/>
              </a:spcBef>
              <a:spcAft>
                <a:spcPts val="0"/>
              </a:spcAft>
              <a:defRPr/>
            </a:pPr>
            <a:r>
              <a:rPr lang="en-US" altLang="ja-JP" b="1" dirty="0" smtClean="0">
                <a:latin typeface="+mn-ea"/>
                <a:ea typeface="+mn-ea"/>
              </a:rPr>
              <a:t>(-)</a:t>
            </a:r>
          </a:p>
          <a:p>
            <a:pPr algn="r" eaLnBrk="1" fontAlgn="auto" hangingPunct="1">
              <a:lnSpc>
                <a:spcPct val="95000"/>
              </a:lnSpc>
              <a:spcBef>
                <a:spcPts val="0"/>
              </a:spcBef>
              <a:spcAft>
                <a:spcPts val="0"/>
              </a:spcAft>
              <a:defRPr/>
            </a:pPr>
            <a:endParaRPr lang="en-US" altLang="ja-JP" b="1" dirty="0" smtClean="0">
              <a:latin typeface="+mn-ea"/>
              <a:ea typeface="+mn-ea"/>
            </a:endParaRPr>
          </a:p>
          <a:p>
            <a:pPr algn="r" eaLnBrk="1" fontAlgn="auto" hangingPunct="1">
              <a:lnSpc>
                <a:spcPct val="95000"/>
              </a:lnSpc>
              <a:spcBef>
                <a:spcPts val="0"/>
              </a:spcBef>
              <a:spcAft>
                <a:spcPts val="0"/>
              </a:spcAft>
              <a:defRPr/>
            </a:pPr>
            <a:endParaRPr lang="en-US" altLang="ja-JP" b="1" dirty="0" smtClean="0">
              <a:latin typeface="+mn-ea"/>
            </a:endParaRPr>
          </a:p>
          <a:p>
            <a:pPr algn="r" eaLnBrk="1" fontAlgn="auto" hangingPunct="1">
              <a:lnSpc>
                <a:spcPct val="95000"/>
              </a:lnSpc>
              <a:spcBef>
                <a:spcPts val="0"/>
              </a:spcBef>
              <a:spcAft>
                <a:spcPts val="0"/>
              </a:spcAft>
              <a:defRPr/>
            </a:pPr>
            <a:r>
              <a:rPr lang="en-US" altLang="ja-JP" b="1" dirty="0" smtClean="0">
                <a:latin typeface="+mn-ea"/>
              </a:rPr>
              <a:t>715 </a:t>
            </a:r>
          </a:p>
          <a:p>
            <a:pPr algn="r" eaLnBrk="1" fontAlgn="auto" hangingPunct="1">
              <a:lnSpc>
                <a:spcPct val="95000"/>
              </a:lnSpc>
              <a:spcBef>
                <a:spcPts val="0"/>
              </a:spcBef>
              <a:spcAft>
                <a:spcPts val="0"/>
              </a:spcAft>
              <a:defRPr/>
            </a:pPr>
            <a:r>
              <a:rPr lang="en-US" altLang="ja-JP" b="1" dirty="0" smtClean="0">
                <a:latin typeface="+mn-ea"/>
              </a:rPr>
              <a:t>70.2</a:t>
            </a:r>
            <a:endParaRPr lang="en-US" altLang="ja-JP" b="1" dirty="0">
              <a:latin typeface="+mn-ea"/>
            </a:endParaRPr>
          </a:p>
          <a:p>
            <a:pPr algn="r" eaLnBrk="1" fontAlgn="auto" hangingPunct="1">
              <a:lnSpc>
                <a:spcPct val="95000"/>
              </a:lnSpc>
              <a:spcBef>
                <a:spcPts val="0"/>
              </a:spcBef>
              <a:spcAft>
                <a:spcPts val="0"/>
              </a:spcAft>
              <a:defRPr/>
            </a:pPr>
            <a:r>
              <a:rPr lang="en-US" altLang="ja-JP" b="1" dirty="0" smtClean="0">
                <a:latin typeface="+mn-ea"/>
              </a:rPr>
              <a:t>192 </a:t>
            </a:r>
            <a:r>
              <a:rPr lang="en-US" altLang="ja-JP" b="1" dirty="0" err="1" smtClean="0">
                <a:latin typeface="+mn-ea"/>
              </a:rPr>
              <a:t>mEq</a:t>
            </a:r>
            <a:r>
              <a:rPr lang="en-US" altLang="ja-JP" b="1" dirty="0" smtClean="0">
                <a:latin typeface="+mn-ea"/>
              </a:rPr>
              <a:t>/L</a:t>
            </a:r>
            <a:endParaRPr lang="en-US" altLang="ja-JP" b="1" dirty="0">
              <a:latin typeface="+mn-ea"/>
            </a:endParaRPr>
          </a:p>
          <a:p>
            <a:pPr algn="r" eaLnBrk="1" fontAlgn="auto" hangingPunct="1">
              <a:lnSpc>
                <a:spcPct val="95000"/>
              </a:lnSpc>
              <a:spcBef>
                <a:spcPts val="0"/>
              </a:spcBef>
              <a:spcAft>
                <a:spcPts val="0"/>
              </a:spcAft>
              <a:defRPr/>
            </a:pPr>
            <a:r>
              <a:rPr lang="en-US" altLang="ja-JP" b="1" dirty="0" smtClean="0">
                <a:latin typeface="+mn-ea"/>
              </a:rPr>
              <a:t>206 </a:t>
            </a:r>
            <a:r>
              <a:rPr lang="en-US" altLang="ja-JP" b="1" dirty="0" err="1" smtClean="0">
                <a:latin typeface="+mn-ea"/>
              </a:rPr>
              <a:t>mEq</a:t>
            </a:r>
            <a:r>
              <a:rPr lang="en-US" altLang="ja-JP" b="1" dirty="0" smtClean="0">
                <a:latin typeface="+mn-ea"/>
              </a:rPr>
              <a:t>/L</a:t>
            </a:r>
            <a:endParaRPr lang="en-US" altLang="ja-JP" b="1" dirty="0">
              <a:latin typeface="+mn-ea"/>
            </a:endParaRPr>
          </a:p>
          <a:p>
            <a:pPr algn="r" eaLnBrk="1" fontAlgn="auto" hangingPunct="1">
              <a:lnSpc>
                <a:spcPct val="95000"/>
              </a:lnSpc>
              <a:spcBef>
                <a:spcPts val="0"/>
              </a:spcBef>
              <a:spcAft>
                <a:spcPts val="0"/>
              </a:spcAft>
              <a:defRPr/>
            </a:pPr>
            <a:r>
              <a:rPr lang="en-US" altLang="ja-JP" b="1" dirty="0" smtClean="0">
                <a:latin typeface="+mn-ea"/>
              </a:rPr>
              <a:t>11.6 </a:t>
            </a:r>
            <a:r>
              <a:rPr lang="en-US" altLang="ja-JP" b="1" dirty="0" err="1" smtClean="0">
                <a:latin typeface="+mn-ea"/>
              </a:rPr>
              <a:t>mEq</a:t>
            </a:r>
            <a:r>
              <a:rPr lang="en-US" altLang="ja-JP" b="1" dirty="0" smtClean="0">
                <a:latin typeface="+mn-ea"/>
              </a:rPr>
              <a:t>/L</a:t>
            </a:r>
            <a:endParaRPr lang="en-US" altLang="ja-JP" b="1" dirty="0">
              <a:latin typeface="+mn-ea"/>
            </a:endParaRPr>
          </a:p>
          <a:p>
            <a:pPr algn="r" eaLnBrk="1" fontAlgn="auto" hangingPunct="1">
              <a:lnSpc>
                <a:spcPct val="95000"/>
              </a:lnSpc>
              <a:spcBef>
                <a:spcPts val="0"/>
              </a:spcBef>
              <a:spcAft>
                <a:spcPts val="0"/>
              </a:spcAft>
              <a:defRPr/>
            </a:pPr>
            <a:r>
              <a:rPr lang="en-US" altLang="ja-JP" b="1" dirty="0" smtClean="0">
                <a:latin typeface="+mn-ea"/>
              </a:rPr>
              <a:t>9.9</a:t>
            </a:r>
            <a:endParaRPr lang="en-US" altLang="ja-JP" b="1" dirty="0">
              <a:latin typeface="+mn-ea"/>
            </a:endParaRPr>
          </a:p>
          <a:p>
            <a:pPr algn="r" eaLnBrk="1" fontAlgn="auto" hangingPunct="1">
              <a:lnSpc>
                <a:spcPct val="95000"/>
              </a:lnSpc>
              <a:spcBef>
                <a:spcPts val="0"/>
              </a:spcBef>
              <a:spcAft>
                <a:spcPts val="0"/>
              </a:spcAft>
              <a:defRPr/>
            </a:pPr>
            <a:endParaRPr lang="en-US" altLang="ja-JP" b="1" dirty="0" smtClean="0">
              <a:latin typeface="+mn-ea"/>
              <a:ea typeface="+mn-ea"/>
            </a:endParaRPr>
          </a:p>
        </p:txBody>
      </p:sp>
    </p:spTree>
    <p:extLst>
      <p:ext uri="{BB962C8B-B14F-4D97-AF65-F5344CB8AC3E}">
        <p14:creationId xmlns:p14="http://schemas.microsoft.com/office/powerpoint/2010/main" val="2121197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60648"/>
            <a:ext cx="7924800" cy="724942"/>
          </a:xfrm>
        </p:spPr>
        <p:txBody>
          <a:bodyPr/>
          <a:lstStyle/>
          <a:p>
            <a:pPr algn="ctr" fontAlgn="auto">
              <a:spcAft>
                <a:spcPts val="0"/>
              </a:spcAft>
              <a:defRPr/>
            </a:pPr>
            <a:r>
              <a:rPr lang="ja-JP" altLang="en-US" sz="4800" dirty="0" smtClean="0">
                <a:solidFill>
                  <a:schemeClr val="tx2">
                    <a:tint val="100000"/>
                    <a:satMod val="250000"/>
                  </a:schemeClr>
                </a:solidFill>
              </a:rPr>
              <a:t>プロブレムリスト</a:t>
            </a:r>
            <a:endParaRPr lang="ja-JP" altLang="en-US" sz="4800" dirty="0">
              <a:solidFill>
                <a:schemeClr val="tx2">
                  <a:tint val="100000"/>
                  <a:satMod val="250000"/>
                </a:schemeClr>
              </a:solidFill>
            </a:endParaRPr>
          </a:p>
        </p:txBody>
      </p:sp>
      <p:sp>
        <p:nvSpPr>
          <p:cNvPr id="50178" name="コンテンツ プレースホルダー 2"/>
          <p:cNvSpPr>
            <a:spLocks noGrp="1"/>
          </p:cNvSpPr>
          <p:nvPr>
            <p:ph sz="quarter" idx="13"/>
          </p:nvPr>
        </p:nvSpPr>
        <p:spPr>
          <a:xfrm>
            <a:off x="395537" y="1484784"/>
            <a:ext cx="8496944" cy="4896544"/>
          </a:xfrm>
        </p:spPr>
        <p:txBody>
          <a:bodyPr>
            <a:normAutofit/>
          </a:bodyPr>
          <a:lstStyle/>
          <a:p>
            <a:pPr marL="0" indent="0" fontAlgn="auto">
              <a:buFont typeface="Arial" pitchFamily="34" charset="0"/>
              <a:buNone/>
              <a:defRPr/>
            </a:pPr>
            <a:r>
              <a:rPr lang="en-US" altLang="ja-JP" sz="3600" dirty="0" smtClean="0">
                <a:latin typeface="Century" pitchFamily="18" charset="0"/>
              </a:rPr>
              <a:t>#1. </a:t>
            </a:r>
            <a:r>
              <a:rPr lang="ja-JP" altLang="en-US" sz="3600" dirty="0" smtClean="0">
                <a:latin typeface="Century" pitchFamily="18" charset="0"/>
              </a:rPr>
              <a:t>四肢脱力</a:t>
            </a:r>
            <a:endParaRPr lang="en-US" altLang="ja-JP" sz="3600" dirty="0" smtClean="0">
              <a:latin typeface="Century" pitchFamily="18" charset="0"/>
            </a:endParaRPr>
          </a:p>
          <a:p>
            <a:pPr marL="0" indent="0" fontAlgn="auto">
              <a:buFont typeface="Arial" pitchFamily="34" charset="0"/>
              <a:buNone/>
              <a:defRPr/>
            </a:pPr>
            <a:r>
              <a:rPr lang="en-US" altLang="ja-JP" sz="3600" dirty="0" smtClean="0">
                <a:latin typeface="Century" pitchFamily="18" charset="0"/>
              </a:rPr>
              <a:t>#2. </a:t>
            </a:r>
            <a:r>
              <a:rPr lang="ja-JP" altLang="en-US" sz="3600" dirty="0" smtClean="0">
                <a:latin typeface="Century" pitchFamily="18" charset="0"/>
              </a:rPr>
              <a:t>低</a:t>
            </a:r>
            <a:r>
              <a:rPr lang="en-US" altLang="ja-JP" sz="3600" dirty="0" smtClean="0">
                <a:latin typeface="Century" pitchFamily="18" charset="0"/>
              </a:rPr>
              <a:t>K</a:t>
            </a:r>
            <a:r>
              <a:rPr lang="ja-JP" altLang="en-US" sz="3600" dirty="0" smtClean="0">
                <a:latin typeface="Century" pitchFamily="18" charset="0"/>
              </a:rPr>
              <a:t>血症</a:t>
            </a:r>
            <a:endParaRPr lang="en-US" altLang="ja-JP" sz="3600" dirty="0" smtClean="0">
              <a:latin typeface="Century" pitchFamily="18" charset="0"/>
            </a:endParaRPr>
          </a:p>
          <a:p>
            <a:pPr marL="0" indent="0" fontAlgn="auto">
              <a:buFont typeface="Arial" pitchFamily="34" charset="0"/>
              <a:buNone/>
              <a:defRPr/>
            </a:pPr>
            <a:r>
              <a:rPr lang="en-US" altLang="ja-JP" sz="3600" dirty="0" smtClean="0">
                <a:latin typeface="Century" pitchFamily="18" charset="0"/>
              </a:rPr>
              <a:t>#3. </a:t>
            </a:r>
            <a:r>
              <a:rPr lang="ja-JP" altLang="en-US" sz="3600" dirty="0" smtClean="0">
                <a:latin typeface="Century" pitchFamily="18" charset="0"/>
              </a:rPr>
              <a:t>低</a:t>
            </a:r>
            <a:r>
              <a:rPr lang="en-US" altLang="ja-JP" sz="3600" dirty="0" smtClean="0">
                <a:latin typeface="Century" pitchFamily="18" charset="0"/>
              </a:rPr>
              <a:t>Mg</a:t>
            </a:r>
            <a:r>
              <a:rPr lang="ja-JP" altLang="en-US" sz="3600" dirty="0" smtClean="0">
                <a:latin typeface="Century" pitchFamily="18" charset="0"/>
              </a:rPr>
              <a:t>血症</a:t>
            </a:r>
            <a:endParaRPr lang="en-US" altLang="ja-JP" sz="3600" dirty="0" smtClean="0">
              <a:latin typeface="Century" pitchFamily="18" charset="0"/>
            </a:endParaRPr>
          </a:p>
          <a:p>
            <a:pPr marL="0" indent="0" fontAlgn="auto">
              <a:buFont typeface="Arial" pitchFamily="34" charset="0"/>
              <a:buNone/>
              <a:defRPr/>
            </a:pPr>
            <a:endParaRPr lang="en-US" altLang="ja-JP" sz="3600" dirty="0">
              <a:latin typeface="Century" pitchFamily="18" charset="0"/>
            </a:endParaRPr>
          </a:p>
          <a:p>
            <a:pPr marL="0" indent="0" fontAlgn="auto">
              <a:buFont typeface="Arial" pitchFamily="34" charset="0"/>
              <a:buNone/>
              <a:defRPr/>
            </a:pPr>
            <a:r>
              <a:rPr lang="ja-JP" altLang="en-US" sz="3600" dirty="0" smtClean="0">
                <a:latin typeface="Century" pitchFamily="18" charset="0"/>
              </a:rPr>
              <a:t>→低</a:t>
            </a:r>
            <a:r>
              <a:rPr lang="en-US" altLang="ja-JP" sz="3600" dirty="0" smtClean="0">
                <a:latin typeface="Century" pitchFamily="18" charset="0"/>
              </a:rPr>
              <a:t>K</a:t>
            </a:r>
            <a:r>
              <a:rPr lang="ja-JP" altLang="en-US" sz="3600" dirty="0" smtClean="0">
                <a:latin typeface="Century" pitchFamily="18" charset="0"/>
              </a:rPr>
              <a:t>血症により四肢の脱力が生じていると考えられた。</a:t>
            </a:r>
            <a:endParaRPr lang="en-US" altLang="ja-JP" sz="3600" dirty="0" smtClean="0">
              <a:latin typeface="Century" pitchFamily="18" charset="0"/>
            </a:endParaRPr>
          </a:p>
        </p:txBody>
      </p:sp>
    </p:spTree>
    <p:extLst>
      <p:ext uri="{BB962C8B-B14F-4D97-AF65-F5344CB8AC3E}">
        <p14:creationId xmlns:p14="http://schemas.microsoft.com/office/powerpoint/2010/main" val="2934763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コンテンツ プレースホルダー 2"/>
          <p:cNvSpPr>
            <a:spLocks noGrp="1"/>
          </p:cNvSpPr>
          <p:nvPr>
            <p:ph sz="quarter" idx="13"/>
          </p:nvPr>
        </p:nvSpPr>
        <p:spPr>
          <a:xfrm>
            <a:off x="827584" y="2636912"/>
            <a:ext cx="7776864" cy="1656184"/>
          </a:xfrm>
        </p:spPr>
        <p:txBody>
          <a:bodyPr>
            <a:normAutofit/>
          </a:bodyPr>
          <a:lstStyle/>
          <a:p>
            <a:pPr fontAlgn="auto">
              <a:defRPr/>
            </a:pPr>
            <a:r>
              <a:rPr lang="ja-JP" altLang="en-US" sz="4000" dirty="0" smtClean="0">
                <a:latin typeface="+mn-ea"/>
              </a:rPr>
              <a:t>低</a:t>
            </a:r>
            <a:r>
              <a:rPr lang="en-US" altLang="ja-JP" sz="4000" dirty="0" smtClean="0">
                <a:latin typeface="Century" pitchFamily="18" charset="0"/>
              </a:rPr>
              <a:t>K</a:t>
            </a:r>
            <a:r>
              <a:rPr lang="ja-JP" altLang="en-US" sz="4000" dirty="0" smtClean="0">
                <a:latin typeface="+mn-ea"/>
              </a:rPr>
              <a:t>の原因はなんでしょうか？</a:t>
            </a:r>
            <a:endParaRPr lang="en-US" altLang="ja-JP" sz="4000" dirty="0" smtClean="0">
              <a:latin typeface="+mn-ea"/>
            </a:endParaRPr>
          </a:p>
          <a:p>
            <a:pPr marL="0" indent="0" fontAlgn="auto">
              <a:buNone/>
              <a:defRPr/>
            </a:pPr>
            <a:endParaRPr lang="en-US" altLang="ja-JP" sz="3600" dirty="0">
              <a:latin typeface="+mn-ea"/>
            </a:endParaRPr>
          </a:p>
        </p:txBody>
      </p:sp>
      <p:sp>
        <p:nvSpPr>
          <p:cNvPr id="5" name="コンテンツ プレースホルダー 2"/>
          <p:cNvSpPr txBox="1">
            <a:spLocks/>
          </p:cNvSpPr>
          <p:nvPr/>
        </p:nvSpPr>
        <p:spPr>
          <a:xfrm>
            <a:off x="1475656" y="332656"/>
            <a:ext cx="5904656" cy="864096"/>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Aft>
                <a:spcPts val="0"/>
              </a:spcAft>
              <a:buNone/>
              <a:defRPr/>
            </a:pPr>
            <a:r>
              <a:rPr lang="en-US" altLang="ja-JP" sz="4400" b="1" dirty="0" smtClean="0">
                <a:solidFill>
                  <a:srgbClr val="FFC000"/>
                </a:solidFill>
                <a:latin typeface="Century" pitchFamily="18" charset="0"/>
              </a:rPr>
              <a:t>Question 2</a:t>
            </a:r>
          </a:p>
        </p:txBody>
      </p:sp>
    </p:spTree>
    <p:extLst>
      <p:ext uri="{BB962C8B-B14F-4D97-AF65-F5344CB8AC3E}">
        <p14:creationId xmlns:p14="http://schemas.microsoft.com/office/powerpoint/2010/main" val="1257914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404664"/>
            <a:ext cx="7924800" cy="724942"/>
          </a:xfrm>
        </p:spPr>
        <p:txBody>
          <a:bodyPr/>
          <a:lstStyle/>
          <a:p>
            <a:pPr algn="ctr" fontAlgn="auto">
              <a:spcAft>
                <a:spcPts val="0"/>
              </a:spcAft>
              <a:defRPr/>
            </a:pPr>
            <a:r>
              <a:rPr lang="ja-JP" altLang="en-US" sz="4800" dirty="0" smtClean="0">
                <a:solidFill>
                  <a:schemeClr val="tx2">
                    <a:tint val="100000"/>
                    <a:satMod val="250000"/>
                  </a:schemeClr>
                </a:solidFill>
              </a:rPr>
              <a:t>低</a:t>
            </a:r>
            <a:r>
              <a:rPr lang="en-US" altLang="ja-JP" sz="4800" dirty="0" smtClean="0">
                <a:solidFill>
                  <a:schemeClr val="tx2">
                    <a:tint val="100000"/>
                    <a:satMod val="250000"/>
                  </a:schemeClr>
                </a:solidFill>
                <a:latin typeface="Century" pitchFamily="18" charset="0"/>
              </a:rPr>
              <a:t>K</a:t>
            </a:r>
            <a:r>
              <a:rPr lang="ja-JP" altLang="en-US" sz="4800" dirty="0" smtClean="0">
                <a:solidFill>
                  <a:schemeClr val="tx2">
                    <a:tint val="100000"/>
                    <a:satMod val="250000"/>
                  </a:schemeClr>
                </a:solidFill>
              </a:rPr>
              <a:t>血症の鑑別</a:t>
            </a:r>
            <a:endParaRPr lang="ja-JP" altLang="en-US" sz="4800" dirty="0">
              <a:solidFill>
                <a:schemeClr val="tx2">
                  <a:tint val="100000"/>
                  <a:satMod val="250000"/>
                </a:schemeClr>
              </a:solidFill>
            </a:endParaRPr>
          </a:p>
        </p:txBody>
      </p:sp>
      <p:sp>
        <p:nvSpPr>
          <p:cNvPr id="50178" name="コンテンツ プレースホルダー 2"/>
          <p:cNvSpPr>
            <a:spLocks noGrp="1"/>
          </p:cNvSpPr>
          <p:nvPr>
            <p:ph sz="quarter" idx="13"/>
          </p:nvPr>
        </p:nvSpPr>
        <p:spPr>
          <a:xfrm>
            <a:off x="360040" y="1196752"/>
            <a:ext cx="8676456" cy="5112568"/>
          </a:xfrm>
        </p:spPr>
        <p:txBody>
          <a:bodyPr>
            <a:normAutofit/>
          </a:bodyPr>
          <a:lstStyle/>
          <a:p>
            <a:pPr fontAlgn="auto">
              <a:defRPr/>
            </a:pPr>
            <a:r>
              <a:rPr lang="ja-JP" altLang="en-US" sz="3600" dirty="0" smtClean="0">
                <a:latin typeface="+mn-ea"/>
              </a:rPr>
              <a:t>摂取量の低下</a:t>
            </a:r>
            <a:r>
              <a:rPr lang="ja-JP" altLang="en-US" sz="2400" dirty="0" smtClean="0">
                <a:solidFill>
                  <a:schemeClr val="bg1"/>
                </a:solidFill>
                <a:latin typeface="+mn-ea"/>
              </a:rPr>
              <a:t>。</a:t>
            </a:r>
            <a:endParaRPr lang="en-US" altLang="ja-JP" sz="3600" dirty="0" smtClean="0">
              <a:solidFill>
                <a:schemeClr val="bg1"/>
              </a:solidFill>
              <a:latin typeface="+mn-ea"/>
            </a:endParaRPr>
          </a:p>
          <a:p>
            <a:pPr fontAlgn="auto">
              <a:defRPr/>
            </a:pPr>
            <a:r>
              <a:rPr lang="ja-JP" altLang="en-US" sz="3600" dirty="0" smtClean="0">
                <a:latin typeface="+mn-ea"/>
              </a:rPr>
              <a:t>排泄量増加</a:t>
            </a:r>
            <a:endParaRPr lang="en-US" altLang="ja-JP" sz="3600" dirty="0" smtClean="0">
              <a:latin typeface="+mn-ea"/>
            </a:endParaRPr>
          </a:p>
          <a:p>
            <a:pPr marL="0" indent="0" fontAlgn="auto">
              <a:buNone/>
              <a:defRPr/>
            </a:pPr>
            <a:r>
              <a:rPr lang="ja-JP" altLang="en-US" sz="3600" dirty="0">
                <a:latin typeface="+mn-ea"/>
              </a:rPr>
              <a:t>　</a:t>
            </a:r>
            <a:r>
              <a:rPr lang="ja-JP" altLang="en-US" sz="3600" dirty="0" smtClean="0">
                <a:latin typeface="+mn-ea"/>
              </a:rPr>
              <a:t>＊腎外性</a:t>
            </a:r>
            <a:endParaRPr lang="en-US" altLang="ja-JP" sz="3600" dirty="0" smtClean="0">
              <a:latin typeface="+mn-ea"/>
            </a:endParaRPr>
          </a:p>
          <a:p>
            <a:pPr marL="0" indent="0" fontAlgn="auto">
              <a:buNone/>
              <a:defRPr/>
            </a:pPr>
            <a:r>
              <a:rPr lang="ja-JP" altLang="en-US" sz="3600" dirty="0">
                <a:latin typeface="+mn-ea"/>
              </a:rPr>
              <a:t>　</a:t>
            </a:r>
            <a:r>
              <a:rPr lang="ja-JP" altLang="en-US" sz="3600" dirty="0" smtClean="0">
                <a:latin typeface="+mn-ea"/>
              </a:rPr>
              <a:t>＊腎性</a:t>
            </a:r>
            <a:endParaRPr lang="en-US" altLang="ja-JP" sz="2400" dirty="0" smtClean="0">
              <a:latin typeface="+mn-ea"/>
            </a:endParaRPr>
          </a:p>
          <a:p>
            <a:pPr fontAlgn="auto">
              <a:defRPr/>
            </a:pPr>
            <a:r>
              <a:rPr lang="ja-JP" altLang="en-US" sz="3600" dirty="0">
                <a:latin typeface="+mn-ea"/>
              </a:rPr>
              <a:t>細胞内への移動</a:t>
            </a:r>
            <a:endParaRPr lang="en-US" altLang="ja-JP" sz="3600" dirty="0">
              <a:latin typeface="+mn-ea"/>
            </a:endParaRPr>
          </a:p>
          <a:p>
            <a:pPr marL="0" indent="0" fontAlgn="auto">
              <a:buNone/>
              <a:defRPr/>
            </a:pPr>
            <a:endParaRPr lang="en-US" altLang="ja-JP" sz="3600" dirty="0">
              <a:latin typeface="+mn-ea"/>
            </a:endParaRPr>
          </a:p>
          <a:p>
            <a:pPr marL="0" indent="0" fontAlgn="auto">
              <a:buNone/>
              <a:defRPr/>
            </a:pPr>
            <a:r>
              <a:rPr lang="ja-JP" altLang="en-US" sz="3600" dirty="0" smtClean="0">
                <a:latin typeface="+mn-ea"/>
              </a:rPr>
              <a:t>以上のうち１つ以上の原因で生じる。</a:t>
            </a:r>
            <a:endParaRPr lang="en-US" altLang="ja-JP" sz="3600" dirty="0">
              <a:latin typeface="+mn-ea"/>
            </a:endParaRPr>
          </a:p>
        </p:txBody>
      </p:sp>
    </p:spTree>
    <p:extLst>
      <p:ext uri="{BB962C8B-B14F-4D97-AF65-F5344CB8AC3E}">
        <p14:creationId xmlns:p14="http://schemas.microsoft.com/office/powerpoint/2010/main" val="3264816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44624"/>
            <a:ext cx="7924800" cy="724942"/>
          </a:xfrm>
        </p:spPr>
        <p:txBody>
          <a:bodyPr/>
          <a:lstStyle/>
          <a:p>
            <a:pPr algn="ctr" fontAlgn="auto">
              <a:spcAft>
                <a:spcPts val="0"/>
              </a:spcAft>
              <a:defRPr/>
            </a:pPr>
            <a:r>
              <a:rPr lang="ja-JP" altLang="en-US" sz="4400" dirty="0" smtClean="0">
                <a:solidFill>
                  <a:schemeClr val="tx2">
                    <a:tint val="100000"/>
                    <a:satMod val="250000"/>
                  </a:schemeClr>
                </a:solidFill>
              </a:rPr>
              <a:t>追加の検査結果</a:t>
            </a:r>
            <a:endParaRPr lang="ja-JP" altLang="en-US" sz="4400" dirty="0">
              <a:solidFill>
                <a:schemeClr val="tx2">
                  <a:tint val="100000"/>
                  <a:satMod val="250000"/>
                </a:schemeClr>
              </a:solidFill>
            </a:endParaRPr>
          </a:p>
        </p:txBody>
      </p:sp>
      <p:sp>
        <p:nvSpPr>
          <p:cNvPr id="50178" name="コンテンツ プレースホルダー 2"/>
          <p:cNvSpPr>
            <a:spLocks noGrp="1"/>
          </p:cNvSpPr>
          <p:nvPr>
            <p:ph sz="quarter" idx="13"/>
          </p:nvPr>
        </p:nvSpPr>
        <p:spPr>
          <a:xfrm>
            <a:off x="323528" y="4448886"/>
            <a:ext cx="8640960" cy="2220474"/>
          </a:xfrm>
        </p:spPr>
        <p:txBody>
          <a:bodyPr>
            <a:normAutofit/>
          </a:bodyPr>
          <a:lstStyle/>
          <a:p>
            <a:pPr fontAlgn="auto">
              <a:defRPr/>
            </a:pPr>
            <a:r>
              <a:rPr lang="ja-JP" altLang="en-US" sz="3200" dirty="0">
                <a:latin typeface="Century" pitchFamily="18" charset="0"/>
              </a:rPr>
              <a:t>甲状腺ホルモン</a:t>
            </a:r>
            <a:r>
              <a:rPr lang="ja-JP" altLang="en-US" sz="3200" dirty="0" smtClean="0">
                <a:latin typeface="Century" pitchFamily="18" charset="0"/>
              </a:rPr>
              <a:t>の上昇</a:t>
            </a:r>
            <a:r>
              <a:rPr lang="ja-JP" altLang="en-US" sz="3200" dirty="0">
                <a:latin typeface="Century" pitchFamily="18" charset="0"/>
              </a:rPr>
              <a:t>、</a:t>
            </a:r>
            <a:r>
              <a:rPr lang="en-US" altLang="ja-JP" sz="3200" dirty="0">
                <a:latin typeface="Century" pitchFamily="18" charset="0"/>
              </a:rPr>
              <a:t>TSH</a:t>
            </a:r>
            <a:r>
              <a:rPr lang="ja-JP" altLang="en-US" sz="3200" dirty="0">
                <a:latin typeface="Century" pitchFamily="18" charset="0"/>
              </a:rPr>
              <a:t>の著明な低下あり。</a:t>
            </a:r>
            <a:endParaRPr lang="en-US" altLang="ja-JP" sz="3200" dirty="0">
              <a:latin typeface="Century" pitchFamily="18" charset="0"/>
            </a:endParaRPr>
          </a:p>
          <a:p>
            <a:pPr fontAlgn="auto">
              <a:defRPr/>
            </a:pPr>
            <a:r>
              <a:rPr lang="en-US" altLang="ja-JP" sz="3200" dirty="0" smtClean="0">
                <a:latin typeface="Century" pitchFamily="18" charset="0"/>
              </a:rPr>
              <a:t>ACTH, </a:t>
            </a:r>
            <a:r>
              <a:rPr lang="ja-JP" altLang="en-US" sz="3200" dirty="0" smtClean="0">
                <a:latin typeface="Century" pitchFamily="18" charset="0"/>
              </a:rPr>
              <a:t>コルチゾールの上昇あり。</a:t>
            </a:r>
            <a:endParaRPr lang="en-US" altLang="ja-JP" sz="3200" dirty="0" smtClean="0">
              <a:latin typeface="Century" pitchFamily="18" charset="0"/>
            </a:endParaRPr>
          </a:p>
        </p:txBody>
      </p:sp>
      <p:sp>
        <p:nvSpPr>
          <p:cNvPr id="4" name="Text Box 3"/>
          <p:cNvSpPr txBox="1">
            <a:spLocks noChangeArrowheads="1"/>
          </p:cNvSpPr>
          <p:nvPr/>
        </p:nvSpPr>
        <p:spPr bwMode="auto">
          <a:xfrm>
            <a:off x="10692680" y="523641"/>
            <a:ext cx="3024336" cy="1261884"/>
          </a:xfrm>
          <a:prstGeom prst="rect">
            <a:avLst/>
          </a:prstGeom>
          <a:noFill/>
          <a:ln>
            <a:noFill/>
          </a:ln>
          <a:extLst/>
        </p:spPr>
        <p:txBody>
          <a:bodyPr wrap="square">
            <a:spAutoFit/>
          </a:bodyPr>
          <a:lstStyle>
            <a:lvl1pPr eaLnBrk="0" hangingPunct="0">
              <a:defRPr sz="2400">
                <a:solidFill>
                  <a:schemeClr val="tx1"/>
                </a:solidFill>
                <a:latin typeface="Times New Roman" pitchFamily="18" charset="0"/>
                <a:ea typeface="ＭＳ Ｐゴシック" pitchFamily="50" charset="-128"/>
              </a:defRPr>
            </a:lvl1pPr>
            <a:lvl2pPr marL="742950" indent="-285750" eaLnBrk="0" hangingPunct="0">
              <a:defRPr sz="2400">
                <a:solidFill>
                  <a:schemeClr val="tx1"/>
                </a:solidFill>
                <a:latin typeface="Times New Roman" pitchFamily="18" charset="0"/>
                <a:ea typeface="ＭＳ Ｐゴシック" pitchFamily="50" charset="-128"/>
              </a:defRPr>
            </a:lvl2pPr>
            <a:lvl3pPr marL="1143000" indent="-228600" eaLnBrk="0" hangingPunct="0">
              <a:defRPr sz="2400">
                <a:solidFill>
                  <a:schemeClr val="tx1"/>
                </a:solidFill>
                <a:latin typeface="Times New Roman" pitchFamily="18" charset="0"/>
                <a:ea typeface="ＭＳ Ｐゴシック" pitchFamily="50" charset="-128"/>
              </a:defRPr>
            </a:lvl3pPr>
            <a:lvl4pPr marL="1600200" indent="-228600" eaLnBrk="0" hangingPunct="0">
              <a:defRPr sz="2400">
                <a:solidFill>
                  <a:schemeClr val="tx1"/>
                </a:solidFill>
                <a:latin typeface="Times New Roman" pitchFamily="18" charset="0"/>
                <a:ea typeface="ＭＳ Ｐゴシック" pitchFamily="50" charset="-128"/>
              </a:defRPr>
            </a:lvl4pPr>
            <a:lvl5pPr marL="2057400" indent="-228600" eaLnBrk="0" hangingPunct="0">
              <a:defRPr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9pPr>
          </a:lstStyle>
          <a:p>
            <a:pPr algn="r" fontAlgn="auto">
              <a:defRPr/>
            </a:pPr>
            <a:endParaRPr lang="en-US" altLang="ja-JP" sz="1000" dirty="0" smtClean="0">
              <a:solidFill>
                <a:srgbClr val="00B0F0"/>
              </a:solidFill>
              <a:latin typeface="Century" pitchFamily="18" charset="0"/>
            </a:endParaRPr>
          </a:p>
          <a:p>
            <a:pPr algn="r" fontAlgn="auto">
              <a:defRPr/>
            </a:pPr>
            <a:endParaRPr lang="en-US" altLang="ja-JP" sz="1000" dirty="0">
              <a:solidFill>
                <a:srgbClr val="FF0000"/>
              </a:solidFill>
              <a:latin typeface="Century" pitchFamily="18" charset="0"/>
            </a:endParaRPr>
          </a:p>
          <a:p>
            <a:pPr algn="r" fontAlgn="auto">
              <a:defRPr/>
            </a:pPr>
            <a:r>
              <a:rPr lang="en-US" altLang="ja-JP" sz="2800" dirty="0" smtClean="0">
                <a:solidFill>
                  <a:srgbClr val="00B0F0"/>
                </a:solidFill>
                <a:latin typeface="Century" pitchFamily="18" charset="0"/>
              </a:rPr>
              <a:t>  </a:t>
            </a:r>
            <a:endParaRPr lang="en-US" altLang="ja-JP" sz="2800" dirty="0">
              <a:solidFill>
                <a:srgbClr val="00B0F0"/>
              </a:solidFill>
              <a:latin typeface="Century" pitchFamily="18" charset="0"/>
            </a:endParaRPr>
          </a:p>
          <a:p>
            <a:pPr marL="0" indent="0" algn="r" fontAlgn="auto">
              <a:buNone/>
              <a:defRPr/>
            </a:pPr>
            <a:endParaRPr lang="en-US" altLang="ja-JP" sz="2800" dirty="0">
              <a:solidFill>
                <a:srgbClr val="FF0000"/>
              </a:solidFill>
              <a:latin typeface="Century" pitchFamily="18" charset="0"/>
            </a:endParaRPr>
          </a:p>
        </p:txBody>
      </p:sp>
      <p:sp>
        <p:nvSpPr>
          <p:cNvPr id="5" name="Text Box 3"/>
          <p:cNvSpPr txBox="1">
            <a:spLocks noChangeArrowheads="1"/>
          </p:cNvSpPr>
          <p:nvPr/>
        </p:nvSpPr>
        <p:spPr bwMode="auto">
          <a:xfrm>
            <a:off x="2339752" y="826951"/>
            <a:ext cx="3888432" cy="3250121"/>
          </a:xfrm>
          <a:prstGeom prst="rect">
            <a:avLst/>
          </a:prstGeom>
          <a:noFill/>
          <a:ln>
            <a:noFill/>
          </a:ln>
          <a:extLst/>
        </p:spPr>
        <p:txBody>
          <a:bodyPr wrap="square">
            <a:spAutoFit/>
          </a:bodyPr>
          <a:lstStyle>
            <a:lvl1pPr eaLnBrk="0" hangingPunct="0">
              <a:defRPr sz="2400">
                <a:solidFill>
                  <a:schemeClr val="tx1"/>
                </a:solidFill>
                <a:latin typeface="Times New Roman" pitchFamily="18" charset="0"/>
                <a:ea typeface="ＭＳ Ｐゴシック" pitchFamily="50" charset="-128"/>
              </a:defRPr>
            </a:lvl1pPr>
            <a:lvl2pPr marL="742950" indent="-285750" eaLnBrk="0" hangingPunct="0">
              <a:defRPr sz="2400">
                <a:solidFill>
                  <a:schemeClr val="tx1"/>
                </a:solidFill>
                <a:latin typeface="Times New Roman" pitchFamily="18" charset="0"/>
                <a:ea typeface="ＭＳ Ｐゴシック" pitchFamily="50" charset="-128"/>
              </a:defRPr>
            </a:lvl2pPr>
            <a:lvl3pPr marL="1143000" indent="-228600" eaLnBrk="0" hangingPunct="0">
              <a:defRPr sz="2400">
                <a:solidFill>
                  <a:schemeClr val="tx1"/>
                </a:solidFill>
                <a:latin typeface="Times New Roman" pitchFamily="18" charset="0"/>
                <a:ea typeface="ＭＳ Ｐゴシック" pitchFamily="50" charset="-128"/>
              </a:defRPr>
            </a:lvl3pPr>
            <a:lvl4pPr marL="1600200" indent="-228600" eaLnBrk="0" hangingPunct="0">
              <a:defRPr sz="2400">
                <a:solidFill>
                  <a:schemeClr val="tx1"/>
                </a:solidFill>
                <a:latin typeface="Times New Roman" pitchFamily="18" charset="0"/>
                <a:ea typeface="ＭＳ Ｐゴシック" pitchFamily="50" charset="-128"/>
              </a:defRPr>
            </a:lvl4pPr>
            <a:lvl5pPr marL="2057400" indent="-228600" eaLnBrk="0" hangingPunct="0">
              <a:defRPr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9pPr>
          </a:lstStyle>
          <a:p>
            <a:pPr eaLnBrk="1" fontAlgn="auto" hangingPunct="1">
              <a:lnSpc>
                <a:spcPct val="95000"/>
              </a:lnSpc>
              <a:spcBef>
                <a:spcPts val="0"/>
              </a:spcBef>
              <a:spcAft>
                <a:spcPts val="0"/>
              </a:spcAft>
              <a:defRPr/>
            </a:pPr>
            <a:r>
              <a:rPr lang="en-US" altLang="ja-JP" sz="2800" dirty="0">
                <a:solidFill>
                  <a:srgbClr val="FF0000"/>
                </a:solidFill>
                <a:latin typeface="Century" pitchFamily="18" charset="0"/>
              </a:rPr>
              <a:t>F.T3 </a:t>
            </a:r>
            <a:endParaRPr lang="en-US" altLang="ja-JP" sz="2800" dirty="0" smtClean="0">
              <a:solidFill>
                <a:srgbClr val="FF0000"/>
              </a:solidFill>
              <a:latin typeface="Century" pitchFamily="18" charset="0"/>
            </a:endParaRPr>
          </a:p>
          <a:p>
            <a:pPr eaLnBrk="1" fontAlgn="auto" hangingPunct="1">
              <a:lnSpc>
                <a:spcPct val="95000"/>
              </a:lnSpc>
              <a:spcBef>
                <a:spcPts val="0"/>
              </a:spcBef>
              <a:spcAft>
                <a:spcPts val="0"/>
              </a:spcAft>
              <a:defRPr/>
            </a:pPr>
            <a:r>
              <a:rPr lang="en-US" altLang="ja-JP" sz="2800" dirty="0">
                <a:solidFill>
                  <a:srgbClr val="FF0000"/>
                </a:solidFill>
                <a:latin typeface="Century" pitchFamily="18" charset="0"/>
              </a:rPr>
              <a:t>F.T4</a:t>
            </a:r>
            <a:endParaRPr lang="en-US" altLang="ja-JP" sz="2800" dirty="0">
              <a:solidFill>
                <a:srgbClr val="FF0000"/>
              </a:solidFill>
              <a:latin typeface="Century" pitchFamily="18" charset="0"/>
              <a:ea typeface="+mn-ea"/>
            </a:endParaRPr>
          </a:p>
          <a:p>
            <a:pPr eaLnBrk="1" fontAlgn="auto" hangingPunct="1">
              <a:lnSpc>
                <a:spcPct val="95000"/>
              </a:lnSpc>
              <a:spcBef>
                <a:spcPts val="0"/>
              </a:spcBef>
              <a:spcAft>
                <a:spcPts val="0"/>
              </a:spcAft>
              <a:defRPr/>
            </a:pPr>
            <a:r>
              <a:rPr lang="en-US" altLang="ja-JP" sz="2800" dirty="0" smtClean="0">
                <a:solidFill>
                  <a:srgbClr val="00B0F0"/>
                </a:solidFill>
                <a:latin typeface="Century" pitchFamily="18" charset="0"/>
              </a:rPr>
              <a:t>TSH</a:t>
            </a:r>
            <a:endParaRPr lang="en-US" altLang="ja-JP" sz="2800" dirty="0">
              <a:solidFill>
                <a:srgbClr val="FF0000"/>
              </a:solidFill>
              <a:latin typeface="+mn-ea"/>
              <a:ea typeface="+mn-ea"/>
            </a:endParaRPr>
          </a:p>
          <a:p>
            <a:pPr eaLnBrk="1" fontAlgn="auto" hangingPunct="1">
              <a:lnSpc>
                <a:spcPct val="95000"/>
              </a:lnSpc>
              <a:spcBef>
                <a:spcPts val="0"/>
              </a:spcBef>
              <a:spcAft>
                <a:spcPts val="0"/>
              </a:spcAft>
              <a:defRPr/>
            </a:pPr>
            <a:endParaRPr lang="en-US" altLang="ja-JP" sz="1000" dirty="0" smtClean="0">
              <a:solidFill>
                <a:srgbClr val="FF0000"/>
              </a:solidFill>
              <a:latin typeface="Century" pitchFamily="18" charset="0"/>
            </a:endParaRPr>
          </a:p>
          <a:p>
            <a:pPr eaLnBrk="1" fontAlgn="auto" hangingPunct="1">
              <a:lnSpc>
                <a:spcPct val="95000"/>
              </a:lnSpc>
              <a:spcBef>
                <a:spcPts val="0"/>
              </a:spcBef>
              <a:spcAft>
                <a:spcPts val="0"/>
              </a:spcAft>
              <a:defRPr/>
            </a:pPr>
            <a:r>
              <a:rPr lang="en-US" altLang="ja-JP" sz="2800" dirty="0" smtClean="0">
                <a:solidFill>
                  <a:srgbClr val="FF0000"/>
                </a:solidFill>
                <a:latin typeface="Century" pitchFamily="18" charset="0"/>
              </a:rPr>
              <a:t>ACTH</a:t>
            </a:r>
          </a:p>
          <a:p>
            <a:pPr eaLnBrk="1" fontAlgn="auto" hangingPunct="1">
              <a:lnSpc>
                <a:spcPct val="95000"/>
              </a:lnSpc>
              <a:spcBef>
                <a:spcPts val="0"/>
              </a:spcBef>
              <a:spcAft>
                <a:spcPts val="0"/>
              </a:spcAft>
              <a:defRPr/>
            </a:pPr>
            <a:r>
              <a:rPr lang="ja-JP" altLang="en-US" sz="2800" dirty="0" smtClean="0">
                <a:solidFill>
                  <a:srgbClr val="FF0000"/>
                </a:solidFill>
                <a:latin typeface="HGｺﾞｼｯｸM" pitchFamily="49" charset="-128"/>
                <a:ea typeface="HGｺﾞｼｯｸM" pitchFamily="49" charset="-128"/>
              </a:rPr>
              <a:t>コルチゾール</a:t>
            </a:r>
            <a:endParaRPr lang="en-US" altLang="ja-JP" sz="2800" dirty="0">
              <a:latin typeface="HGｺﾞｼｯｸM" pitchFamily="49" charset="-128"/>
              <a:ea typeface="HGｺﾞｼｯｸM" pitchFamily="49" charset="-128"/>
            </a:endParaRPr>
          </a:p>
          <a:p>
            <a:pPr eaLnBrk="1" fontAlgn="auto" hangingPunct="1">
              <a:lnSpc>
                <a:spcPct val="95000"/>
              </a:lnSpc>
              <a:spcBef>
                <a:spcPts val="0"/>
              </a:spcBef>
              <a:spcAft>
                <a:spcPts val="0"/>
              </a:spcAft>
              <a:defRPr/>
            </a:pPr>
            <a:endParaRPr lang="en-US" altLang="ja-JP" sz="1000" dirty="0" smtClean="0">
              <a:latin typeface="HGｺﾞｼｯｸM" pitchFamily="49" charset="-128"/>
              <a:ea typeface="HGｺﾞｼｯｸM" pitchFamily="49" charset="-128"/>
            </a:endParaRPr>
          </a:p>
          <a:p>
            <a:pPr eaLnBrk="1" fontAlgn="auto" hangingPunct="1">
              <a:lnSpc>
                <a:spcPct val="95000"/>
              </a:lnSpc>
              <a:spcBef>
                <a:spcPts val="0"/>
              </a:spcBef>
              <a:spcAft>
                <a:spcPts val="0"/>
              </a:spcAft>
              <a:defRPr/>
            </a:pPr>
            <a:r>
              <a:rPr lang="ja-JP" altLang="en-US" sz="2800" dirty="0" smtClean="0">
                <a:latin typeface="HGｺﾞｼｯｸM" pitchFamily="49" charset="-128"/>
                <a:ea typeface="HGｺﾞｼｯｸM" pitchFamily="49" charset="-128"/>
              </a:rPr>
              <a:t>レニン</a:t>
            </a:r>
            <a:endParaRPr lang="en-US" altLang="ja-JP" sz="2800" dirty="0" smtClean="0">
              <a:latin typeface="HGｺﾞｼｯｸM" pitchFamily="49" charset="-128"/>
              <a:ea typeface="HGｺﾞｼｯｸM" pitchFamily="49" charset="-128"/>
            </a:endParaRPr>
          </a:p>
          <a:p>
            <a:pPr eaLnBrk="1" fontAlgn="auto" hangingPunct="1">
              <a:lnSpc>
                <a:spcPct val="95000"/>
              </a:lnSpc>
              <a:spcBef>
                <a:spcPts val="0"/>
              </a:spcBef>
              <a:spcAft>
                <a:spcPts val="0"/>
              </a:spcAft>
              <a:defRPr/>
            </a:pPr>
            <a:r>
              <a:rPr lang="ja-JP" altLang="en-US" sz="2800" dirty="0">
                <a:latin typeface="HGｺﾞｼｯｸM" pitchFamily="49" charset="-128"/>
                <a:ea typeface="HGｺﾞｼｯｸM" pitchFamily="49" charset="-128"/>
              </a:rPr>
              <a:t>アルドステロン</a:t>
            </a:r>
            <a:endParaRPr lang="en-US" altLang="ja-JP" sz="2800" dirty="0" smtClean="0">
              <a:latin typeface="HGｺﾞｼｯｸM" pitchFamily="49" charset="-128"/>
              <a:ea typeface="HGｺﾞｼｯｸM" pitchFamily="49" charset="-128"/>
            </a:endParaRPr>
          </a:p>
        </p:txBody>
      </p:sp>
      <mc:AlternateContent xmlns:mc="http://schemas.openxmlformats.org/markup-compatibility/2006" xmlns:a14="http://schemas.microsoft.com/office/drawing/2010/main">
        <mc:Choice Requires="a14">
          <p:sp>
            <p:nvSpPr>
              <p:cNvPr id="6" name="Text Box 3"/>
              <p:cNvSpPr txBox="1">
                <a:spLocks noChangeArrowheads="1"/>
              </p:cNvSpPr>
              <p:nvPr/>
            </p:nvSpPr>
            <p:spPr bwMode="auto">
              <a:xfrm>
                <a:off x="2915816" y="804638"/>
                <a:ext cx="3888432" cy="3272434"/>
              </a:xfrm>
              <a:prstGeom prst="rect">
                <a:avLst/>
              </a:prstGeom>
              <a:noFill/>
              <a:ln>
                <a:noFill/>
              </a:ln>
              <a:extLst/>
            </p:spPr>
            <p:txBody>
              <a:bodyPr wrap="square">
                <a:spAutoFit/>
              </a:bodyPr>
              <a:lstStyle>
                <a:lvl1pPr eaLnBrk="0" hangingPunct="0">
                  <a:defRPr sz="2400">
                    <a:solidFill>
                      <a:schemeClr val="tx1"/>
                    </a:solidFill>
                    <a:latin typeface="Times New Roman" pitchFamily="18" charset="0"/>
                    <a:ea typeface="ＭＳ Ｐゴシック" pitchFamily="50" charset="-128"/>
                  </a:defRPr>
                </a:lvl1pPr>
                <a:lvl2pPr marL="742950" indent="-285750" eaLnBrk="0" hangingPunct="0">
                  <a:defRPr sz="2400">
                    <a:solidFill>
                      <a:schemeClr val="tx1"/>
                    </a:solidFill>
                    <a:latin typeface="Times New Roman" pitchFamily="18" charset="0"/>
                    <a:ea typeface="ＭＳ Ｐゴシック" pitchFamily="50" charset="-128"/>
                  </a:defRPr>
                </a:lvl2pPr>
                <a:lvl3pPr marL="1143000" indent="-228600" eaLnBrk="0" hangingPunct="0">
                  <a:defRPr sz="2400">
                    <a:solidFill>
                      <a:schemeClr val="tx1"/>
                    </a:solidFill>
                    <a:latin typeface="Times New Roman" pitchFamily="18" charset="0"/>
                    <a:ea typeface="ＭＳ Ｐゴシック" pitchFamily="50" charset="-128"/>
                  </a:defRPr>
                </a:lvl3pPr>
                <a:lvl4pPr marL="1600200" indent="-228600" eaLnBrk="0" hangingPunct="0">
                  <a:defRPr sz="2400">
                    <a:solidFill>
                      <a:schemeClr val="tx1"/>
                    </a:solidFill>
                    <a:latin typeface="Times New Roman" pitchFamily="18" charset="0"/>
                    <a:ea typeface="ＭＳ Ｐゴシック" pitchFamily="50" charset="-128"/>
                  </a:defRPr>
                </a:lvl4pPr>
                <a:lvl5pPr marL="2057400" indent="-228600" eaLnBrk="0" hangingPunct="0">
                  <a:defRPr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50" charset="-128"/>
                  </a:defRPr>
                </a:lvl9pPr>
              </a:lstStyle>
              <a:p>
                <a:pPr algn="r" eaLnBrk="1" fontAlgn="auto" hangingPunct="1">
                  <a:lnSpc>
                    <a:spcPct val="95000"/>
                  </a:lnSpc>
                  <a:spcBef>
                    <a:spcPts val="0"/>
                  </a:spcBef>
                  <a:spcAft>
                    <a:spcPts val="0"/>
                  </a:spcAft>
                  <a:defRPr/>
                </a:pPr>
                <a:r>
                  <a:rPr lang="en-US" altLang="ja-JP" sz="2700" dirty="0">
                    <a:solidFill>
                      <a:srgbClr val="FF0000"/>
                    </a:solidFill>
                    <a:latin typeface="Century" pitchFamily="18" charset="0"/>
                  </a:rPr>
                  <a:t>6.95 </a:t>
                </a:r>
                <a:r>
                  <a:rPr lang="en-US" altLang="ja-JP" sz="2700" dirty="0" err="1" smtClean="0">
                    <a:solidFill>
                      <a:srgbClr val="FF0000"/>
                    </a:solidFill>
                    <a:latin typeface="Century" pitchFamily="18" charset="0"/>
                  </a:rPr>
                  <a:t>pg</a:t>
                </a:r>
                <a:r>
                  <a:rPr lang="en-US" altLang="ja-JP" sz="2700" dirty="0" smtClean="0">
                    <a:solidFill>
                      <a:srgbClr val="FF0000"/>
                    </a:solidFill>
                    <a:latin typeface="Century" pitchFamily="18" charset="0"/>
                  </a:rPr>
                  <a:t>/ml </a:t>
                </a:r>
              </a:p>
              <a:p>
                <a:pPr algn="r" fontAlgn="auto">
                  <a:defRPr/>
                </a:pPr>
                <a:r>
                  <a:rPr lang="en-US" altLang="ja-JP" sz="2700" dirty="0">
                    <a:solidFill>
                      <a:srgbClr val="FF0000"/>
                    </a:solidFill>
                    <a:latin typeface="Century" pitchFamily="18" charset="0"/>
                  </a:rPr>
                  <a:t>2.15 </a:t>
                </a:r>
                <a:r>
                  <a:rPr lang="en-US" altLang="ja-JP" sz="2700" dirty="0" err="1" smtClean="0">
                    <a:solidFill>
                      <a:srgbClr val="FF0000"/>
                    </a:solidFill>
                    <a:latin typeface="Century" pitchFamily="18" charset="0"/>
                  </a:rPr>
                  <a:t>ng</a:t>
                </a:r>
                <a:r>
                  <a:rPr lang="en-US" altLang="ja-JP" sz="2700" dirty="0" smtClean="0">
                    <a:solidFill>
                      <a:srgbClr val="FF0000"/>
                    </a:solidFill>
                    <a:latin typeface="Century" pitchFamily="18" charset="0"/>
                  </a:rPr>
                  <a:t>/dl</a:t>
                </a:r>
              </a:p>
              <a:p>
                <a:pPr algn="r" fontAlgn="auto">
                  <a:defRPr/>
                </a:pPr>
                <a:r>
                  <a:rPr lang="en-US" altLang="ja-JP" sz="2700" dirty="0">
                    <a:solidFill>
                      <a:srgbClr val="00B0F0"/>
                    </a:solidFill>
                    <a:latin typeface="Century" pitchFamily="18" charset="0"/>
                  </a:rPr>
                  <a:t>0.001 </a:t>
                </a:r>
                <a14:m>
                  <m:oMath xmlns:m="http://schemas.openxmlformats.org/officeDocument/2006/math">
                    <m:r>
                      <a:rPr lang="ja-JP" altLang="en-US" sz="2700" i="1">
                        <a:solidFill>
                          <a:srgbClr val="00B0F0"/>
                        </a:solidFill>
                        <a:latin typeface="Cambria Math"/>
                      </a:rPr>
                      <m:t>𝜇</m:t>
                    </m:r>
                  </m:oMath>
                </a14:m>
                <a:r>
                  <a:rPr lang="en-US" altLang="ja-JP" sz="2700" dirty="0">
                    <a:solidFill>
                      <a:srgbClr val="00B0F0"/>
                    </a:solidFill>
                    <a:latin typeface="Century" pitchFamily="18" charset="0"/>
                  </a:rPr>
                  <a:t>IU/ml</a:t>
                </a:r>
              </a:p>
              <a:p>
                <a:pPr algn="r" eaLnBrk="1" fontAlgn="auto" hangingPunct="1">
                  <a:lnSpc>
                    <a:spcPct val="95000"/>
                  </a:lnSpc>
                  <a:spcBef>
                    <a:spcPts val="0"/>
                  </a:spcBef>
                  <a:spcAft>
                    <a:spcPts val="0"/>
                  </a:spcAft>
                  <a:defRPr/>
                </a:pPr>
                <a:endParaRPr lang="en-US" altLang="ja-JP" sz="1000" dirty="0" smtClean="0">
                  <a:solidFill>
                    <a:srgbClr val="FF0000"/>
                  </a:solidFill>
                  <a:latin typeface="Century" pitchFamily="18" charset="0"/>
                </a:endParaRPr>
              </a:p>
              <a:p>
                <a:pPr algn="r" fontAlgn="auto">
                  <a:defRPr/>
                </a:pPr>
                <a:r>
                  <a:rPr lang="en-US" altLang="ja-JP" sz="2700" dirty="0">
                    <a:solidFill>
                      <a:srgbClr val="FF0000"/>
                    </a:solidFill>
                    <a:latin typeface="Century" pitchFamily="18" charset="0"/>
                  </a:rPr>
                  <a:t>140.6 </a:t>
                </a:r>
                <a:r>
                  <a:rPr lang="en-US" altLang="ja-JP" sz="2700" dirty="0" err="1">
                    <a:solidFill>
                      <a:srgbClr val="FF0000"/>
                    </a:solidFill>
                    <a:latin typeface="Century" pitchFamily="18" charset="0"/>
                  </a:rPr>
                  <a:t>pg</a:t>
                </a:r>
                <a:r>
                  <a:rPr lang="en-US" altLang="ja-JP" sz="2700" dirty="0">
                    <a:solidFill>
                      <a:srgbClr val="FF0000"/>
                    </a:solidFill>
                    <a:latin typeface="Century" pitchFamily="18" charset="0"/>
                  </a:rPr>
                  <a:t>/ml</a:t>
                </a:r>
              </a:p>
              <a:p>
                <a:pPr algn="r" fontAlgn="auto">
                  <a:defRPr/>
                </a:pPr>
                <a:r>
                  <a:rPr lang="en-US" altLang="ja-JP" sz="2700" dirty="0">
                    <a:solidFill>
                      <a:srgbClr val="FF0000"/>
                    </a:solidFill>
                    <a:latin typeface="Century" pitchFamily="18" charset="0"/>
                  </a:rPr>
                  <a:t>26.3 </a:t>
                </a:r>
                <a14:m>
                  <m:oMath xmlns:m="http://schemas.openxmlformats.org/officeDocument/2006/math">
                    <m:r>
                      <a:rPr lang="ja-JP" altLang="en-US" sz="2700" i="1">
                        <a:solidFill>
                          <a:srgbClr val="FF0000"/>
                        </a:solidFill>
                        <a:latin typeface="Cambria Math"/>
                      </a:rPr>
                      <m:t>𝜇</m:t>
                    </m:r>
                  </m:oMath>
                </a14:m>
                <a:r>
                  <a:rPr lang="en-US" altLang="ja-JP" sz="2700" dirty="0">
                    <a:solidFill>
                      <a:srgbClr val="FF0000"/>
                    </a:solidFill>
                    <a:latin typeface="Century" pitchFamily="18" charset="0"/>
                  </a:rPr>
                  <a:t>g/dl</a:t>
                </a:r>
              </a:p>
              <a:p>
                <a:pPr algn="r" eaLnBrk="1" fontAlgn="auto" hangingPunct="1">
                  <a:lnSpc>
                    <a:spcPct val="95000"/>
                  </a:lnSpc>
                  <a:spcBef>
                    <a:spcPts val="0"/>
                  </a:spcBef>
                  <a:spcAft>
                    <a:spcPts val="0"/>
                  </a:spcAft>
                  <a:defRPr/>
                </a:pPr>
                <a:endParaRPr lang="en-US" altLang="ja-JP" sz="1000" dirty="0" smtClean="0">
                  <a:latin typeface="HGｺﾞｼｯｸM" pitchFamily="49" charset="-128"/>
                  <a:ea typeface="HGｺﾞｼｯｸM" pitchFamily="49" charset="-128"/>
                </a:endParaRPr>
              </a:p>
              <a:p>
                <a:pPr algn="r" fontAlgn="auto">
                  <a:defRPr/>
                </a:pPr>
                <a:r>
                  <a:rPr lang="en-US" altLang="ja-JP" sz="2700" dirty="0">
                    <a:latin typeface="Century" pitchFamily="18" charset="0"/>
                  </a:rPr>
                  <a:t>1.0 </a:t>
                </a:r>
                <a:r>
                  <a:rPr lang="en-US" altLang="ja-JP" sz="2700" dirty="0" err="1">
                    <a:latin typeface="Century" pitchFamily="18" charset="0"/>
                  </a:rPr>
                  <a:t>ng</a:t>
                </a:r>
                <a:r>
                  <a:rPr lang="en-US" altLang="ja-JP" sz="2700" dirty="0">
                    <a:latin typeface="Century" pitchFamily="18" charset="0"/>
                  </a:rPr>
                  <a:t>/ml/h</a:t>
                </a:r>
              </a:p>
              <a:p>
                <a:pPr algn="r" fontAlgn="auto">
                  <a:defRPr/>
                </a:pPr>
                <a:r>
                  <a:rPr lang="en-US" altLang="ja-JP" sz="2700" dirty="0">
                    <a:latin typeface="Century" pitchFamily="18" charset="0"/>
                  </a:rPr>
                  <a:t>16.6 </a:t>
                </a:r>
                <a:r>
                  <a:rPr lang="en-US" altLang="ja-JP" sz="2700" dirty="0" err="1">
                    <a:latin typeface="Century" pitchFamily="18" charset="0"/>
                  </a:rPr>
                  <a:t>ng</a:t>
                </a:r>
                <a:r>
                  <a:rPr lang="en-US" altLang="ja-JP" sz="2700" dirty="0">
                    <a:latin typeface="Century" pitchFamily="18" charset="0"/>
                  </a:rPr>
                  <a:t>/dl </a:t>
                </a:r>
              </a:p>
            </p:txBody>
          </p:sp>
        </mc:Choice>
        <mc:Fallback xmlns="">
          <p:sp>
            <p:nvSpPr>
              <p:cNvPr id="6" name="Text Box 3"/>
              <p:cNvSpPr txBox="1">
                <a:spLocks noRot="1" noChangeAspect="1" noMove="1" noResize="1" noEditPoints="1" noAdjustHandles="1" noChangeArrowheads="1" noChangeShapeType="1" noTextEdit="1"/>
              </p:cNvSpPr>
              <p:nvPr/>
            </p:nvSpPr>
            <p:spPr bwMode="auto">
              <a:xfrm>
                <a:off x="2915816" y="804638"/>
                <a:ext cx="3888432" cy="3272434"/>
              </a:xfrm>
              <a:prstGeom prst="rect">
                <a:avLst/>
              </a:prstGeom>
              <a:blipFill rotWithShape="1">
                <a:blip r:embed="rId3"/>
                <a:stretch>
                  <a:fillRect t="-2235" r="-5643" b="-3911"/>
                </a:stretch>
              </a:blipFill>
              <a:ln>
                <a:noFill/>
              </a:ln>
              <a:extLst/>
            </p:spPr>
            <p:txBody>
              <a:bodyPr/>
              <a:lstStyle/>
              <a:p>
                <a:r>
                  <a:rPr lang="ja-JP" altLang="en-US">
                    <a:noFill/>
                  </a:rPr>
                  <a:t> </a:t>
                </a:r>
              </a:p>
            </p:txBody>
          </p:sp>
        </mc:Fallback>
      </mc:AlternateContent>
    </p:spTree>
    <p:extLst>
      <p:ext uri="{BB962C8B-B14F-4D97-AF65-F5344CB8AC3E}">
        <p14:creationId xmlns:p14="http://schemas.microsoft.com/office/powerpoint/2010/main" val="2034676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60648"/>
            <a:ext cx="7924800" cy="724942"/>
          </a:xfrm>
        </p:spPr>
        <p:txBody>
          <a:bodyPr/>
          <a:lstStyle/>
          <a:p>
            <a:pPr algn="ctr" fontAlgn="auto">
              <a:spcAft>
                <a:spcPts val="0"/>
              </a:spcAft>
              <a:defRPr/>
            </a:pPr>
            <a:r>
              <a:rPr lang="ja-JP" altLang="en-US" sz="4800" dirty="0" smtClean="0">
                <a:solidFill>
                  <a:schemeClr val="tx2">
                    <a:tint val="100000"/>
                    <a:satMod val="250000"/>
                  </a:schemeClr>
                </a:solidFill>
              </a:rPr>
              <a:t>診断は</a:t>
            </a:r>
            <a:r>
              <a:rPr lang="en-US" altLang="ja-JP" sz="4800" dirty="0" smtClean="0">
                <a:solidFill>
                  <a:schemeClr val="tx2">
                    <a:tint val="100000"/>
                    <a:satMod val="250000"/>
                  </a:schemeClr>
                </a:solidFill>
              </a:rPr>
              <a:t>…</a:t>
            </a:r>
            <a:endParaRPr lang="ja-JP" altLang="en-US" sz="4800" dirty="0">
              <a:solidFill>
                <a:schemeClr val="tx2">
                  <a:tint val="100000"/>
                  <a:satMod val="250000"/>
                </a:schemeClr>
              </a:solidFill>
            </a:endParaRPr>
          </a:p>
        </p:txBody>
      </p:sp>
      <p:sp>
        <p:nvSpPr>
          <p:cNvPr id="3" name="コンテンツ プレースホルダー 2"/>
          <p:cNvSpPr>
            <a:spLocks noGrp="1"/>
          </p:cNvSpPr>
          <p:nvPr>
            <p:ph sz="quarter" idx="13"/>
          </p:nvPr>
        </p:nvSpPr>
        <p:spPr>
          <a:xfrm>
            <a:off x="611560" y="1844824"/>
            <a:ext cx="7924800" cy="1944216"/>
          </a:xfrm>
        </p:spPr>
        <p:txBody>
          <a:bodyPr>
            <a:normAutofit fontScale="85000" lnSpcReduction="20000"/>
          </a:bodyPr>
          <a:lstStyle/>
          <a:p>
            <a:pPr marL="0" indent="0" algn="ctr">
              <a:buNone/>
            </a:pPr>
            <a:r>
              <a:rPr lang="ja-JP" altLang="en-US" sz="4400" dirty="0"/>
              <a:t>甲状腺中毒性周期性四肢麻痺</a:t>
            </a:r>
            <a:endParaRPr lang="en-US" altLang="ja-JP" sz="4400" dirty="0" smtClean="0"/>
          </a:p>
          <a:p>
            <a:pPr marL="0" indent="0" algn="ctr">
              <a:buNone/>
            </a:pPr>
            <a:r>
              <a:rPr lang="en-US" altLang="ja-JP" sz="4400" dirty="0" err="1" smtClean="0">
                <a:latin typeface="Century" pitchFamily="18" charset="0"/>
              </a:rPr>
              <a:t>Thyrotoxic</a:t>
            </a:r>
            <a:r>
              <a:rPr lang="en-US" altLang="ja-JP" sz="4400" dirty="0" smtClean="0">
                <a:latin typeface="Century" pitchFamily="18" charset="0"/>
              </a:rPr>
              <a:t> </a:t>
            </a:r>
            <a:r>
              <a:rPr lang="en-US" altLang="ja-JP" sz="4400" dirty="0">
                <a:latin typeface="Century" pitchFamily="18" charset="0"/>
              </a:rPr>
              <a:t>periodic </a:t>
            </a:r>
            <a:r>
              <a:rPr lang="en-US" altLang="ja-JP" sz="4400" dirty="0" smtClean="0">
                <a:latin typeface="Century" pitchFamily="18" charset="0"/>
              </a:rPr>
              <a:t>paralysis</a:t>
            </a:r>
          </a:p>
          <a:p>
            <a:pPr marL="0" indent="0" algn="ctr">
              <a:buNone/>
            </a:pPr>
            <a:r>
              <a:rPr lang="en-US" altLang="ja-JP" sz="4400" dirty="0" smtClean="0">
                <a:latin typeface="Century" pitchFamily="18" charset="0"/>
              </a:rPr>
              <a:t> </a:t>
            </a:r>
            <a:r>
              <a:rPr lang="en-US" altLang="ja-JP" sz="4400" dirty="0">
                <a:latin typeface="Century" pitchFamily="18" charset="0"/>
              </a:rPr>
              <a:t>(TPP)</a:t>
            </a:r>
            <a:endParaRPr lang="ja-JP" altLang="en-US" sz="4400" dirty="0">
              <a:latin typeface="Century" pitchFamily="18" charset="0"/>
            </a:endParaRPr>
          </a:p>
          <a:p>
            <a:pPr marL="0" indent="0" algn="ctr">
              <a:buNone/>
            </a:pPr>
            <a:endParaRPr kumimoji="1" lang="ja-JP" altLang="en-US" sz="4000" dirty="0"/>
          </a:p>
        </p:txBody>
      </p:sp>
      <p:pic>
        <p:nvPicPr>
          <p:cNvPr id="1030" name="Picture 6" descr="http://blogs.bizmakoto.jp/hiramoto/TPP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573016"/>
            <a:ext cx="28575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37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p:cTn id="25" dur="1000" fill="hold"/>
                                        <p:tgtEl>
                                          <p:spTgt spid="1030"/>
                                        </p:tgtEl>
                                        <p:attrNameLst>
                                          <p:attrName>ppt_w</p:attrName>
                                        </p:attrNameLst>
                                      </p:cBhvr>
                                      <p:tavLst>
                                        <p:tav tm="0">
                                          <p:val>
                                            <p:fltVal val="0"/>
                                          </p:val>
                                        </p:tav>
                                        <p:tav tm="100000">
                                          <p:val>
                                            <p:strVal val="#ppt_w"/>
                                          </p:val>
                                        </p:tav>
                                      </p:tavLst>
                                    </p:anim>
                                    <p:anim calcmode="lin" valueType="num">
                                      <p:cBhvr>
                                        <p:cTn id="26" dur="1000" fill="hold"/>
                                        <p:tgtEl>
                                          <p:spTgt spid="1030"/>
                                        </p:tgtEl>
                                        <p:attrNameLst>
                                          <p:attrName>ppt_h</p:attrName>
                                        </p:attrNameLst>
                                      </p:cBhvr>
                                      <p:tavLst>
                                        <p:tav tm="0">
                                          <p:val>
                                            <p:fltVal val="0"/>
                                          </p:val>
                                        </p:tav>
                                        <p:tav tm="100000">
                                          <p:val>
                                            <p:strVal val="#ppt_h"/>
                                          </p:val>
                                        </p:tav>
                                      </p:tavLst>
                                    </p:anim>
                                    <p:anim calcmode="lin" valueType="num">
                                      <p:cBhvr>
                                        <p:cTn id="27" dur="1000" fill="hold"/>
                                        <p:tgtEl>
                                          <p:spTgt spid="1030"/>
                                        </p:tgtEl>
                                        <p:attrNameLst>
                                          <p:attrName>style.rotation</p:attrName>
                                        </p:attrNameLst>
                                      </p:cBhvr>
                                      <p:tavLst>
                                        <p:tav tm="0">
                                          <p:val>
                                            <p:fltVal val="90"/>
                                          </p:val>
                                        </p:tav>
                                        <p:tav tm="100000">
                                          <p:val>
                                            <p:fltVal val="0"/>
                                          </p:val>
                                        </p:tav>
                                      </p:tavLst>
                                    </p:anim>
                                    <p:animEffect transition="in" filter="fade">
                                      <p:cBhvr>
                                        <p:cTn id="28"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16632"/>
            <a:ext cx="7924800" cy="724942"/>
          </a:xfrm>
        </p:spPr>
        <p:txBody>
          <a:bodyPr/>
          <a:lstStyle/>
          <a:p>
            <a:pPr algn="ctr" fontAlgn="auto">
              <a:spcAft>
                <a:spcPts val="0"/>
              </a:spcAft>
              <a:defRPr/>
            </a:pPr>
            <a:r>
              <a:rPr lang="ja-JP" altLang="en-US" sz="4800" dirty="0" smtClean="0">
                <a:solidFill>
                  <a:schemeClr val="tx2">
                    <a:tint val="100000"/>
                    <a:satMod val="250000"/>
                  </a:schemeClr>
                </a:solidFill>
              </a:rPr>
              <a:t>救急部での初期治療</a:t>
            </a:r>
            <a:endParaRPr lang="ja-JP" altLang="en-US" sz="4800" dirty="0">
              <a:solidFill>
                <a:schemeClr val="tx2">
                  <a:tint val="100000"/>
                  <a:satMod val="250000"/>
                </a:schemeClr>
              </a:solidFill>
            </a:endParaRPr>
          </a:p>
        </p:txBody>
      </p:sp>
      <p:sp>
        <p:nvSpPr>
          <p:cNvPr id="50178" name="コンテンツ プレースホルダー 2"/>
          <p:cNvSpPr>
            <a:spLocks noGrp="1"/>
          </p:cNvSpPr>
          <p:nvPr>
            <p:ph sz="quarter" idx="13"/>
          </p:nvPr>
        </p:nvSpPr>
        <p:spPr>
          <a:xfrm>
            <a:off x="35496" y="1324908"/>
            <a:ext cx="8951494" cy="2968188"/>
          </a:xfrm>
        </p:spPr>
        <p:txBody>
          <a:bodyPr>
            <a:normAutofit/>
          </a:bodyPr>
          <a:lstStyle/>
          <a:p>
            <a:pPr fontAlgn="auto">
              <a:defRPr/>
            </a:pPr>
            <a:r>
              <a:rPr lang="en-US" altLang="ja-JP" sz="3200" dirty="0" smtClean="0">
                <a:latin typeface="Century" pitchFamily="18" charset="0"/>
              </a:rPr>
              <a:t>K</a:t>
            </a:r>
            <a:r>
              <a:rPr lang="ja-JP" altLang="en-US" sz="3200" dirty="0" smtClean="0">
                <a:latin typeface="Century" pitchFamily="18" charset="0"/>
              </a:rPr>
              <a:t>補充</a:t>
            </a:r>
            <a:endParaRPr lang="en-US" altLang="ja-JP" sz="3200" dirty="0" smtClean="0">
              <a:latin typeface="Century" pitchFamily="18" charset="0"/>
            </a:endParaRPr>
          </a:p>
          <a:p>
            <a:pPr marL="0" indent="0" fontAlgn="auto">
              <a:buNone/>
              <a:defRPr/>
            </a:pPr>
            <a:r>
              <a:rPr lang="ja-JP" altLang="en-US" sz="3200" dirty="0">
                <a:latin typeface="Century" pitchFamily="18" charset="0"/>
              </a:rPr>
              <a:t>　</a:t>
            </a:r>
            <a:r>
              <a:rPr lang="ja-JP" altLang="en-US" sz="3200" dirty="0" smtClean="0">
                <a:latin typeface="Century" pitchFamily="18" charset="0"/>
              </a:rPr>
              <a:t>末梢静脈ルートから</a:t>
            </a:r>
            <a:r>
              <a:rPr lang="en-US" altLang="ja-JP" sz="3200" dirty="0" smtClean="0">
                <a:latin typeface="Century" pitchFamily="18" charset="0"/>
              </a:rPr>
              <a:t>K</a:t>
            </a:r>
            <a:r>
              <a:rPr lang="ja-JP" altLang="en-US" sz="3200" dirty="0">
                <a:latin typeface="Century" pitchFamily="18" charset="0"/>
              </a:rPr>
              <a:t>濃度</a:t>
            </a:r>
            <a:r>
              <a:rPr lang="en-US" altLang="ja-JP" sz="3200" dirty="0" smtClean="0">
                <a:latin typeface="Century" pitchFamily="18" charset="0"/>
              </a:rPr>
              <a:t>40mEq/L</a:t>
            </a:r>
            <a:r>
              <a:rPr lang="ja-JP" altLang="en-US" sz="3200" dirty="0" smtClean="0">
                <a:latin typeface="Century" pitchFamily="18" charset="0"/>
              </a:rPr>
              <a:t>の点滴を、</a:t>
            </a:r>
            <a:endParaRPr lang="en-US" altLang="ja-JP" sz="3200" dirty="0" smtClean="0">
              <a:latin typeface="Century" pitchFamily="18" charset="0"/>
            </a:endParaRPr>
          </a:p>
          <a:p>
            <a:pPr marL="0" indent="0" fontAlgn="auto">
              <a:buNone/>
              <a:defRPr/>
            </a:pPr>
            <a:r>
              <a:rPr lang="ja-JP" altLang="en-US" sz="3200" dirty="0" smtClean="0">
                <a:latin typeface="Century" pitchFamily="18" charset="0"/>
              </a:rPr>
              <a:t>　</a:t>
            </a:r>
            <a:r>
              <a:rPr lang="en-US" altLang="ja-JP" sz="3200" dirty="0" smtClean="0">
                <a:latin typeface="Century" pitchFamily="18" charset="0"/>
              </a:rPr>
              <a:t>20 </a:t>
            </a:r>
            <a:r>
              <a:rPr lang="en-US" altLang="ja-JP" sz="3200" dirty="0" err="1" smtClean="0">
                <a:latin typeface="Century" pitchFamily="18" charset="0"/>
              </a:rPr>
              <a:t>mEq</a:t>
            </a:r>
            <a:r>
              <a:rPr lang="en-US" altLang="ja-JP" sz="3200" dirty="0" smtClean="0">
                <a:latin typeface="Century" pitchFamily="18" charset="0"/>
              </a:rPr>
              <a:t>/h</a:t>
            </a:r>
            <a:r>
              <a:rPr lang="ja-JP" altLang="en-US" sz="3200" dirty="0" smtClean="0">
                <a:latin typeface="Century" pitchFamily="18" charset="0"/>
              </a:rPr>
              <a:t>で開始</a:t>
            </a:r>
            <a:r>
              <a:rPr lang="ja-JP" altLang="en-US" sz="3200" dirty="0">
                <a:latin typeface="Century" pitchFamily="18" charset="0"/>
              </a:rPr>
              <a:t>した</a:t>
            </a:r>
            <a:r>
              <a:rPr lang="ja-JP" altLang="en-US" sz="3200" dirty="0" smtClean="0">
                <a:latin typeface="Century" pitchFamily="18" charset="0"/>
              </a:rPr>
              <a:t>。</a:t>
            </a:r>
            <a:endParaRPr lang="en-US" altLang="ja-JP" sz="3200" dirty="0" smtClean="0">
              <a:latin typeface="Century" pitchFamily="18" charset="0"/>
            </a:endParaRPr>
          </a:p>
          <a:p>
            <a:pPr marL="0" indent="0" fontAlgn="auto">
              <a:buNone/>
              <a:defRPr/>
            </a:pPr>
            <a:endParaRPr lang="en-US" altLang="ja-JP" sz="3200" dirty="0" smtClean="0">
              <a:latin typeface="Century" pitchFamily="18" charset="0"/>
            </a:endParaRPr>
          </a:p>
        </p:txBody>
      </p:sp>
      <p:pic>
        <p:nvPicPr>
          <p:cNvPr id="1026" name="Picture 2" descr="クリックすると新しいウィンドウで開きます"/>
          <p:cNvPicPr>
            <a:picLocks noChangeAspect="1" noChangeArrowheads="1"/>
          </p:cNvPicPr>
          <p:nvPr/>
        </p:nvPicPr>
        <p:blipFill rotWithShape="1">
          <a:blip r:embed="rId3">
            <a:extLst>
              <a:ext uri="{28A0092B-C50C-407E-A947-70E740481C1C}">
                <a14:useLocalDpi xmlns:a14="http://schemas.microsoft.com/office/drawing/2010/main" val="0"/>
              </a:ext>
            </a:extLst>
          </a:blip>
          <a:srcRect l="9524" t="29479" r="9649" b="31527"/>
          <a:stretch/>
        </p:blipFill>
        <p:spPr bwMode="auto">
          <a:xfrm>
            <a:off x="3370933" y="4653136"/>
            <a:ext cx="5521547" cy="17714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クリックすると新しいウィンドウで開きます"/>
          <p:cNvPicPr>
            <a:picLocks noChangeAspect="1" noChangeArrowheads="1"/>
          </p:cNvPicPr>
          <p:nvPr/>
        </p:nvPicPr>
        <p:blipFill rotWithShape="1">
          <a:blip r:embed="rId4">
            <a:extLst>
              <a:ext uri="{28A0092B-C50C-407E-A947-70E740481C1C}">
                <a14:useLocalDpi xmlns:a14="http://schemas.microsoft.com/office/drawing/2010/main" val="0"/>
              </a:ext>
            </a:extLst>
          </a:blip>
          <a:srcRect t="29235" b="32250"/>
          <a:stretch/>
        </p:blipFill>
        <p:spPr bwMode="auto">
          <a:xfrm>
            <a:off x="9828584" y="3284984"/>
            <a:ext cx="4814664" cy="1854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livedoor.blogimg.jp/idiacorp/imgs/0/9/092bdde3.jpg"/>
          <p:cNvPicPr>
            <a:picLocks noChangeAspect="1" noChangeArrowheads="1"/>
          </p:cNvPicPr>
          <p:nvPr/>
        </p:nvPicPr>
        <p:blipFill rotWithShape="1">
          <a:blip r:embed="rId5">
            <a:extLst>
              <a:ext uri="{28A0092B-C50C-407E-A947-70E740481C1C}">
                <a14:useLocalDpi xmlns:a14="http://schemas.microsoft.com/office/drawing/2010/main" val="0"/>
              </a:ext>
            </a:extLst>
          </a:blip>
          <a:srcRect l="5976" t="17863" r="6948" b="16675"/>
          <a:stretch/>
        </p:blipFill>
        <p:spPr bwMode="auto">
          <a:xfrm>
            <a:off x="251520" y="5013176"/>
            <a:ext cx="2664296" cy="135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80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486" y="115541"/>
            <a:ext cx="8208962" cy="865187"/>
          </a:xfrm>
        </p:spPr>
        <p:txBody>
          <a:bodyPr/>
          <a:lstStyle/>
          <a:p>
            <a:pPr algn="ctr" fontAlgn="auto">
              <a:spcAft>
                <a:spcPts val="0"/>
              </a:spcAft>
              <a:defRPr/>
            </a:pPr>
            <a:r>
              <a:rPr lang="en-US" altLang="ja-JP" sz="4800" dirty="0" smtClean="0">
                <a:solidFill>
                  <a:schemeClr val="tx2">
                    <a:tint val="100000"/>
                    <a:satMod val="250000"/>
                  </a:schemeClr>
                </a:solidFill>
              </a:rPr>
              <a:t/>
            </a:r>
            <a:br>
              <a:rPr lang="en-US" altLang="ja-JP" sz="4800" dirty="0" smtClean="0">
                <a:solidFill>
                  <a:schemeClr val="tx2">
                    <a:tint val="100000"/>
                    <a:satMod val="250000"/>
                  </a:schemeClr>
                </a:solidFill>
              </a:rPr>
            </a:br>
            <a:r>
              <a:rPr lang="ja-JP" altLang="en-US" sz="4800" dirty="0" smtClean="0">
                <a:solidFill>
                  <a:schemeClr val="tx2">
                    <a:tint val="100000"/>
                    <a:satMod val="250000"/>
                  </a:schemeClr>
                </a:solidFill>
              </a:rPr>
              <a:t>症例</a:t>
            </a:r>
            <a:endParaRPr lang="ja-JP" altLang="en-US" sz="4800" dirty="0">
              <a:solidFill>
                <a:schemeClr val="tx2">
                  <a:tint val="100000"/>
                  <a:satMod val="250000"/>
                </a:schemeClr>
              </a:solidFill>
            </a:endParaRPr>
          </a:p>
        </p:txBody>
      </p:sp>
      <p:sp>
        <p:nvSpPr>
          <p:cNvPr id="3" name="コンテンツ プレースホルダー 2"/>
          <p:cNvSpPr>
            <a:spLocks noGrp="1"/>
          </p:cNvSpPr>
          <p:nvPr>
            <p:ph sz="quarter" idx="13"/>
          </p:nvPr>
        </p:nvSpPr>
        <p:spPr>
          <a:xfrm>
            <a:off x="322833" y="1052736"/>
            <a:ext cx="8641655" cy="5155778"/>
          </a:xfrm>
        </p:spPr>
        <p:txBody>
          <a:bodyPr>
            <a:noAutofit/>
          </a:bodyPr>
          <a:lstStyle/>
          <a:p>
            <a:pPr fontAlgn="auto">
              <a:buFont typeface="Arial" pitchFamily="34" charset="0"/>
              <a:buChar char="•"/>
              <a:defRPr/>
            </a:pPr>
            <a:r>
              <a:rPr lang="ja-JP" altLang="en-US" sz="3500" dirty="0" smtClean="0">
                <a:latin typeface="HGｺﾞｼｯｸM" pitchFamily="49" charset="-128"/>
              </a:rPr>
              <a:t>患者：</a:t>
            </a:r>
            <a:r>
              <a:rPr lang="en-US" altLang="ja-JP" sz="3500" dirty="0">
                <a:latin typeface="Century" pitchFamily="18" charset="0"/>
              </a:rPr>
              <a:t>6</a:t>
            </a:r>
            <a:r>
              <a:rPr lang="en-US" altLang="ja-JP" sz="3500" dirty="0" smtClean="0">
                <a:latin typeface="Century" pitchFamily="18" charset="0"/>
              </a:rPr>
              <a:t>1</a:t>
            </a:r>
            <a:r>
              <a:rPr lang="ja-JP" altLang="en-US" sz="3500" dirty="0" smtClean="0">
                <a:latin typeface="Century" pitchFamily="18" charset="0"/>
              </a:rPr>
              <a:t>歳</a:t>
            </a:r>
            <a:r>
              <a:rPr lang="ja-JP" altLang="en-US" sz="3500" dirty="0" smtClean="0">
                <a:latin typeface="HGｺﾞｼｯｸM" pitchFamily="49" charset="-128"/>
              </a:rPr>
              <a:t>　男性</a:t>
            </a:r>
            <a:endParaRPr lang="en-US" altLang="ja-JP" sz="1400" dirty="0" smtClean="0">
              <a:latin typeface="HGｺﾞｼｯｸM" pitchFamily="49" charset="-128"/>
            </a:endParaRPr>
          </a:p>
          <a:p>
            <a:pPr fontAlgn="auto">
              <a:buFont typeface="Arial" pitchFamily="34" charset="0"/>
              <a:buChar char="•"/>
              <a:defRPr/>
            </a:pPr>
            <a:r>
              <a:rPr lang="ja-JP" altLang="en-US" sz="3500" dirty="0" smtClean="0">
                <a:latin typeface="HGｺﾞｼｯｸM" pitchFamily="49" charset="-128"/>
              </a:rPr>
              <a:t>主訴：両下肢脱力感、歩行不可能</a:t>
            </a:r>
            <a:endParaRPr lang="en-US" altLang="ja-JP" sz="1400" dirty="0" smtClean="0">
              <a:latin typeface="HGｺﾞｼｯｸM" pitchFamily="49" charset="-128"/>
            </a:endParaRPr>
          </a:p>
          <a:p>
            <a:pPr fontAlgn="auto">
              <a:buFont typeface="Arial" pitchFamily="34" charset="0"/>
              <a:buChar char="•"/>
              <a:defRPr/>
            </a:pPr>
            <a:r>
              <a:rPr lang="ja-JP" altLang="en-US" sz="3500" dirty="0" smtClean="0"/>
              <a:t>既往歴：会社の健診にて高脂血症を指摘された（内服なし）</a:t>
            </a:r>
            <a:endParaRPr lang="en-US" altLang="ja-JP" sz="1400" dirty="0" smtClean="0"/>
          </a:p>
          <a:p>
            <a:pPr fontAlgn="auto">
              <a:buFont typeface="Arial" pitchFamily="34" charset="0"/>
              <a:buChar char="•"/>
              <a:defRPr/>
            </a:pPr>
            <a:r>
              <a:rPr lang="ja-JP" altLang="en-US" sz="3500" dirty="0" smtClean="0">
                <a:latin typeface="HGｺﾞｼｯｸM" pitchFamily="49" charset="-128"/>
              </a:rPr>
              <a:t>内服薬：サプリメントのみ</a:t>
            </a:r>
            <a:endParaRPr lang="en-US" altLang="ja-JP" sz="3500" dirty="0" smtClean="0">
              <a:latin typeface="HGｺﾞｼｯｸM" pitchFamily="49" charset="-128"/>
            </a:endParaRPr>
          </a:p>
          <a:p>
            <a:pPr fontAlgn="auto">
              <a:buFont typeface="Arial" pitchFamily="34" charset="0"/>
              <a:buChar char="•"/>
              <a:defRPr/>
            </a:pPr>
            <a:r>
              <a:rPr lang="ja-JP" altLang="en-US" sz="3500" dirty="0" smtClean="0">
                <a:latin typeface="HGｺﾞｼｯｸM" pitchFamily="49" charset="-128"/>
              </a:rPr>
              <a:t>生活歴：喫煙なし、飲酒なし</a:t>
            </a:r>
            <a:endParaRPr lang="en-US" altLang="ja-JP" sz="3500" dirty="0" smtClean="0">
              <a:latin typeface="HGｺﾞｼｯｸM" pitchFamily="49" charset="-128"/>
            </a:endParaRPr>
          </a:p>
          <a:p>
            <a:pPr fontAlgn="auto">
              <a:buFont typeface="Arial" pitchFamily="34" charset="0"/>
              <a:buChar char="•"/>
              <a:defRPr/>
            </a:pPr>
            <a:r>
              <a:rPr lang="ja-JP" altLang="en-US" sz="3500" dirty="0" smtClean="0">
                <a:latin typeface="HGｺﾞｼｯｸM" pitchFamily="49" charset="-128"/>
              </a:rPr>
              <a:t>家族歴：なし</a:t>
            </a:r>
            <a:endParaRPr lang="en-US" altLang="ja-JP" sz="3600" dirty="0" smtClean="0">
              <a:latin typeface="HGｺﾞｼｯｸM" pitchFamily="49" charset="-128"/>
            </a:endParaRPr>
          </a:p>
          <a:p>
            <a:pPr fontAlgn="auto">
              <a:buFont typeface="Arial" pitchFamily="34" charset="0"/>
              <a:buChar char="•"/>
              <a:defRPr/>
            </a:pPr>
            <a:r>
              <a:rPr lang="ja-JP" altLang="en-US" sz="3600" dirty="0" smtClean="0">
                <a:latin typeface="HGｺﾞｼｯｸM" pitchFamily="49" charset="-128"/>
              </a:rPr>
              <a:t>仕事歴：鉄鋼所の社長</a:t>
            </a:r>
            <a:endParaRPr lang="en-US" altLang="ja-JP" sz="3600" dirty="0" smtClean="0">
              <a:latin typeface="HGｺﾞｼｯｸM" pitchFamily="49"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16632"/>
            <a:ext cx="7924800" cy="648072"/>
          </a:xfrm>
        </p:spPr>
        <p:txBody>
          <a:bodyPr/>
          <a:lstStyle/>
          <a:p>
            <a:pPr algn="ctr" fontAlgn="auto">
              <a:spcAft>
                <a:spcPts val="0"/>
              </a:spcAft>
              <a:defRPr/>
            </a:pPr>
            <a:r>
              <a:rPr lang="ja-JP" altLang="en-US" sz="4800" dirty="0" smtClean="0">
                <a:solidFill>
                  <a:schemeClr val="tx2">
                    <a:tint val="100000"/>
                    <a:satMod val="250000"/>
                  </a:schemeClr>
                </a:solidFill>
              </a:rPr>
              <a:t>救急病棟での経過</a:t>
            </a:r>
            <a:endParaRPr lang="ja-JP" altLang="en-US" sz="4800" dirty="0">
              <a:solidFill>
                <a:schemeClr val="tx2">
                  <a:tint val="100000"/>
                  <a:satMod val="250000"/>
                </a:schemeClr>
              </a:solidFill>
            </a:endParaRPr>
          </a:p>
        </p:txBody>
      </p:sp>
      <p:graphicFrame>
        <p:nvGraphicFramePr>
          <p:cNvPr id="6" name="コンテンツ プレースホルダー 5"/>
          <p:cNvGraphicFramePr>
            <a:graphicFrameLocks noGrp="1"/>
          </p:cNvGraphicFramePr>
          <p:nvPr>
            <p:ph sz="quarter" idx="13"/>
            <p:extLst>
              <p:ext uri="{D42A27DB-BD31-4B8C-83A1-F6EECF244321}">
                <p14:modId xmlns:p14="http://schemas.microsoft.com/office/powerpoint/2010/main" val="2349751777"/>
              </p:ext>
            </p:extLst>
          </p:nvPr>
        </p:nvGraphicFramePr>
        <p:xfrm>
          <a:off x="277401" y="1594779"/>
          <a:ext cx="8640960"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5" name="ひし形 4"/>
          <p:cNvSpPr/>
          <p:nvPr/>
        </p:nvSpPr>
        <p:spPr>
          <a:xfrm>
            <a:off x="1133068" y="2170585"/>
            <a:ext cx="144016" cy="144016"/>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cxnSp>
        <p:nvCxnSpPr>
          <p:cNvPr id="15" name="直線コネクタ 14"/>
          <p:cNvCxnSpPr/>
          <p:nvPr/>
        </p:nvCxnSpPr>
        <p:spPr>
          <a:xfrm>
            <a:off x="1645553" y="4258817"/>
            <a:ext cx="0" cy="900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445753" y="4258817"/>
            <a:ext cx="0" cy="900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81657" y="4258817"/>
            <a:ext cx="0" cy="900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309849" y="4258817"/>
            <a:ext cx="0" cy="900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173945" y="4258817"/>
            <a:ext cx="0" cy="900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6038041" y="4258817"/>
            <a:ext cx="0" cy="900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902137" y="4258817"/>
            <a:ext cx="0" cy="900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766233" y="4258817"/>
            <a:ext cx="0" cy="900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ひし形 29"/>
          <p:cNvSpPr/>
          <p:nvPr/>
        </p:nvSpPr>
        <p:spPr>
          <a:xfrm>
            <a:off x="3661777" y="2530625"/>
            <a:ext cx="144016" cy="144016"/>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31" name="コンテンツ プレースホルダー 2"/>
          <p:cNvSpPr txBox="1">
            <a:spLocks/>
          </p:cNvSpPr>
          <p:nvPr/>
        </p:nvSpPr>
        <p:spPr>
          <a:xfrm>
            <a:off x="1177501" y="4042793"/>
            <a:ext cx="936104" cy="432048"/>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buFont typeface="Arial" charset="0"/>
              <a:buNone/>
              <a:defRPr/>
            </a:pPr>
            <a:endParaRPr lang="en-US" altLang="ja-JP" sz="1600" b="1" dirty="0" smtClean="0">
              <a:solidFill>
                <a:srgbClr val="00B0F0"/>
              </a:solidFill>
              <a:latin typeface="Century" pitchFamily="18" charset="0"/>
            </a:endParaRPr>
          </a:p>
          <a:p>
            <a:pPr marL="0" indent="0" algn="ctr" fontAlgn="auto">
              <a:buNone/>
              <a:defRPr/>
            </a:pPr>
            <a:r>
              <a:rPr lang="en-US" altLang="ja-JP" sz="1600" b="1" dirty="0" smtClean="0">
                <a:latin typeface="Century" pitchFamily="18" charset="0"/>
              </a:rPr>
              <a:t>11</a:t>
            </a:r>
          </a:p>
        </p:txBody>
      </p:sp>
      <p:sp>
        <p:nvSpPr>
          <p:cNvPr id="32" name="コンテンツ プレースホルダー 2"/>
          <p:cNvSpPr txBox="1">
            <a:spLocks/>
          </p:cNvSpPr>
          <p:nvPr/>
        </p:nvSpPr>
        <p:spPr>
          <a:xfrm>
            <a:off x="2077601" y="4042793"/>
            <a:ext cx="936104" cy="432048"/>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buFont typeface="Arial" charset="0"/>
              <a:buNone/>
              <a:defRPr/>
            </a:pPr>
            <a:endParaRPr lang="en-US" altLang="ja-JP" sz="1600" b="1" dirty="0" smtClean="0">
              <a:solidFill>
                <a:srgbClr val="00B0F0"/>
              </a:solidFill>
              <a:latin typeface="Century" pitchFamily="18" charset="0"/>
            </a:endParaRPr>
          </a:p>
          <a:p>
            <a:pPr marL="0" indent="0" algn="ctr" fontAlgn="auto">
              <a:buNone/>
              <a:defRPr/>
            </a:pPr>
            <a:r>
              <a:rPr lang="en-US" altLang="ja-JP" sz="1600" b="1" dirty="0" smtClean="0">
                <a:latin typeface="Century" pitchFamily="18" charset="0"/>
              </a:rPr>
              <a:t>12</a:t>
            </a:r>
          </a:p>
        </p:txBody>
      </p:sp>
      <p:sp>
        <p:nvSpPr>
          <p:cNvPr id="34" name="コンテンツ プレースホルダー 2"/>
          <p:cNvSpPr txBox="1">
            <a:spLocks/>
          </p:cNvSpPr>
          <p:nvPr/>
        </p:nvSpPr>
        <p:spPr>
          <a:xfrm>
            <a:off x="3013705" y="4042793"/>
            <a:ext cx="936104" cy="432048"/>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buFont typeface="Arial" charset="0"/>
              <a:buNone/>
              <a:defRPr/>
            </a:pPr>
            <a:endParaRPr lang="en-US" altLang="ja-JP" sz="1600" b="1" dirty="0" smtClean="0">
              <a:solidFill>
                <a:srgbClr val="00B0F0"/>
              </a:solidFill>
              <a:latin typeface="Century" pitchFamily="18" charset="0"/>
            </a:endParaRPr>
          </a:p>
          <a:p>
            <a:pPr marL="0" indent="0" algn="ctr" fontAlgn="auto">
              <a:buNone/>
              <a:defRPr/>
            </a:pPr>
            <a:r>
              <a:rPr lang="en-US" altLang="ja-JP" sz="1600" b="1" dirty="0" smtClean="0">
                <a:latin typeface="Century" pitchFamily="18" charset="0"/>
              </a:rPr>
              <a:t>13</a:t>
            </a:r>
          </a:p>
        </p:txBody>
      </p:sp>
      <p:sp>
        <p:nvSpPr>
          <p:cNvPr id="35" name="コンテンツ プレースホルダー 2"/>
          <p:cNvSpPr txBox="1">
            <a:spLocks/>
          </p:cNvSpPr>
          <p:nvPr/>
        </p:nvSpPr>
        <p:spPr>
          <a:xfrm>
            <a:off x="349409" y="4042793"/>
            <a:ext cx="936104" cy="432048"/>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buFont typeface="Arial" charset="0"/>
              <a:buNone/>
              <a:defRPr/>
            </a:pPr>
            <a:endParaRPr lang="en-US" altLang="ja-JP" sz="1600" b="1" dirty="0" smtClean="0">
              <a:solidFill>
                <a:srgbClr val="00B0F0"/>
              </a:solidFill>
              <a:latin typeface="Century" pitchFamily="18" charset="0"/>
            </a:endParaRPr>
          </a:p>
          <a:p>
            <a:pPr marL="0" indent="0" algn="ctr" fontAlgn="auto">
              <a:buNone/>
              <a:defRPr/>
            </a:pPr>
            <a:r>
              <a:rPr lang="en-US" altLang="ja-JP" sz="1600" b="1" dirty="0" smtClean="0">
                <a:latin typeface="Century" pitchFamily="18" charset="0"/>
              </a:rPr>
              <a:t>10</a:t>
            </a:r>
          </a:p>
        </p:txBody>
      </p:sp>
      <p:sp>
        <p:nvSpPr>
          <p:cNvPr id="36" name="コンテンツ プレースホルダー 2"/>
          <p:cNvSpPr txBox="1">
            <a:spLocks/>
          </p:cNvSpPr>
          <p:nvPr/>
        </p:nvSpPr>
        <p:spPr>
          <a:xfrm>
            <a:off x="3877801" y="4042793"/>
            <a:ext cx="936104" cy="432048"/>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buFont typeface="Arial" charset="0"/>
              <a:buNone/>
              <a:defRPr/>
            </a:pPr>
            <a:endParaRPr lang="en-US" altLang="ja-JP" sz="1600" b="1" dirty="0" smtClean="0">
              <a:solidFill>
                <a:srgbClr val="00B0F0"/>
              </a:solidFill>
              <a:latin typeface="Century" pitchFamily="18" charset="0"/>
            </a:endParaRPr>
          </a:p>
          <a:p>
            <a:pPr marL="0" indent="0" algn="ctr" fontAlgn="auto">
              <a:buNone/>
              <a:defRPr/>
            </a:pPr>
            <a:r>
              <a:rPr lang="en-US" altLang="ja-JP" sz="1600" b="1" dirty="0" smtClean="0">
                <a:latin typeface="Century" pitchFamily="18" charset="0"/>
              </a:rPr>
              <a:t>14</a:t>
            </a:r>
          </a:p>
        </p:txBody>
      </p:sp>
      <p:sp>
        <p:nvSpPr>
          <p:cNvPr id="37" name="コンテンツ プレースホルダー 2"/>
          <p:cNvSpPr txBox="1">
            <a:spLocks/>
          </p:cNvSpPr>
          <p:nvPr/>
        </p:nvSpPr>
        <p:spPr>
          <a:xfrm>
            <a:off x="4705893" y="4042793"/>
            <a:ext cx="936104" cy="432048"/>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buFont typeface="Arial" charset="0"/>
              <a:buNone/>
              <a:defRPr/>
            </a:pPr>
            <a:endParaRPr lang="en-US" altLang="ja-JP" sz="1600" b="1" dirty="0" smtClean="0">
              <a:solidFill>
                <a:srgbClr val="00B0F0"/>
              </a:solidFill>
              <a:latin typeface="Century" pitchFamily="18" charset="0"/>
            </a:endParaRPr>
          </a:p>
          <a:p>
            <a:pPr marL="0" indent="0" algn="ctr" fontAlgn="auto">
              <a:buNone/>
              <a:defRPr/>
            </a:pPr>
            <a:r>
              <a:rPr lang="en-US" altLang="ja-JP" sz="1600" b="1" dirty="0" smtClean="0">
                <a:latin typeface="Century" pitchFamily="18" charset="0"/>
              </a:rPr>
              <a:t>15</a:t>
            </a:r>
          </a:p>
        </p:txBody>
      </p:sp>
      <p:sp>
        <p:nvSpPr>
          <p:cNvPr id="38" name="コンテンツ プレースホルダー 2"/>
          <p:cNvSpPr txBox="1">
            <a:spLocks/>
          </p:cNvSpPr>
          <p:nvPr/>
        </p:nvSpPr>
        <p:spPr>
          <a:xfrm>
            <a:off x="5533985" y="4042793"/>
            <a:ext cx="936104" cy="432048"/>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buFont typeface="Arial" charset="0"/>
              <a:buNone/>
              <a:defRPr/>
            </a:pPr>
            <a:endParaRPr lang="en-US" altLang="ja-JP" sz="1600" b="1" dirty="0" smtClean="0">
              <a:solidFill>
                <a:srgbClr val="00B0F0"/>
              </a:solidFill>
              <a:latin typeface="Century" pitchFamily="18" charset="0"/>
            </a:endParaRPr>
          </a:p>
          <a:p>
            <a:pPr marL="0" indent="0" algn="ctr" fontAlgn="auto">
              <a:buNone/>
              <a:defRPr/>
            </a:pPr>
            <a:r>
              <a:rPr lang="en-US" altLang="ja-JP" sz="1600" b="1" dirty="0" smtClean="0">
                <a:latin typeface="Century" pitchFamily="18" charset="0"/>
              </a:rPr>
              <a:t>16</a:t>
            </a:r>
          </a:p>
        </p:txBody>
      </p:sp>
      <p:sp>
        <p:nvSpPr>
          <p:cNvPr id="39" name="コンテンツ プレースホルダー 2"/>
          <p:cNvSpPr txBox="1">
            <a:spLocks/>
          </p:cNvSpPr>
          <p:nvPr/>
        </p:nvSpPr>
        <p:spPr>
          <a:xfrm>
            <a:off x="6398081" y="4042793"/>
            <a:ext cx="936104" cy="432048"/>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buFont typeface="Arial" charset="0"/>
              <a:buNone/>
              <a:defRPr/>
            </a:pPr>
            <a:endParaRPr lang="en-US" altLang="ja-JP" sz="1600" b="1" dirty="0" smtClean="0">
              <a:solidFill>
                <a:srgbClr val="00B0F0"/>
              </a:solidFill>
              <a:latin typeface="Century" pitchFamily="18" charset="0"/>
            </a:endParaRPr>
          </a:p>
          <a:p>
            <a:pPr marL="0" indent="0" algn="ctr" fontAlgn="auto">
              <a:buNone/>
              <a:defRPr/>
            </a:pPr>
            <a:r>
              <a:rPr lang="en-US" altLang="ja-JP" sz="1600" b="1" dirty="0" smtClean="0">
                <a:latin typeface="Century" pitchFamily="18" charset="0"/>
              </a:rPr>
              <a:t>17</a:t>
            </a:r>
          </a:p>
        </p:txBody>
      </p:sp>
      <p:sp>
        <p:nvSpPr>
          <p:cNvPr id="40" name="コンテンツ プレースホルダー 2"/>
          <p:cNvSpPr txBox="1">
            <a:spLocks/>
          </p:cNvSpPr>
          <p:nvPr/>
        </p:nvSpPr>
        <p:spPr>
          <a:xfrm>
            <a:off x="7262177" y="4042793"/>
            <a:ext cx="936104" cy="432048"/>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buFont typeface="Arial" charset="0"/>
              <a:buNone/>
              <a:defRPr/>
            </a:pPr>
            <a:endParaRPr lang="en-US" altLang="ja-JP" sz="1600" b="1" dirty="0" smtClean="0">
              <a:solidFill>
                <a:srgbClr val="00B0F0"/>
              </a:solidFill>
              <a:latin typeface="Century" pitchFamily="18" charset="0"/>
            </a:endParaRPr>
          </a:p>
          <a:p>
            <a:pPr marL="0" indent="0" algn="ctr" fontAlgn="auto">
              <a:buNone/>
              <a:defRPr/>
            </a:pPr>
            <a:r>
              <a:rPr lang="en-US" altLang="ja-JP" sz="1600" b="1" dirty="0" smtClean="0">
                <a:latin typeface="Century" pitchFamily="18" charset="0"/>
              </a:rPr>
              <a:t>18</a:t>
            </a:r>
          </a:p>
        </p:txBody>
      </p:sp>
      <p:sp>
        <p:nvSpPr>
          <p:cNvPr id="44" name="ひし形 43"/>
          <p:cNvSpPr/>
          <p:nvPr/>
        </p:nvSpPr>
        <p:spPr>
          <a:xfrm>
            <a:off x="6326073" y="2602633"/>
            <a:ext cx="144016" cy="144016"/>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cxnSp>
        <p:nvCxnSpPr>
          <p:cNvPr id="50177" name="直線コネクタ 50176"/>
          <p:cNvCxnSpPr>
            <a:stCxn id="5" idx="3"/>
            <a:endCxn id="30" idx="3"/>
          </p:cNvCxnSpPr>
          <p:nvPr/>
        </p:nvCxnSpPr>
        <p:spPr>
          <a:xfrm>
            <a:off x="1277084" y="2242593"/>
            <a:ext cx="2528709" cy="36004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endCxn id="44" idx="3"/>
          </p:cNvCxnSpPr>
          <p:nvPr/>
        </p:nvCxnSpPr>
        <p:spPr>
          <a:xfrm>
            <a:off x="3782920" y="2602633"/>
            <a:ext cx="2687169" cy="7200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6465874" y="2676145"/>
            <a:ext cx="126435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コンテンツ プレースホルダー 2"/>
          <p:cNvSpPr txBox="1">
            <a:spLocks/>
          </p:cNvSpPr>
          <p:nvPr/>
        </p:nvSpPr>
        <p:spPr>
          <a:xfrm>
            <a:off x="817461" y="4797152"/>
            <a:ext cx="2530403" cy="972108"/>
          </a:xfrm>
          <a:prstGeom prst="rect">
            <a:avLst/>
          </a:prstGeom>
          <a:ln>
            <a:solidFill>
              <a:schemeClr val="tx1"/>
            </a:solidFill>
          </a:ln>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ja-JP" altLang="en-US" sz="2000" b="1" dirty="0" smtClean="0">
                <a:latin typeface="Century" pitchFamily="18" charset="0"/>
              </a:rPr>
              <a:t>四肢脱力進行</a:t>
            </a:r>
            <a:endParaRPr lang="en-US" altLang="ja-JP" sz="2000" b="1" dirty="0" smtClean="0">
              <a:latin typeface="Century" pitchFamily="18" charset="0"/>
            </a:endParaRPr>
          </a:p>
          <a:p>
            <a:pPr marL="0" indent="0" algn="ctr" fontAlgn="auto">
              <a:spcBef>
                <a:spcPts val="0"/>
              </a:spcBef>
              <a:spcAft>
                <a:spcPts val="0"/>
              </a:spcAft>
              <a:buFont typeface="Arial" charset="0"/>
              <a:buNone/>
              <a:defRPr/>
            </a:pPr>
            <a:r>
              <a:rPr lang="ja-JP" altLang="en-US" sz="2000" b="1" dirty="0" smtClean="0">
                <a:latin typeface="Century" pitchFamily="18" charset="0"/>
              </a:rPr>
              <a:t>しゃべりにくさ、</a:t>
            </a:r>
            <a:endParaRPr lang="en-US" altLang="ja-JP" sz="2000" b="1" dirty="0" smtClean="0">
              <a:latin typeface="Century" pitchFamily="18" charset="0"/>
            </a:endParaRPr>
          </a:p>
          <a:p>
            <a:pPr marL="0" indent="0" algn="ctr" fontAlgn="auto">
              <a:spcBef>
                <a:spcPts val="0"/>
              </a:spcBef>
              <a:spcAft>
                <a:spcPts val="0"/>
              </a:spcAft>
              <a:buFont typeface="Arial" charset="0"/>
              <a:buNone/>
              <a:defRPr/>
            </a:pPr>
            <a:r>
              <a:rPr lang="ja-JP" altLang="en-US" sz="2000" b="1" dirty="0" smtClean="0">
                <a:latin typeface="Century" pitchFamily="18" charset="0"/>
              </a:rPr>
              <a:t>嚥下困難感出現</a:t>
            </a:r>
            <a:endParaRPr lang="en-US" altLang="ja-JP" sz="2000" b="1" dirty="0" smtClean="0">
              <a:latin typeface="Century" pitchFamily="18" charset="0"/>
            </a:endParaRPr>
          </a:p>
          <a:p>
            <a:pPr marL="0" indent="0" algn="ctr" fontAlgn="auto">
              <a:buFont typeface="Arial" charset="0"/>
              <a:buNone/>
              <a:defRPr/>
            </a:pPr>
            <a:endParaRPr lang="en-US" altLang="ja-JP" sz="1800" b="1" dirty="0" smtClean="0">
              <a:latin typeface="Century" pitchFamily="18" charset="0"/>
            </a:endParaRPr>
          </a:p>
        </p:txBody>
      </p:sp>
      <p:sp>
        <p:nvSpPr>
          <p:cNvPr id="58" name="コンテンツ プレースホルダー 2"/>
          <p:cNvSpPr txBox="1">
            <a:spLocks/>
          </p:cNvSpPr>
          <p:nvPr/>
        </p:nvSpPr>
        <p:spPr>
          <a:xfrm>
            <a:off x="3347865" y="4797152"/>
            <a:ext cx="2654172" cy="972108"/>
          </a:xfrm>
          <a:prstGeom prst="rect">
            <a:avLst/>
          </a:prstGeom>
          <a:ln>
            <a:solidFill>
              <a:schemeClr val="tx1"/>
            </a:solidFill>
          </a:ln>
        </p:spPr>
        <p:txBody>
          <a:bodyPr vert="horz" lIns="91440" tIns="45720" rIns="91440" bIns="45720" rtlCol="0" anchor="ctr">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ja-JP" altLang="en-US" sz="2000" b="1" dirty="0" smtClean="0">
                <a:latin typeface="Century" pitchFamily="18" charset="0"/>
              </a:rPr>
              <a:t>嗄声、頸部の</a:t>
            </a:r>
            <a:endParaRPr lang="en-US" altLang="ja-JP" sz="2000" b="1" dirty="0" smtClean="0">
              <a:latin typeface="Century" pitchFamily="18" charset="0"/>
            </a:endParaRPr>
          </a:p>
          <a:p>
            <a:pPr marL="0" indent="0" algn="ctr" fontAlgn="auto">
              <a:spcBef>
                <a:spcPts val="0"/>
              </a:spcBef>
              <a:spcAft>
                <a:spcPts val="0"/>
              </a:spcAft>
              <a:buFont typeface="Arial" charset="0"/>
              <a:buNone/>
              <a:defRPr/>
            </a:pPr>
            <a:r>
              <a:rPr lang="ja-JP" altLang="en-US" sz="2000" b="1" dirty="0" smtClean="0">
                <a:latin typeface="Century" pitchFamily="18" charset="0"/>
              </a:rPr>
              <a:t>動かしにくさ出現</a:t>
            </a:r>
            <a:endParaRPr lang="en-US" altLang="ja-JP" sz="2000" b="1" dirty="0" smtClean="0">
              <a:latin typeface="Century" pitchFamily="18" charset="0"/>
            </a:endParaRPr>
          </a:p>
        </p:txBody>
      </p:sp>
      <p:cxnSp>
        <p:nvCxnSpPr>
          <p:cNvPr id="62" name="直線矢印コネクタ 61"/>
          <p:cNvCxnSpPr/>
          <p:nvPr/>
        </p:nvCxnSpPr>
        <p:spPr>
          <a:xfrm flipV="1">
            <a:off x="3923928" y="5769260"/>
            <a:ext cx="0" cy="3878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コンテンツ プレースホルダー 2"/>
          <p:cNvSpPr txBox="1">
            <a:spLocks/>
          </p:cNvSpPr>
          <p:nvPr/>
        </p:nvSpPr>
        <p:spPr>
          <a:xfrm>
            <a:off x="2565900" y="6137453"/>
            <a:ext cx="1862084" cy="603915"/>
          </a:xfrm>
          <a:prstGeom prst="rect">
            <a:avLst/>
          </a:prstGeom>
          <a:ln>
            <a:solidFill>
              <a:schemeClr val="tx1"/>
            </a:solidFill>
          </a:ln>
        </p:spPr>
        <p:txBody>
          <a:bodyPr vert="horz" lIns="91440" tIns="45720" rIns="91440" bIns="45720" rtlCol="0" anchor="ctr">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ja-JP" altLang="en-US" sz="2000" b="1" dirty="0" smtClean="0">
                <a:latin typeface="Century" pitchFamily="18" charset="0"/>
              </a:rPr>
              <a:t>胃管チューブ挿入</a:t>
            </a:r>
            <a:endParaRPr lang="en-US" altLang="ja-JP" sz="2000" b="1" dirty="0" smtClean="0">
              <a:latin typeface="Century" pitchFamily="18" charset="0"/>
            </a:endParaRPr>
          </a:p>
        </p:txBody>
      </p:sp>
      <p:cxnSp>
        <p:nvCxnSpPr>
          <p:cNvPr id="65" name="直線矢印コネクタ 64"/>
          <p:cNvCxnSpPr/>
          <p:nvPr/>
        </p:nvCxnSpPr>
        <p:spPr>
          <a:xfrm flipV="1">
            <a:off x="6084168" y="4797152"/>
            <a:ext cx="1" cy="1268292"/>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67" name="コンテンツ プレースホルダー 2"/>
          <p:cNvSpPr txBox="1">
            <a:spLocks/>
          </p:cNvSpPr>
          <p:nvPr/>
        </p:nvSpPr>
        <p:spPr>
          <a:xfrm>
            <a:off x="4705892" y="6021288"/>
            <a:ext cx="1522291" cy="603915"/>
          </a:xfrm>
          <a:prstGeom prst="rect">
            <a:avLst/>
          </a:prstGeom>
          <a:ln>
            <a:solidFill>
              <a:srgbClr val="FF00FF"/>
            </a:solidFill>
          </a:ln>
        </p:spPr>
        <p:txBody>
          <a:bodyPr vert="horz" lIns="91440" tIns="45720" rIns="91440" bIns="45720" rtlCol="0" anchor="ctr">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ja-JP" altLang="en-US" sz="2000" b="1" dirty="0" smtClean="0">
                <a:latin typeface="Century" pitchFamily="18" charset="0"/>
              </a:rPr>
              <a:t>呼吸困難感</a:t>
            </a:r>
            <a:endParaRPr lang="en-US" altLang="ja-JP" sz="2000" b="1" dirty="0" smtClean="0">
              <a:latin typeface="Century" pitchFamily="18" charset="0"/>
            </a:endParaRPr>
          </a:p>
          <a:p>
            <a:pPr marL="0" indent="0" algn="ctr" fontAlgn="auto">
              <a:spcBef>
                <a:spcPts val="0"/>
              </a:spcBef>
              <a:spcAft>
                <a:spcPts val="0"/>
              </a:spcAft>
              <a:buFont typeface="Arial" charset="0"/>
              <a:buNone/>
              <a:defRPr/>
            </a:pPr>
            <a:r>
              <a:rPr lang="ja-JP" altLang="en-US" sz="2000" b="1" dirty="0" smtClean="0">
                <a:latin typeface="Century" pitchFamily="18" charset="0"/>
              </a:rPr>
              <a:t>出現</a:t>
            </a:r>
            <a:endParaRPr lang="en-US" altLang="ja-JP" sz="2000" b="1" dirty="0" smtClean="0">
              <a:latin typeface="Century" pitchFamily="18" charset="0"/>
            </a:endParaRPr>
          </a:p>
        </p:txBody>
      </p:sp>
      <p:cxnSp>
        <p:nvCxnSpPr>
          <p:cNvPr id="69" name="直線矢印コネクタ 68"/>
          <p:cNvCxnSpPr/>
          <p:nvPr/>
        </p:nvCxnSpPr>
        <p:spPr>
          <a:xfrm flipH="1" flipV="1">
            <a:off x="6422929" y="4249820"/>
            <a:ext cx="135632" cy="1609450"/>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72" name="コンテンツ プレースホルダー 2"/>
          <p:cNvSpPr txBox="1">
            <a:spLocks/>
          </p:cNvSpPr>
          <p:nvPr/>
        </p:nvSpPr>
        <p:spPr>
          <a:xfrm>
            <a:off x="6372200" y="5859270"/>
            <a:ext cx="2635630" cy="882098"/>
          </a:xfrm>
          <a:prstGeom prst="rect">
            <a:avLst/>
          </a:prstGeom>
          <a:ln>
            <a:solidFill>
              <a:srgbClr val="FF00FF"/>
            </a:solidFill>
          </a:ln>
        </p:spPr>
        <p:txBody>
          <a:bodyPr vert="horz" lIns="91440" tIns="45720" rIns="91440" bIns="45720" rtlCol="0" anchor="ctr">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en-US" altLang="ja-JP" sz="2000" b="1" dirty="0" smtClean="0">
                <a:latin typeface="Century" pitchFamily="18" charset="0"/>
              </a:rPr>
              <a:t>SpO2  66%</a:t>
            </a:r>
            <a:r>
              <a:rPr lang="ja-JP" altLang="en-US" sz="2000" b="1" dirty="0">
                <a:latin typeface="Century" pitchFamily="18" charset="0"/>
              </a:rPr>
              <a:t>へ</a:t>
            </a:r>
            <a:r>
              <a:rPr lang="ja-JP" altLang="en-US" sz="2000" b="1" dirty="0" smtClean="0">
                <a:latin typeface="Century" pitchFamily="18" charset="0"/>
              </a:rPr>
              <a:t>低下</a:t>
            </a:r>
            <a:endParaRPr lang="en-US" altLang="ja-JP" sz="2000" b="1" dirty="0" smtClean="0">
              <a:latin typeface="Century" pitchFamily="18" charset="0"/>
            </a:endParaRPr>
          </a:p>
          <a:p>
            <a:pPr marL="0" indent="0" algn="ctr" fontAlgn="auto">
              <a:spcBef>
                <a:spcPts val="0"/>
              </a:spcBef>
              <a:spcAft>
                <a:spcPts val="0"/>
              </a:spcAft>
              <a:buFont typeface="Arial" charset="0"/>
              <a:buNone/>
              <a:defRPr/>
            </a:pPr>
            <a:r>
              <a:rPr lang="ja-JP" altLang="en-US" sz="2000" b="1" dirty="0" smtClean="0">
                <a:latin typeface="Century" pitchFamily="18" charset="0"/>
              </a:rPr>
              <a:t>マスク換気</a:t>
            </a:r>
            <a:endParaRPr lang="en-US" altLang="ja-JP" sz="2000" b="1" dirty="0" smtClean="0">
              <a:latin typeface="Century" pitchFamily="18" charset="0"/>
            </a:endParaRPr>
          </a:p>
          <a:p>
            <a:pPr marL="0" indent="0" algn="ctr" fontAlgn="auto">
              <a:spcBef>
                <a:spcPts val="0"/>
              </a:spcBef>
              <a:spcAft>
                <a:spcPts val="0"/>
              </a:spcAft>
              <a:buFont typeface="Arial" charset="0"/>
              <a:buNone/>
              <a:defRPr/>
            </a:pPr>
            <a:r>
              <a:rPr lang="ja-JP" altLang="en-US" sz="2000" b="1" dirty="0" smtClean="0">
                <a:latin typeface="Century" pitchFamily="18" charset="0"/>
              </a:rPr>
              <a:t>気管挿管施行</a:t>
            </a:r>
            <a:endParaRPr lang="en-US" altLang="ja-JP" sz="2000" b="1" dirty="0" smtClean="0">
              <a:latin typeface="Century" pitchFamily="18" charset="0"/>
            </a:endParaRPr>
          </a:p>
        </p:txBody>
      </p:sp>
      <p:sp>
        <p:nvSpPr>
          <p:cNvPr id="80" name="コンテンツ プレースホルダー 2"/>
          <p:cNvSpPr txBox="1">
            <a:spLocks/>
          </p:cNvSpPr>
          <p:nvPr/>
        </p:nvSpPr>
        <p:spPr>
          <a:xfrm>
            <a:off x="7308304" y="3904790"/>
            <a:ext cx="1303482" cy="316298"/>
          </a:xfrm>
          <a:prstGeom prst="rect">
            <a:avLst/>
          </a:prstGeom>
          <a:ln>
            <a:solidFill>
              <a:srgbClr val="FF00FF"/>
            </a:solidFill>
          </a:ln>
        </p:spPr>
        <p:txBody>
          <a:bodyPr vert="horz" lIns="91440" tIns="45720" rIns="91440" bIns="45720" rtlCol="0" anchor="ctr">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en-US" altLang="ja-JP" sz="2000" b="1" dirty="0" smtClean="0">
                <a:latin typeface="Century" pitchFamily="18" charset="0"/>
              </a:rPr>
              <a:t>ICU</a:t>
            </a:r>
            <a:r>
              <a:rPr lang="ja-JP" altLang="en-US" sz="2000" b="1" dirty="0" smtClean="0">
                <a:latin typeface="Century" pitchFamily="18" charset="0"/>
              </a:rPr>
              <a:t>入室</a:t>
            </a:r>
            <a:endParaRPr lang="en-US" altLang="ja-JP" sz="2000" b="1" dirty="0" smtClean="0">
              <a:latin typeface="Century" pitchFamily="18" charset="0"/>
            </a:endParaRPr>
          </a:p>
        </p:txBody>
      </p:sp>
      <p:sp>
        <p:nvSpPr>
          <p:cNvPr id="41" name="正方形/長方形 40"/>
          <p:cNvSpPr/>
          <p:nvPr/>
        </p:nvSpPr>
        <p:spPr>
          <a:xfrm>
            <a:off x="789306" y="1412776"/>
            <a:ext cx="6976928" cy="288032"/>
          </a:xfrm>
          <a:prstGeom prst="rect">
            <a:avLst/>
          </a:prstGeom>
          <a:solidFill>
            <a:srgbClr val="4CF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矢印コネクタ 41"/>
          <p:cNvCxnSpPr/>
          <p:nvPr/>
        </p:nvCxnSpPr>
        <p:spPr>
          <a:xfrm>
            <a:off x="836310" y="1052736"/>
            <a:ext cx="0" cy="36004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3" name="コンテンツ プレースホルダー 9"/>
          <p:cNvSpPr txBox="1">
            <a:spLocks/>
          </p:cNvSpPr>
          <p:nvPr/>
        </p:nvSpPr>
        <p:spPr>
          <a:xfrm>
            <a:off x="827584" y="1052736"/>
            <a:ext cx="4570234" cy="432048"/>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ja-JP" altLang="en-US" b="1" dirty="0" smtClean="0">
                <a:latin typeface="Century" pitchFamily="18" charset="0"/>
              </a:rPr>
              <a:t>硫酸マグネシウム  </a:t>
            </a:r>
            <a:r>
              <a:rPr lang="en-US" altLang="ja-JP" b="1" dirty="0" smtClean="0">
                <a:latin typeface="Century" pitchFamily="18" charset="0"/>
              </a:rPr>
              <a:t>20 </a:t>
            </a:r>
            <a:r>
              <a:rPr lang="en-US" altLang="ja-JP" b="1" dirty="0" err="1" smtClean="0">
                <a:latin typeface="Century" pitchFamily="18" charset="0"/>
              </a:rPr>
              <a:t>mEq</a:t>
            </a:r>
            <a:r>
              <a:rPr lang="ja-JP" altLang="en-US" b="1" dirty="0">
                <a:latin typeface="Century" pitchFamily="18" charset="0"/>
              </a:rPr>
              <a:t> </a:t>
            </a:r>
            <a:r>
              <a:rPr lang="ja-JP" altLang="en-US" b="1" dirty="0" smtClean="0">
                <a:latin typeface="Century" pitchFamily="18" charset="0"/>
              </a:rPr>
              <a:t> 静脈内投与</a:t>
            </a:r>
            <a:endParaRPr lang="ja-JP" altLang="en-US" b="1" dirty="0">
              <a:latin typeface="Century" pitchFamily="18" charset="0"/>
            </a:endParaRPr>
          </a:p>
        </p:txBody>
      </p:sp>
      <p:cxnSp>
        <p:nvCxnSpPr>
          <p:cNvPr id="45" name="直線矢印コネクタ 44"/>
          <p:cNvCxnSpPr/>
          <p:nvPr/>
        </p:nvCxnSpPr>
        <p:spPr>
          <a:xfrm>
            <a:off x="5148064" y="845096"/>
            <a:ext cx="0" cy="36004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6" name="コンテンツ プレースホルダー 9"/>
          <p:cNvSpPr txBox="1">
            <a:spLocks/>
          </p:cNvSpPr>
          <p:nvPr/>
        </p:nvSpPr>
        <p:spPr>
          <a:xfrm>
            <a:off x="5220072" y="792324"/>
            <a:ext cx="3923928" cy="548444"/>
          </a:xfrm>
          <a:prstGeom prst="rect">
            <a:avLst/>
          </a:prstGeom>
        </p:spPr>
        <p:txBody>
          <a:bodyPr vert="horz" lIns="91440" tIns="45720" rIns="91440" bIns="45720" rtlCol="0">
            <a:normAutofit fontScale="92500" lnSpcReduction="10000"/>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en-US" altLang="ja-JP" b="1" dirty="0" smtClean="0">
                <a:latin typeface="Century" pitchFamily="18" charset="0"/>
              </a:rPr>
              <a:t>KCL 16 </a:t>
            </a:r>
            <a:r>
              <a:rPr lang="en-US" altLang="ja-JP" b="1" dirty="0" err="1" smtClean="0">
                <a:latin typeface="Century" pitchFamily="18" charset="0"/>
              </a:rPr>
              <a:t>mEq</a:t>
            </a:r>
            <a:r>
              <a:rPr lang="en-US" altLang="ja-JP" b="1" dirty="0" smtClean="0">
                <a:latin typeface="Century" pitchFamily="18" charset="0"/>
              </a:rPr>
              <a:t>,</a:t>
            </a:r>
            <a:r>
              <a:rPr lang="ja-JP" altLang="en-US" b="1" dirty="0" smtClean="0">
                <a:latin typeface="Century" pitchFamily="18" charset="0"/>
              </a:rPr>
              <a:t>チアマゾール </a:t>
            </a:r>
            <a:r>
              <a:rPr lang="en-US" altLang="ja-JP" b="1" dirty="0" smtClean="0">
                <a:latin typeface="Century" pitchFamily="18" charset="0"/>
              </a:rPr>
              <a:t>15 mg</a:t>
            </a:r>
            <a:r>
              <a:rPr lang="ja-JP" altLang="en-US" b="1" dirty="0" smtClean="0">
                <a:latin typeface="Century" pitchFamily="18" charset="0"/>
              </a:rPr>
              <a:t>胃管より投与</a:t>
            </a:r>
            <a:endParaRPr lang="ja-JP" altLang="en-US" b="1" dirty="0">
              <a:latin typeface="Century" pitchFamily="18" charset="0"/>
            </a:endParaRPr>
          </a:p>
        </p:txBody>
      </p:sp>
      <p:sp>
        <p:nvSpPr>
          <p:cNvPr id="47" name="コンテンツ プレースホルダー 9"/>
          <p:cNvSpPr txBox="1">
            <a:spLocks/>
          </p:cNvSpPr>
          <p:nvPr/>
        </p:nvSpPr>
        <p:spPr>
          <a:xfrm>
            <a:off x="2771800" y="1412776"/>
            <a:ext cx="3554274" cy="288032"/>
          </a:xfrm>
          <a:prstGeom prst="rect">
            <a:avLst/>
          </a:prstGeom>
        </p:spPr>
        <p:txBody>
          <a:bodyPr vert="horz" lIns="91440" tIns="45720" rIns="91440" bIns="45720" rtlCol="0">
            <a:normAutofit fontScale="92500" lnSpcReduction="20000"/>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en-US" altLang="ja-JP" b="1" dirty="0" smtClean="0">
                <a:solidFill>
                  <a:schemeClr val="bg1"/>
                </a:solidFill>
                <a:latin typeface="Century" pitchFamily="18" charset="0"/>
              </a:rPr>
              <a:t>KCL</a:t>
            </a:r>
            <a:r>
              <a:rPr lang="ja-JP" altLang="en-US" b="1" dirty="0" smtClean="0">
                <a:solidFill>
                  <a:schemeClr val="bg1"/>
                </a:solidFill>
                <a:latin typeface="Century" pitchFamily="18" charset="0"/>
              </a:rPr>
              <a:t>　合計</a:t>
            </a:r>
            <a:r>
              <a:rPr lang="en-US" altLang="ja-JP" b="1" dirty="0" smtClean="0">
                <a:solidFill>
                  <a:schemeClr val="bg1"/>
                </a:solidFill>
                <a:latin typeface="Century" pitchFamily="18" charset="0"/>
              </a:rPr>
              <a:t>80 </a:t>
            </a:r>
            <a:r>
              <a:rPr lang="en-US" altLang="ja-JP" b="1" dirty="0" err="1" smtClean="0">
                <a:solidFill>
                  <a:schemeClr val="bg1"/>
                </a:solidFill>
                <a:latin typeface="Century" pitchFamily="18" charset="0"/>
              </a:rPr>
              <a:t>mEq</a:t>
            </a:r>
            <a:r>
              <a:rPr lang="ja-JP" altLang="en-US" b="1" dirty="0">
                <a:solidFill>
                  <a:schemeClr val="bg1"/>
                </a:solidFill>
                <a:latin typeface="Century" pitchFamily="18" charset="0"/>
              </a:rPr>
              <a:t>　</a:t>
            </a:r>
            <a:r>
              <a:rPr lang="ja-JP" altLang="en-US" b="1" dirty="0" smtClean="0">
                <a:solidFill>
                  <a:schemeClr val="bg1"/>
                </a:solidFill>
                <a:latin typeface="Century" pitchFamily="18" charset="0"/>
              </a:rPr>
              <a:t>点滴投与</a:t>
            </a:r>
            <a:endParaRPr lang="ja-JP" altLang="en-US" b="1" dirty="0">
              <a:solidFill>
                <a:schemeClr val="bg1"/>
              </a:solidFill>
              <a:latin typeface="Century" pitchFamily="18" charset="0"/>
            </a:endParaRPr>
          </a:p>
        </p:txBody>
      </p:sp>
      <p:cxnSp>
        <p:nvCxnSpPr>
          <p:cNvPr id="48" name="直線矢印コネクタ 47"/>
          <p:cNvCxnSpPr/>
          <p:nvPr/>
        </p:nvCxnSpPr>
        <p:spPr>
          <a:xfrm flipH="1" flipV="1">
            <a:off x="7322049" y="4303825"/>
            <a:ext cx="67816" cy="493327"/>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49" name="コンテンツ プレースホルダー 2"/>
          <p:cNvSpPr txBox="1">
            <a:spLocks/>
          </p:cNvSpPr>
          <p:nvPr/>
        </p:nvSpPr>
        <p:spPr>
          <a:xfrm>
            <a:off x="6660232" y="4797152"/>
            <a:ext cx="2411760" cy="936103"/>
          </a:xfrm>
          <a:prstGeom prst="rect">
            <a:avLst/>
          </a:prstGeom>
          <a:ln>
            <a:solidFill>
              <a:srgbClr val="FF00FF"/>
            </a:solidFill>
          </a:ln>
        </p:spPr>
        <p:txBody>
          <a:bodyPr vert="horz" lIns="91440" tIns="45720" rIns="91440" bIns="45720" rtlCol="0" anchor="ctr">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ja-JP" altLang="en-US" sz="1800" b="1" dirty="0" smtClean="0">
                <a:latin typeface="Century" pitchFamily="18" charset="0"/>
              </a:rPr>
              <a:t>モニター上時に</a:t>
            </a:r>
            <a:endParaRPr lang="en-US" altLang="ja-JP" sz="1800" b="1" dirty="0" smtClean="0">
              <a:latin typeface="Century" pitchFamily="18" charset="0"/>
            </a:endParaRPr>
          </a:p>
          <a:p>
            <a:pPr marL="0" indent="0" algn="ctr" fontAlgn="auto">
              <a:spcBef>
                <a:spcPts val="0"/>
              </a:spcBef>
              <a:spcAft>
                <a:spcPts val="0"/>
              </a:spcAft>
              <a:buFont typeface="Arial" charset="0"/>
              <a:buNone/>
              <a:defRPr/>
            </a:pPr>
            <a:r>
              <a:rPr lang="en-US" altLang="ja-JP" sz="1800" b="1" dirty="0" smtClean="0">
                <a:latin typeface="Century" pitchFamily="18" charset="0"/>
              </a:rPr>
              <a:t>Ⅰ</a:t>
            </a:r>
            <a:r>
              <a:rPr lang="ja-JP" altLang="en-US" sz="1800" b="1" dirty="0" smtClean="0">
                <a:latin typeface="Century" pitchFamily="18" charset="0"/>
              </a:rPr>
              <a:t>度</a:t>
            </a:r>
            <a:r>
              <a:rPr lang="en-US" altLang="ja-JP" sz="1800" b="1" dirty="0" smtClean="0">
                <a:latin typeface="Century" pitchFamily="18" charset="0"/>
              </a:rPr>
              <a:t>AV block</a:t>
            </a:r>
            <a:r>
              <a:rPr lang="ja-JP" altLang="en-US" sz="1800" b="1" dirty="0" smtClean="0">
                <a:latin typeface="Century" pitchFamily="18" charset="0"/>
              </a:rPr>
              <a:t>出現、</a:t>
            </a:r>
            <a:endParaRPr lang="en-US" altLang="ja-JP" sz="1800" b="1" dirty="0" smtClean="0">
              <a:latin typeface="Century" pitchFamily="18" charset="0"/>
            </a:endParaRPr>
          </a:p>
          <a:p>
            <a:pPr marL="0" indent="0" algn="ctr" fontAlgn="auto">
              <a:spcBef>
                <a:spcPts val="0"/>
              </a:spcBef>
              <a:spcAft>
                <a:spcPts val="0"/>
              </a:spcAft>
              <a:buNone/>
              <a:defRPr/>
            </a:pPr>
            <a:r>
              <a:rPr lang="ja-JP" altLang="en-US" sz="1800" b="1" dirty="0">
                <a:latin typeface="Century" pitchFamily="18" charset="0"/>
              </a:rPr>
              <a:t>右</a:t>
            </a:r>
            <a:r>
              <a:rPr lang="ja-JP" altLang="en-US" sz="1800" b="1" dirty="0" smtClean="0">
                <a:latin typeface="Century" pitchFamily="18" charset="0"/>
              </a:rPr>
              <a:t>鎖骨下</a:t>
            </a:r>
            <a:r>
              <a:rPr lang="en-US" altLang="ja-JP" sz="1800" b="1" dirty="0" smtClean="0">
                <a:latin typeface="Century" pitchFamily="18" charset="0"/>
              </a:rPr>
              <a:t>CV</a:t>
            </a:r>
            <a:r>
              <a:rPr lang="ja-JP" altLang="en-US" sz="1800" b="1" dirty="0" smtClean="0">
                <a:latin typeface="Century" pitchFamily="18" charset="0"/>
              </a:rPr>
              <a:t>カテ挿入</a:t>
            </a:r>
            <a:endParaRPr lang="en-US" altLang="ja-JP" sz="1800" b="1" dirty="0">
              <a:latin typeface="Century" pitchFamily="18" charset="0"/>
            </a:endParaRPr>
          </a:p>
        </p:txBody>
      </p:sp>
      <p:sp>
        <p:nvSpPr>
          <p:cNvPr id="55" name="コンテンツ プレースホルダー 9"/>
          <p:cNvSpPr txBox="1">
            <a:spLocks/>
          </p:cNvSpPr>
          <p:nvPr/>
        </p:nvSpPr>
        <p:spPr>
          <a:xfrm>
            <a:off x="7812359" y="4402833"/>
            <a:ext cx="385921" cy="394319"/>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ja-JP" altLang="en-US" b="1" dirty="0">
                <a:latin typeface="Century" pitchFamily="18" charset="0"/>
              </a:rPr>
              <a:t>時</a:t>
            </a:r>
          </a:p>
        </p:txBody>
      </p:sp>
      <p:sp>
        <p:nvSpPr>
          <p:cNvPr id="56" name="コンテンツ プレースホルダー 9"/>
          <p:cNvSpPr txBox="1">
            <a:spLocks/>
          </p:cNvSpPr>
          <p:nvPr/>
        </p:nvSpPr>
        <p:spPr>
          <a:xfrm>
            <a:off x="-35001" y="1340768"/>
            <a:ext cx="862585" cy="432048"/>
          </a:xfrm>
          <a:prstGeom prst="rect">
            <a:avLst/>
          </a:prstGeom>
        </p:spPr>
        <p:txBody>
          <a:bodyPr vert="horz" lIns="91440" tIns="45720" rIns="91440" bIns="45720" rtlCol="0">
            <a:normAutofit fontScale="92500"/>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en-US" altLang="ja-JP" b="1" dirty="0" err="1" smtClean="0">
                <a:latin typeface="Century" pitchFamily="18" charset="0"/>
              </a:rPr>
              <a:t>mEq</a:t>
            </a:r>
            <a:r>
              <a:rPr lang="en-US" altLang="ja-JP" b="1" dirty="0" smtClean="0">
                <a:latin typeface="Century" pitchFamily="18" charset="0"/>
              </a:rPr>
              <a:t>/L</a:t>
            </a:r>
            <a:endParaRPr lang="ja-JP" altLang="en-US" b="1" dirty="0">
              <a:latin typeface="Century" pitchFamily="18" charset="0"/>
            </a:endParaRPr>
          </a:p>
        </p:txBody>
      </p:sp>
    </p:spTree>
    <p:extLst>
      <p:ext uri="{BB962C8B-B14F-4D97-AF65-F5344CB8AC3E}">
        <p14:creationId xmlns:p14="http://schemas.microsoft.com/office/powerpoint/2010/main" val="204029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2" grpId="0" animBg="1"/>
      <p:bldP spid="80" grpId="0" animBg="1"/>
      <p:bldP spid="4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724942"/>
            <a:ext cx="7924800" cy="724942"/>
          </a:xfrm>
        </p:spPr>
        <p:txBody>
          <a:bodyPr/>
          <a:lstStyle/>
          <a:p>
            <a:pPr algn="ctr" fontAlgn="auto">
              <a:spcAft>
                <a:spcPts val="0"/>
              </a:spcAft>
              <a:defRPr/>
            </a:pPr>
            <a:endParaRPr lang="ja-JP" altLang="en-US" sz="4800" dirty="0">
              <a:solidFill>
                <a:schemeClr val="tx2">
                  <a:tint val="100000"/>
                  <a:satMod val="250000"/>
                </a:schemeClr>
              </a:solidFill>
            </a:endParaRPr>
          </a:p>
        </p:txBody>
      </p:sp>
      <mc:AlternateContent xmlns:mc="http://schemas.openxmlformats.org/markup-compatibility/2006" xmlns:a14="http://schemas.microsoft.com/office/drawing/2010/main">
        <mc:Choice Requires="a14">
          <p:sp>
            <p:nvSpPr>
              <p:cNvPr id="50178" name="コンテンツ プレースホルダー 2"/>
              <p:cNvSpPr>
                <a:spLocks noGrp="1"/>
              </p:cNvSpPr>
              <p:nvPr>
                <p:ph sz="quarter" idx="13"/>
              </p:nvPr>
            </p:nvSpPr>
            <p:spPr>
              <a:xfrm>
                <a:off x="3231344" y="4365104"/>
                <a:ext cx="5085072" cy="1442986"/>
              </a:xfrm>
            </p:spPr>
            <p:txBody>
              <a:bodyPr>
                <a:normAutofit/>
              </a:bodyPr>
              <a:lstStyle/>
              <a:p>
                <a:pPr marL="0" indent="0" fontAlgn="auto">
                  <a:buNone/>
                  <a:defRPr/>
                </a:pPr>
                <a:r>
                  <a:rPr lang="en-US" altLang="ja-JP" sz="3200" dirty="0" smtClean="0">
                    <a:latin typeface="Century" pitchFamily="18" charset="0"/>
                  </a:rPr>
                  <a:t>TPP</a:t>
                </a:r>
                <a:r>
                  <a:rPr lang="ja-JP" altLang="en-US" sz="3200" dirty="0" err="1" smtClean="0">
                    <a:latin typeface="Century" pitchFamily="18" charset="0"/>
                  </a:rPr>
                  <a:t>での</a:t>
                </a:r>
                <a:r>
                  <a:rPr lang="en-US" altLang="ja-JP" sz="3200" dirty="0" smtClean="0">
                    <a:latin typeface="Century" pitchFamily="18" charset="0"/>
                  </a:rPr>
                  <a:t>key drug</a:t>
                </a:r>
                <a:r>
                  <a:rPr lang="ja-JP" altLang="en-US" sz="3200" dirty="0" smtClean="0">
                    <a:latin typeface="Century" pitchFamily="18" charset="0"/>
                  </a:rPr>
                  <a:t>は</a:t>
                </a:r>
                <a:endParaRPr lang="en-US" altLang="ja-JP" sz="3200" dirty="0">
                  <a:latin typeface="Century" pitchFamily="18" charset="0"/>
                </a:endParaRPr>
              </a:p>
              <a:p>
                <a:pPr marL="0" indent="0" fontAlgn="auto">
                  <a:buNone/>
                  <a:defRPr/>
                </a:pPr>
                <a14:m>
                  <m:oMath xmlns:m="http://schemas.openxmlformats.org/officeDocument/2006/math">
                    <m:r>
                      <a:rPr lang="ja-JP" altLang="en-US" sz="3200" i="1" smtClean="0">
                        <a:solidFill>
                          <a:srgbClr val="FFFF00"/>
                        </a:solidFill>
                        <a:latin typeface="Cambria Math"/>
                      </a:rPr>
                      <m:t>𝛽</m:t>
                    </m:r>
                    <m:r>
                      <a:rPr lang="ja-JP" altLang="en-US" sz="3200">
                        <a:solidFill>
                          <a:srgbClr val="FFFF00"/>
                        </a:solidFill>
                        <a:latin typeface="Cambria Math"/>
                      </a:rPr>
                      <m:t>遮断薬</m:t>
                    </m:r>
                  </m:oMath>
                </a14:m>
                <a:r>
                  <a:rPr lang="ja-JP" altLang="en-US" sz="3200" b="1" dirty="0" smtClean="0">
                    <a:solidFill>
                      <a:srgbClr val="FFFF00"/>
                    </a:solidFill>
                    <a:latin typeface="Century" pitchFamily="18" charset="0"/>
                  </a:rPr>
                  <a:t>だ！！</a:t>
                </a:r>
                <a:endParaRPr lang="en-US" altLang="ja-JP" sz="3200" b="1" dirty="0">
                  <a:solidFill>
                    <a:srgbClr val="FFFF00"/>
                  </a:solidFill>
                  <a:latin typeface="Century" pitchFamily="18" charset="0"/>
                </a:endParaRPr>
              </a:p>
            </p:txBody>
          </p:sp>
        </mc:Choice>
        <mc:Fallback xmlns="">
          <p:sp>
            <p:nvSpPr>
              <p:cNvPr id="50178" name="コンテンツ プレースホルダー 2"/>
              <p:cNvSpPr>
                <a:spLocks noGrp="1" noRot="1" noChangeAspect="1" noMove="1" noResize="1" noEditPoints="1" noAdjustHandles="1" noChangeArrowheads="1" noChangeShapeType="1" noTextEdit="1"/>
              </p:cNvSpPr>
              <p:nvPr>
                <p:ph sz="quarter" idx="13"/>
              </p:nvPr>
            </p:nvSpPr>
            <p:spPr>
              <a:xfrm>
                <a:off x="3231344" y="4365104"/>
                <a:ext cx="5085072" cy="1442986"/>
              </a:xfrm>
              <a:blipFill rotWithShape="1">
                <a:blip r:embed="rId3"/>
                <a:stretch>
                  <a:fillRect l="-2998" t="-6751"/>
                </a:stretch>
              </a:blipFill>
            </p:spPr>
            <p:txBody>
              <a:bodyPr/>
              <a:lstStyle/>
              <a:p>
                <a:r>
                  <a:rPr lang="ja-JP" altLang="en-US">
                    <a:noFill/>
                  </a:rPr>
                  <a:t> </a:t>
                </a:r>
              </a:p>
            </p:txBody>
          </p:sp>
        </mc:Fallback>
      </mc:AlternateContent>
      <p:pic>
        <p:nvPicPr>
          <p:cNvPr id="2050" name="Picture 2" descr="http://thumbs.dex.ne.jp/sozai/thumbs/gu_mantan11/150/APB02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 y="4797152"/>
            <a:ext cx="1986013" cy="19860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ivillink.net/esozai/img/pics217.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4371" y="404664"/>
            <a:ext cx="1762125" cy="2105026"/>
          </a:xfrm>
          <a:prstGeom prst="rect">
            <a:avLst/>
          </a:prstGeom>
          <a:noFill/>
          <a:extLst>
            <a:ext uri="{909E8E84-426E-40DD-AFC4-6F175D3DCCD1}">
              <a14:hiddenFill xmlns:a14="http://schemas.microsoft.com/office/drawing/2010/main">
                <a:solidFill>
                  <a:srgbClr val="FFFFFF"/>
                </a:solidFill>
              </a14:hiddenFill>
            </a:ext>
          </a:extLst>
        </p:spPr>
      </p:pic>
      <p:sp>
        <p:nvSpPr>
          <p:cNvPr id="5" name="雲形吹き出し 4"/>
          <p:cNvSpPr/>
          <p:nvPr/>
        </p:nvSpPr>
        <p:spPr>
          <a:xfrm>
            <a:off x="107504" y="548680"/>
            <a:ext cx="6408712" cy="3312368"/>
          </a:xfrm>
          <a:prstGeom prst="cloudCallout">
            <a:avLst>
              <a:gd name="adj1" fmla="val 59295"/>
              <a:gd name="adj2" fmla="val -3009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形吹き出し 7"/>
          <p:cNvSpPr/>
          <p:nvPr/>
        </p:nvSpPr>
        <p:spPr>
          <a:xfrm>
            <a:off x="2555776" y="3861048"/>
            <a:ext cx="4896544" cy="2168697"/>
          </a:xfrm>
          <a:prstGeom prst="wedgeEllipseCallout">
            <a:avLst>
              <a:gd name="adj1" fmla="val -55692"/>
              <a:gd name="adj2" fmla="val 3397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コンテンツ プレースホルダー 2"/>
          <p:cNvSpPr txBox="1">
            <a:spLocks/>
          </p:cNvSpPr>
          <p:nvPr/>
        </p:nvSpPr>
        <p:spPr>
          <a:xfrm>
            <a:off x="1187624" y="1205136"/>
            <a:ext cx="4384104" cy="2160240"/>
          </a:xfrm>
          <a:prstGeom prst="rect">
            <a:avLst/>
          </a:prstGeom>
        </p:spPr>
        <p:txBody>
          <a:bodyPr vert="horz" lIns="91440" tIns="45720" rIns="91440" bIns="45720" rtlCol="0">
            <a:normAutofit fontScale="92500" lnSpcReduction="20000"/>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fontAlgn="auto">
              <a:buFont typeface="Arial" charset="0"/>
              <a:buNone/>
              <a:defRPr/>
            </a:pPr>
            <a:r>
              <a:rPr lang="en-US" altLang="ja-JP" sz="3200" dirty="0" smtClean="0">
                <a:latin typeface="Century" pitchFamily="18" charset="0"/>
              </a:rPr>
              <a:t>K</a:t>
            </a:r>
            <a:r>
              <a:rPr lang="ja-JP" altLang="en-US" sz="3200" dirty="0" smtClean="0">
                <a:latin typeface="Century" pitchFamily="18" charset="0"/>
              </a:rPr>
              <a:t>を持続的に補充しているのに、麻痺は進行し</a:t>
            </a:r>
            <a:r>
              <a:rPr lang="en-US" altLang="ja-JP" sz="3200" dirty="0" smtClean="0">
                <a:latin typeface="Century" pitchFamily="18" charset="0"/>
              </a:rPr>
              <a:t>K</a:t>
            </a:r>
            <a:r>
              <a:rPr lang="ja-JP" altLang="en-US" sz="3200" dirty="0" smtClean="0">
                <a:latin typeface="Century" pitchFamily="18" charset="0"/>
              </a:rPr>
              <a:t>値も上昇しない</a:t>
            </a:r>
            <a:r>
              <a:rPr lang="en-US" altLang="ja-JP" sz="3200" dirty="0" smtClean="0">
                <a:latin typeface="Century" pitchFamily="18" charset="0"/>
              </a:rPr>
              <a:t>…</a:t>
            </a:r>
            <a:r>
              <a:rPr lang="ja-JP" altLang="en-US" sz="3200" dirty="0" err="1">
                <a:latin typeface="Century" pitchFamily="18" charset="0"/>
              </a:rPr>
              <a:t>。</a:t>
            </a:r>
            <a:endParaRPr lang="en-US" altLang="ja-JP" sz="3200" dirty="0" smtClean="0">
              <a:latin typeface="Century" pitchFamily="18" charset="0"/>
            </a:endParaRPr>
          </a:p>
          <a:p>
            <a:pPr marL="0" indent="0" fontAlgn="auto">
              <a:buFont typeface="Arial" charset="0"/>
              <a:buNone/>
              <a:defRPr/>
            </a:pPr>
            <a:r>
              <a:rPr lang="ja-JP" altLang="en-US" sz="3200" dirty="0" smtClean="0">
                <a:latin typeface="Century" pitchFamily="18" charset="0"/>
              </a:rPr>
              <a:t>いったいどうしたらいいのだろうか</a:t>
            </a:r>
            <a:r>
              <a:rPr lang="en-US" altLang="ja-JP" sz="3200" dirty="0" smtClean="0">
                <a:latin typeface="Century" pitchFamily="18" charset="0"/>
              </a:rPr>
              <a:t>…</a:t>
            </a:r>
            <a:r>
              <a:rPr lang="ja-JP" altLang="en-US" sz="3200" dirty="0" smtClean="0">
                <a:latin typeface="Century" pitchFamily="18" charset="0"/>
              </a:rPr>
              <a:t>？？</a:t>
            </a:r>
            <a:endParaRPr lang="en-US" altLang="ja-JP" sz="3200" dirty="0" smtClean="0">
              <a:latin typeface="Century" pitchFamily="18" charset="0"/>
            </a:endParaRPr>
          </a:p>
        </p:txBody>
      </p:sp>
    </p:spTree>
    <p:extLst>
      <p:ext uri="{BB962C8B-B14F-4D97-AF65-F5344CB8AC3E}">
        <p14:creationId xmlns:p14="http://schemas.microsoft.com/office/powerpoint/2010/main" val="89710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 calcmode="lin" valueType="num">
                                      <p:cBhvr>
                                        <p:cTn id="7" dur="1000" fill="hold"/>
                                        <p:tgtEl>
                                          <p:spTgt spid="5017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017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017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0178">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0178">
                                            <p:txEl>
                                              <p:pRg st="1" end="1"/>
                                            </p:txEl>
                                          </p:spTgt>
                                        </p:tgtEl>
                                        <p:attrNameLst>
                                          <p:attrName>style.visibility</p:attrName>
                                        </p:attrNameLst>
                                      </p:cBhvr>
                                      <p:to>
                                        <p:strVal val="visible"/>
                                      </p:to>
                                    </p:set>
                                    <p:anim calcmode="lin" valueType="num">
                                      <p:cBhvr>
                                        <p:cTn id="13" dur="1000" fill="hold"/>
                                        <p:tgtEl>
                                          <p:spTgt spid="50178">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0178">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0178">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0178">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1000" fill="hold"/>
                                        <p:tgtEl>
                                          <p:spTgt spid="2050"/>
                                        </p:tgtEl>
                                        <p:attrNameLst>
                                          <p:attrName>ppt_w</p:attrName>
                                        </p:attrNameLst>
                                      </p:cBhvr>
                                      <p:tavLst>
                                        <p:tav tm="0">
                                          <p:val>
                                            <p:fltVal val="0"/>
                                          </p:val>
                                        </p:tav>
                                        <p:tav tm="100000">
                                          <p:val>
                                            <p:strVal val="#ppt_w"/>
                                          </p:val>
                                        </p:tav>
                                      </p:tavLst>
                                    </p:anim>
                                    <p:anim calcmode="lin" valueType="num">
                                      <p:cBhvr>
                                        <p:cTn id="20" dur="1000" fill="hold"/>
                                        <p:tgtEl>
                                          <p:spTgt spid="2050"/>
                                        </p:tgtEl>
                                        <p:attrNameLst>
                                          <p:attrName>ppt_h</p:attrName>
                                        </p:attrNameLst>
                                      </p:cBhvr>
                                      <p:tavLst>
                                        <p:tav tm="0">
                                          <p:val>
                                            <p:fltVal val="0"/>
                                          </p:val>
                                        </p:tav>
                                        <p:tav tm="100000">
                                          <p:val>
                                            <p:strVal val="#ppt_h"/>
                                          </p:val>
                                        </p:tav>
                                      </p:tavLst>
                                    </p:anim>
                                    <p:anim calcmode="lin" valueType="num">
                                      <p:cBhvr>
                                        <p:cTn id="21" dur="1000" fill="hold"/>
                                        <p:tgtEl>
                                          <p:spTgt spid="2050"/>
                                        </p:tgtEl>
                                        <p:attrNameLst>
                                          <p:attrName>style.rotation</p:attrName>
                                        </p:attrNameLst>
                                      </p:cBhvr>
                                      <p:tavLst>
                                        <p:tav tm="0">
                                          <p:val>
                                            <p:fltVal val="90"/>
                                          </p:val>
                                        </p:tav>
                                        <p:tav tm="100000">
                                          <p:val>
                                            <p:fltVal val="0"/>
                                          </p:val>
                                        </p:tav>
                                      </p:tavLst>
                                    </p:anim>
                                    <p:animEffect transition="in" filter="fade">
                                      <p:cBhvr>
                                        <p:cTn id="22" dur="1000"/>
                                        <p:tgtEl>
                                          <p:spTgt spid="205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uiExpand="1" build="p"/>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8185" y="-30299"/>
            <a:ext cx="7924800" cy="724942"/>
          </a:xfrm>
        </p:spPr>
        <p:txBody>
          <a:bodyPr/>
          <a:lstStyle/>
          <a:p>
            <a:pPr algn="ctr" fontAlgn="auto">
              <a:spcAft>
                <a:spcPts val="0"/>
              </a:spcAft>
              <a:defRPr/>
            </a:pPr>
            <a:r>
              <a:rPr lang="en-US" altLang="ja-JP" sz="4800" dirty="0" smtClean="0">
                <a:solidFill>
                  <a:schemeClr val="tx2">
                    <a:tint val="100000"/>
                    <a:satMod val="250000"/>
                  </a:schemeClr>
                </a:solidFill>
              </a:rPr>
              <a:t>ICU</a:t>
            </a:r>
            <a:r>
              <a:rPr lang="ja-JP" altLang="en-US" sz="4800" dirty="0" err="1" smtClean="0">
                <a:solidFill>
                  <a:schemeClr val="tx2">
                    <a:tint val="100000"/>
                    <a:satMod val="250000"/>
                  </a:schemeClr>
                </a:solidFill>
              </a:rPr>
              <a:t>での</a:t>
            </a:r>
            <a:r>
              <a:rPr lang="ja-JP" altLang="en-US" sz="4800" dirty="0" smtClean="0">
                <a:solidFill>
                  <a:schemeClr val="tx2">
                    <a:tint val="100000"/>
                    <a:satMod val="250000"/>
                  </a:schemeClr>
                </a:solidFill>
              </a:rPr>
              <a:t>経過</a:t>
            </a:r>
            <a:endParaRPr lang="ja-JP" altLang="en-US" sz="4800" dirty="0">
              <a:solidFill>
                <a:schemeClr val="tx2">
                  <a:tint val="100000"/>
                  <a:satMod val="250000"/>
                </a:schemeClr>
              </a:solidFill>
            </a:endParaRPr>
          </a:p>
        </p:txBody>
      </p:sp>
      <p:graphicFrame>
        <p:nvGraphicFramePr>
          <p:cNvPr id="19" name="コンテンツ プレースホルダー 18"/>
          <p:cNvGraphicFramePr>
            <a:graphicFrameLocks noGrp="1"/>
          </p:cNvGraphicFramePr>
          <p:nvPr>
            <p:ph sz="quarter" idx="13"/>
            <p:extLst>
              <p:ext uri="{D42A27DB-BD31-4B8C-83A1-F6EECF244321}">
                <p14:modId xmlns:p14="http://schemas.microsoft.com/office/powerpoint/2010/main" val="261535520"/>
              </p:ext>
            </p:extLst>
          </p:nvPr>
        </p:nvGraphicFramePr>
        <p:xfrm>
          <a:off x="432048" y="2132856"/>
          <a:ext cx="8892480"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コンテンツ プレースホルダー 4"/>
          <p:cNvGraphicFramePr>
            <a:graphicFrameLocks/>
          </p:cNvGraphicFramePr>
          <p:nvPr>
            <p:extLst>
              <p:ext uri="{D42A27DB-BD31-4B8C-83A1-F6EECF244321}">
                <p14:modId xmlns:p14="http://schemas.microsoft.com/office/powerpoint/2010/main" val="3387449046"/>
              </p:ext>
            </p:extLst>
          </p:nvPr>
        </p:nvGraphicFramePr>
        <p:xfrm>
          <a:off x="-576064" y="1484784"/>
          <a:ext cx="8604448" cy="5373216"/>
        </p:xfrm>
        <a:graphic>
          <a:graphicData uri="http://schemas.openxmlformats.org/drawingml/2006/chart">
            <c:chart xmlns:c="http://schemas.openxmlformats.org/drawingml/2006/chart" xmlns:r="http://schemas.openxmlformats.org/officeDocument/2006/relationships" r:id="rId4"/>
          </a:graphicData>
        </a:graphic>
      </p:graphicFrame>
      <p:sp>
        <p:nvSpPr>
          <p:cNvPr id="23" name="コンテンツ プレースホルダー 5"/>
          <p:cNvSpPr txBox="1">
            <a:spLocks/>
          </p:cNvSpPr>
          <p:nvPr/>
        </p:nvSpPr>
        <p:spPr>
          <a:xfrm>
            <a:off x="7668344" y="6381328"/>
            <a:ext cx="1082080" cy="316632"/>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en-US" altLang="ja-JP" sz="2000" b="1" dirty="0" smtClean="0">
                <a:latin typeface="+mj-ea"/>
                <a:ea typeface="+mj-ea"/>
              </a:rPr>
              <a:t>   </a:t>
            </a:r>
          </a:p>
        </p:txBody>
      </p:sp>
      <p:pic>
        <p:nvPicPr>
          <p:cNvPr id="28" name="図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5605552"/>
            <a:ext cx="664698" cy="1008112"/>
          </a:xfrm>
          <a:prstGeom prst="rect">
            <a:avLst/>
          </a:prstGeom>
        </p:spPr>
      </p:pic>
      <p:sp>
        <p:nvSpPr>
          <p:cNvPr id="31" name="コンテンツ プレースホルダー 9"/>
          <p:cNvSpPr txBox="1">
            <a:spLocks/>
          </p:cNvSpPr>
          <p:nvPr/>
        </p:nvSpPr>
        <p:spPr>
          <a:xfrm>
            <a:off x="467544" y="6453336"/>
            <a:ext cx="936104" cy="432048"/>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en-US" altLang="ja-JP" sz="1800" b="1" u="sng" dirty="0" smtClean="0">
                <a:latin typeface="Century" pitchFamily="18" charset="0"/>
              </a:rPr>
              <a:t>1</a:t>
            </a:r>
            <a:r>
              <a:rPr lang="ja-JP" altLang="en-US" sz="1800" b="1" u="sng" dirty="0" smtClean="0">
                <a:latin typeface="Century" pitchFamily="18" charset="0"/>
              </a:rPr>
              <a:t>日目</a:t>
            </a:r>
            <a:endParaRPr lang="ja-JP" altLang="en-US" sz="1800" b="1" u="sng" dirty="0">
              <a:latin typeface="Century" pitchFamily="18" charset="0"/>
            </a:endParaRPr>
          </a:p>
        </p:txBody>
      </p:sp>
      <p:sp>
        <p:nvSpPr>
          <p:cNvPr id="32" name="コンテンツ プレースホルダー 9"/>
          <p:cNvSpPr txBox="1">
            <a:spLocks/>
          </p:cNvSpPr>
          <p:nvPr/>
        </p:nvSpPr>
        <p:spPr>
          <a:xfrm>
            <a:off x="1547664" y="6453336"/>
            <a:ext cx="936104" cy="432048"/>
          </a:xfrm>
          <a:prstGeom prst="rect">
            <a:avLst/>
          </a:prstGeom>
        </p:spPr>
        <p:txBody>
          <a:bodyPr vert="horz" lIns="91440" tIns="45720" rIns="91440" bIns="45720" rtlCol="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buFont typeface="Arial" charset="0"/>
              <a:buNone/>
            </a:pPr>
            <a:r>
              <a:rPr lang="en-US" altLang="ja-JP" sz="1800" b="1" u="sng" dirty="0">
                <a:latin typeface="Century" pitchFamily="18" charset="0"/>
              </a:rPr>
              <a:t>2</a:t>
            </a:r>
            <a:r>
              <a:rPr lang="ja-JP" altLang="en-US" sz="1800" b="1" u="sng" dirty="0" smtClean="0">
                <a:latin typeface="Century" pitchFamily="18" charset="0"/>
              </a:rPr>
              <a:t>日目</a:t>
            </a:r>
            <a:endParaRPr lang="ja-JP" altLang="en-US" sz="1800" b="1" u="sng" dirty="0">
              <a:latin typeface="Century" pitchFamily="18" charset="0"/>
            </a:endParaRPr>
          </a:p>
        </p:txBody>
      </p:sp>
      <p:sp>
        <p:nvSpPr>
          <p:cNvPr id="33" name="コンテンツ プレースホルダー 9"/>
          <p:cNvSpPr txBox="1">
            <a:spLocks/>
          </p:cNvSpPr>
          <p:nvPr/>
        </p:nvSpPr>
        <p:spPr>
          <a:xfrm>
            <a:off x="5488726" y="6453336"/>
            <a:ext cx="936104" cy="432048"/>
          </a:xfrm>
          <a:prstGeom prst="rect">
            <a:avLst/>
          </a:prstGeom>
        </p:spPr>
        <p:txBody>
          <a:bodyPr vert="horz" lIns="91440" tIns="45720" rIns="91440" bIns="45720" rtlCol="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buFont typeface="Arial" charset="0"/>
              <a:buNone/>
            </a:pPr>
            <a:r>
              <a:rPr lang="en-US" altLang="ja-JP" sz="1800" b="1" u="sng" dirty="0">
                <a:latin typeface="Century" pitchFamily="18" charset="0"/>
              </a:rPr>
              <a:t>3</a:t>
            </a:r>
            <a:r>
              <a:rPr lang="ja-JP" altLang="en-US" sz="1800" b="1" u="sng" dirty="0" smtClean="0">
                <a:latin typeface="Century" pitchFamily="18" charset="0"/>
              </a:rPr>
              <a:t>日目</a:t>
            </a:r>
            <a:endParaRPr lang="ja-JP" altLang="en-US" sz="1800" b="1" u="sng" dirty="0">
              <a:latin typeface="Century" pitchFamily="18" charset="0"/>
            </a:endParaRPr>
          </a:p>
        </p:txBody>
      </p:sp>
      <p:sp>
        <p:nvSpPr>
          <p:cNvPr id="35" name="コンテンツ プレースホルダー 9"/>
          <p:cNvSpPr txBox="1">
            <a:spLocks/>
          </p:cNvSpPr>
          <p:nvPr/>
        </p:nvSpPr>
        <p:spPr>
          <a:xfrm>
            <a:off x="688117" y="1988840"/>
            <a:ext cx="1795651" cy="432048"/>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en-US" altLang="ja-JP" b="1" dirty="0" smtClean="0">
                <a:latin typeface="Century" pitchFamily="18" charset="0"/>
              </a:rPr>
              <a:t>KCL 10 </a:t>
            </a:r>
            <a:r>
              <a:rPr lang="en-US" altLang="ja-JP" b="1" dirty="0" err="1" smtClean="0">
                <a:latin typeface="Century" pitchFamily="18" charset="0"/>
              </a:rPr>
              <a:t>mEq</a:t>
            </a:r>
            <a:r>
              <a:rPr lang="en-US" altLang="ja-JP" b="1" dirty="0" smtClean="0">
                <a:latin typeface="Century" pitchFamily="18" charset="0"/>
              </a:rPr>
              <a:t>/h</a:t>
            </a:r>
            <a:endParaRPr lang="ja-JP" altLang="en-US" b="1" dirty="0">
              <a:latin typeface="Century" pitchFamily="18" charset="0"/>
            </a:endParaRPr>
          </a:p>
        </p:txBody>
      </p:sp>
      <p:sp>
        <p:nvSpPr>
          <p:cNvPr id="50176" name="正方形/長方形 50175"/>
          <p:cNvSpPr/>
          <p:nvPr/>
        </p:nvSpPr>
        <p:spPr>
          <a:xfrm>
            <a:off x="539551" y="1988840"/>
            <a:ext cx="148565" cy="249856"/>
          </a:xfrm>
          <a:prstGeom prst="rect">
            <a:avLst/>
          </a:prstGeom>
          <a:solidFill>
            <a:srgbClr val="4CF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コンテンツ プレースホルダー 9"/>
          <p:cNvSpPr txBox="1">
            <a:spLocks/>
          </p:cNvSpPr>
          <p:nvPr/>
        </p:nvSpPr>
        <p:spPr>
          <a:xfrm>
            <a:off x="721846" y="1700808"/>
            <a:ext cx="4570234" cy="432048"/>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ja-JP" altLang="en-US" b="1" dirty="0" smtClean="0">
                <a:latin typeface="Century" pitchFamily="18" charset="0"/>
              </a:rPr>
              <a:t>プロプラノロール </a:t>
            </a:r>
            <a:r>
              <a:rPr lang="en-US" altLang="ja-JP" b="1" dirty="0">
                <a:latin typeface="Century" pitchFamily="18" charset="0"/>
              </a:rPr>
              <a:t>6</a:t>
            </a:r>
            <a:r>
              <a:rPr lang="en-US" altLang="ja-JP" b="1" dirty="0" smtClean="0">
                <a:latin typeface="Century" pitchFamily="18" charset="0"/>
              </a:rPr>
              <a:t>mg/h</a:t>
            </a:r>
            <a:endParaRPr lang="ja-JP" altLang="en-US" b="1" dirty="0">
              <a:latin typeface="Century" pitchFamily="18" charset="0"/>
            </a:endParaRPr>
          </a:p>
        </p:txBody>
      </p:sp>
      <p:sp>
        <p:nvSpPr>
          <p:cNvPr id="38" name="正方形/長方形 37"/>
          <p:cNvSpPr/>
          <p:nvPr/>
        </p:nvSpPr>
        <p:spPr>
          <a:xfrm>
            <a:off x="539551" y="1772816"/>
            <a:ext cx="254305" cy="2160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0929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8185" y="-30299"/>
            <a:ext cx="7924800" cy="724942"/>
          </a:xfrm>
        </p:spPr>
        <p:txBody>
          <a:bodyPr/>
          <a:lstStyle/>
          <a:p>
            <a:pPr algn="ctr" fontAlgn="auto">
              <a:spcAft>
                <a:spcPts val="0"/>
              </a:spcAft>
              <a:defRPr/>
            </a:pPr>
            <a:r>
              <a:rPr lang="en-US" altLang="ja-JP" sz="4800" dirty="0" smtClean="0">
                <a:solidFill>
                  <a:schemeClr val="tx2">
                    <a:tint val="100000"/>
                    <a:satMod val="250000"/>
                  </a:schemeClr>
                </a:solidFill>
              </a:rPr>
              <a:t>ICU</a:t>
            </a:r>
            <a:r>
              <a:rPr lang="ja-JP" altLang="en-US" sz="4800" dirty="0" err="1" smtClean="0">
                <a:solidFill>
                  <a:schemeClr val="tx2">
                    <a:tint val="100000"/>
                    <a:satMod val="250000"/>
                  </a:schemeClr>
                </a:solidFill>
              </a:rPr>
              <a:t>での</a:t>
            </a:r>
            <a:r>
              <a:rPr lang="ja-JP" altLang="en-US" sz="4800" dirty="0" smtClean="0">
                <a:solidFill>
                  <a:schemeClr val="tx2">
                    <a:tint val="100000"/>
                    <a:satMod val="250000"/>
                  </a:schemeClr>
                </a:solidFill>
              </a:rPr>
              <a:t>経過</a:t>
            </a:r>
            <a:endParaRPr lang="ja-JP" altLang="en-US" sz="4800" dirty="0">
              <a:solidFill>
                <a:schemeClr val="tx2">
                  <a:tint val="100000"/>
                  <a:satMod val="250000"/>
                </a:schemeClr>
              </a:solidFill>
            </a:endParaRPr>
          </a:p>
        </p:txBody>
      </p:sp>
      <p:graphicFrame>
        <p:nvGraphicFramePr>
          <p:cNvPr id="19" name="コンテンツ プレースホルダー 18"/>
          <p:cNvGraphicFramePr>
            <a:graphicFrameLocks noGrp="1"/>
          </p:cNvGraphicFramePr>
          <p:nvPr>
            <p:ph sz="quarter" idx="13"/>
            <p:extLst>
              <p:ext uri="{D42A27DB-BD31-4B8C-83A1-F6EECF244321}">
                <p14:modId xmlns:p14="http://schemas.microsoft.com/office/powerpoint/2010/main" val="903595346"/>
              </p:ext>
            </p:extLst>
          </p:nvPr>
        </p:nvGraphicFramePr>
        <p:xfrm>
          <a:off x="432048" y="2132856"/>
          <a:ext cx="8892480"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コンテンツ プレースホルダー 4"/>
          <p:cNvGraphicFramePr>
            <a:graphicFrameLocks/>
          </p:cNvGraphicFramePr>
          <p:nvPr>
            <p:extLst>
              <p:ext uri="{D42A27DB-BD31-4B8C-83A1-F6EECF244321}">
                <p14:modId xmlns:p14="http://schemas.microsoft.com/office/powerpoint/2010/main" val="2325068161"/>
              </p:ext>
            </p:extLst>
          </p:nvPr>
        </p:nvGraphicFramePr>
        <p:xfrm>
          <a:off x="-576064" y="1484784"/>
          <a:ext cx="8604448" cy="5373216"/>
        </p:xfrm>
        <a:graphic>
          <a:graphicData uri="http://schemas.openxmlformats.org/drawingml/2006/chart">
            <c:chart xmlns:c="http://schemas.openxmlformats.org/drawingml/2006/chart" xmlns:r="http://schemas.openxmlformats.org/officeDocument/2006/relationships" r:id="rId4"/>
          </a:graphicData>
        </a:graphic>
      </p:graphicFrame>
      <p:sp>
        <p:nvSpPr>
          <p:cNvPr id="23" name="コンテンツ プレースホルダー 5"/>
          <p:cNvSpPr txBox="1">
            <a:spLocks/>
          </p:cNvSpPr>
          <p:nvPr/>
        </p:nvSpPr>
        <p:spPr>
          <a:xfrm>
            <a:off x="7668344" y="6381328"/>
            <a:ext cx="1082080" cy="316632"/>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en-US" altLang="ja-JP" sz="2000" b="1" dirty="0" smtClean="0">
                <a:latin typeface="+mj-ea"/>
                <a:ea typeface="+mj-ea"/>
              </a:rPr>
              <a:t>   K</a:t>
            </a:r>
            <a:r>
              <a:rPr lang="ja-JP" altLang="en-US" sz="2000" b="1" dirty="0" smtClean="0">
                <a:latin typeface="+mj-ea"/>
                <a:ea typeface="+mj-ea"/>
              </a:rPr>
              <a:t>値</a:t>
            </a:r>
            <a:endParaRPr lang="en-US" altLang="ja-JP" sz="2000" b="1" dirty="0" smtClean="0">
              <a:latin typeface="+mj-ea"/>
              <a:ea typeface="+mj-ea"/>
            </a:endParaRPr>
          </a:p>
        </p:txBody>
      </p:sp>
      <p:cxnSp>
        <p:nvCxnSpPr>
          <p:cNvPr id="24" name="直線コネクタ 23"/>
          <p:cNvCxnSpPr/>
          <p:nvPr/>
        </p:nvCxnSpPr>
        <p:spPr>
          <a:xfrm>
            <a:off x="7452320" y="6597352"/>
            <a:ext cx="360040" cy="0"/>
          </a:xfrm>
          <a:prstGeom prst="line">
            <a:avLst/>
          </a:prstGeom>
          <a:ln w="38100">
            <a:solidFill>
              <a:srgbClr val="FFFF00"/>
            </a:solidFill>
          </a:ln>
        </p:spPr>
        <p:style>
          <a:lnRef idx="1">
            <a:schemeClr val="dk1"/>
          </a:lnRef>
          <a:fillRef idx="0">
            <a:schemeClr val="dk1"/>
          </a:fillRef>
          <a:effectRef idx="0">
            <a:schemeClr val="dk1"/>
          </a:effectRef>
          <a:fontRef idx="minor">
            <a:schemeClr val="tx1"/>
          </a:fontRef>
        </p:style>
      </p:cxnSp>
      <p:pic>
        <p:nvPicPr>
          <p:cNvPr id="28" name="図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5605552"/>
            <a:ext cx="664698" cy="1008112"/>
          </a:xfrm>
          <a:prstGeom prst="rect">
            <a:avLst/>
          </a:prstGeom>
        </p:spPr>
      </p:pic>
      <p:sp>
        <p:nvSpPr>
          <p:cNvPr id="31" name="コンテンツ プレースホルダー 9"/>
          <p:cNvSpPr txBox="1">
            <a:spLocks/>
          </p:cNvSpPr>
          <p:nvPr/>
        </p:nvSpPr>
        <p:spPr>
          <a:xfrm>
            <a:off x="467544" y="6453336"/>
            <a:ext cx="936104" cy="432048"/>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en-US" altLang="ja-JP" sz="1800" b="1" u="sng" dirty="0" smtClean="0">
                <a:latin typeface="Century" pitchFamily="18" charset="0"/>
              </a:rPr>
              <a:t>1</a:t>
            </a:r>
            <a:r>
              <a:rPr lang="ja-JP" altLang="en-US" sz="1800" b="1" u="sng" dirty="0" smtClean="0">
                <a:latin typeface="Century" pitchFamily="18" charset="0"/>
              </a:rPr>
              <a:t>日目</a:t>
            </a:r>
            <a:endParaRPr lang="ja-JP" altLang="en-US" sz="1800" b="1" u="sng" dirty="0">
              <a:latin typeface="Century" pitchFamily="18" charset="0"/>
            </a:endParaRPr>
          </a:p>
        </p:txBody>
      </p:sp>
      <p:sp>
        <p:nvSpPr>
          <p:cNvPr id="32" name="コンテンツ プレースホルダー 9"/>
          <p:cNvSpPr txBox="1">
            <a:spLocks/>
          </p:cNvSpPr>
          <p:nvPr/>
        </p:nvSpPr>
        <p:spPr>
          <a:xfrm>
            <a:off x="1547664" y="6453336"/>
            <a:ext cx="936104" cy="432048"/>
          </a:xfrm>
          <a:prstGeom prst="rect">
            <a:avLst/>
          </a:prstGeom>
        </p:spPr>
        <p:txBody>
          <a:bodyPr vert="horz" lIns="91440" tIns="45720" rIns="91440" bIns="45720" rtlCol="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buFont typeface="Arial" charset="0"/>
              <a:buNone/>
            </a:pPr>
            <a:r>
              <a:rPr lang="en-US" altLang="ja-JP" sz="1800" b="1" u="sng" dirty="0">
                <a:latin typeface="Century" pitchFamily="18" charset="0"/>
              </a:rPr>
              <a:t>2</a:t>
            </a:r>
            <a:r>
              <a:rPr lang="ja-JP" altLang="en-US" sz="1800" b="1" u="sng" dirty="0" smtClean="0">
                <a:latin typeface="Century" pitchFamily="18" charset="0"/>
              </a:rPr>
              <a:t>日目</a:t>
            </a:r>
            <a:endParaRPr lang="ja-JP" altLang="en-US" sz="1800" b="1" u="sng" dirty="0">
              <a:latin typeface="Century" pitchFamily="18" charset="0"/>
            </a:endParaRPr>
          </a:p>
        </p:txBody>
      </p:sp>
      <p:sp>
        <p:nvSpPr>
          <p:cNvPr id="33" name="コンテンツ プレースホルダー 9"/>
          <p:cNvSpPr txBox="1">
            <a:spLocks/>
          </p:cNvSpPr>
          <p:nvPr/>
        </p:nvSpPr>
        <p:spPr>
          <a:xfrm>
            <a:off x="5488726" y="6453336"/>
            <a:ext cx="936104" cy="432048"/>
          </a:xfrm>
          <a:prstGeom prst="rect">
            <a:avLst/>
          </a:prstGeom>
        </p:spPr>
        <p:txBody>
          <a:bodyPr vert="horz" lIns="91440" tIns="45720" rIns="91440" bIns="45720" rtlCol="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buFont typeface="Arial" charset="0"/>
              <a:buNone/>
            </a:pPr>
            <a:r>
              <a:rPr lang="en-US" altLang="ja-JP" sz="1800" b="1" u="sng" dirty="0">
                <a:latin typeface="Century" pitchFamily="18" charset="0"/>
              </a:rPr>
              <a:t>3</a:t>
            </a:r>
            <a:r>
              <a:rPr lang="ja-JP" altLang="en-US" sz="1800" b="1" u="sng" dirty="0" smtClean="0">
                <a:latin typeface="Century" pitchFamily="18" charset="0"/>
              </a:rPr>
              <a:t>日目</a:t>
            </a:r>
            <a:endParaRPr lang="ja-JP" altLang="en-US" sz="1800" b="1" u="sng" dirty="0">
              <a:latin typeface="Century" pitchFamily="18" charset="0"/>
            </a:endParaRPr>
          </a:p>
        </p:txBody>
      </p:sp>
      <p:sp>
        <p:nvSpPr>
          <p:cNvPr id="35" name="コンテンツ プレースホルダー 9"/>
          <p:cNvSpPr txBox="1">
            <a:spLocks/>
          </p:cNvSpPr>
          <p:nvPr/>
        </p:nvSpPr>
        <p:spPr>
          <a:xfrm>
            <a:off x="688117" y="1988840"/>
            <a:ext cx="1795651" cy="432048"/>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en-US" altLang="ja-JP" b="1" dirty="0" smtClean="0">
                <a:latin typeface="Century" pitchFamily="18" charset="0"/>
              </a:rPr>
              <a:t>KCL 10 </a:t>
            </a:r>
            <a:r>
              <a:rPr lang="en-US" altLang="ja-JP" b="1" dirty="0" err="1" smtClean="0">
                <a:latin typeface="Century" pitchFamily="18" charset="0"/>
              </a:rPr>
              <a:t>mEq</a:t>
            </a:r>
            <a:r>
              <a:rPr lang="en-US" altLang="ja-JP" b="1" dirty="0" smtClean="0">
                <a:latin typeface="Century" pitchFamily="18" charset="0"/>
              </a:rPr>
              <a:t>/h</a:t>
            </a:r>
            <a:endParaRPr lang="ja-JP" altLang="en-US" b="1" dirty="0">
              <a:latin typeface="Century" pitchFamily="18" charset="0"/>
            </a:endParaRPr>
          </a:p>
        </p:txBody>
      </p:sp>
      <p:sp>
        <p:nvSpPr>
          <p:cNvPr id="50176" name="正方形/長方形 50175"/>
          <p:cNvSpPr/>
          <p:nvPr/>
        </p:nvSpPr>
        <p:spPr>
          <a:xfrm>
            <a:off x="539551" y="1988840"/>
            <a:ext cx="148565" cy="249856"/>
          </a:xfrm>
          <a:prstGeom prst="rect">
            <a:avLst/>
          </a:prstGeom>
          <a:solidFill>
            <a:srgbClr val="4CF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コンテンツ プレースホルダー 9"/>
          <p:cNvSpPr txBox="1">
            <a:spLocks/>
          </p:cNvSpPr>
          <p:nvPr/>
        </p:nvSpPr>
        <p:spPr>
          <a:xfrm>
            <a:off x="721846" y="1700808"/>
            <a:ext cx="4570234" cy="432048"/>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ja-JP" altLang="en-US" b="1" dirty="0" smtClean="0">
                <a:latin typeface="Century" pitchFamily="18" charset="0"/>
              </a:rPr>
              <a:t>プロプラノロール </a:t>
            </a:r>
            <a:r>
              <a:rPr lang="en-US" altLang="ja-JP" b="1" dirty="0">
                <a:latin typeface="Century" pitchFamily="18" charset="0"/>
              </a:rPr>
              <a:t>6</a:t>
            </a:r>
            <a:r>
              <a:rPr lang="en-US" altLang="ja-JP" b="1" dirty="0" smtClean="0">
                <a:latin typeface="Century" pitchFamily="18" charset="0"/>
              </a:rPr>
              <a:t>mg/h</a:t>
            </a:r>
            <a:endParaRPr lang="ja-JP" altLang="en-US" b="1" dirty="0">
              <a:latin typeface="Century" pitchFamily="18" charset="0"/>
            </a:endParaRPr>
          </a:p>
        </p:txBody>
      </p:sp>
      <p:sp>
        <p:nvSpPr>
          <p:cNvPr id="38" name="正方形/長方形 37"/>
          <p:cNvSpPr/>
          <p:nvPr/>
        </p:nvSpPr>
        <p:spPr>
          <a:xfrm>
            <a:off x="539551" y="1772816"/>
            <a:ext cx="254305" cy="2160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1259631" y="1556792"/>
            <a:ext cx="1080121" cy="2160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コンテンツ プレースホルダー 9"/>
          <p:cNvSpPr txBox="1">
            <a:spLocks/>
          </p:cNvSpPr>
          <p:nvPr/>
        </p:nvSpPr>
        <p:spPr>
          <a:xfrm>
            <a:off x="2267744" y="1484784"/>
            <a:ext cx="2360497" cy="432048"/>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ja-JP" altLang="en-US" b="1" dirty="0" smtClean="0">
                <a:latin typeface="Century" pitchFamily="18" charset="0"/>
              </a:rPr>
              <a:t>フロセミド　</a:t>
            </a:r>
            <a:r>
              <a:rPr lang="en-US" altLang="ja-JP" b="1" dirty="0" smtClean="0">
                <a:latin typeface="Century" pitchFamily="18" charset="0"/>
              </a:rPr>
              <a:t>0.5mg/h</a:t>
            </a:r>
            <a:endParaRPr lang="ja-JP" altLang="en-US" b="1" dirty="0">
              <a:latin typeface="Century" pitchFamily="18" charset="0"/>
            </a:endParaRPr>
          </a:p>
        </p:txBody>
      </p:sp>
      <p:cxnSp>
        <p:nvCxnSpPr>
          <p:cNvPr id="52" name="直線矢印コネクタ 51"/>
          <p:cNvCxnSpPr/>
          <p:nvPr/>
        </p:nvCxnSpPr>
        <p:spPr>
          <a:xfrm>
            <a:off x="1043608" y="1537761"/>
            <a:ext cx="0" cy="23505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1376664" y="1268760"/>
            <a:ext cx="1395135" cy="2880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コンテンツ プレースホルダー 9"/>
          <p:cNvSpPr txBox="1">
            <a:spLocks/>
          </p:cNvSpPr>
          <p:nvPr/>
        </p:nvSpPr>
        <p:spPr>
          <a:xfrm>
            <a:off x="2843808" y="1268760"/>
            <a:ext cx="2716926" cy="432048"/>
          </a:xfrm>
          <a:prstGeom prst="rect">
            <a:avLst/>
          </a:prstGeom>
        </p:spPr>
        <p:txBody>
          <a:bodyPr vert="horz" lIns="91440" tIns="45720" rIns="91440" bIns="45720" rtlCol="0">
            <a:normAutofit fontScale="92500"/>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ja-JP" altLang="en-US" b="1" dirty="0" smtClean="0">
                <a:latin typeface="Century" pitchFamily="18" charset="0"/>
              </a:rPr>
              <a:t>速効型インスリン</a:t>
            </a:r>
            <a:r>
              <a:rPr lang="en-US" altLang="ja-JP" b="1" dirty="0" smtClean="0">
                <a:latin typeface="Century" pitchFamily="18" charset="0"/>
              </a:rPr>
              <a:t>  1</a:t>
            </a:r>
            <a:r>
              <a:rPr lang="ja-JP" altLang="en-US" b="1" dirty="0" smtClean="0">
                <a:latin typeface="Century" pitchFamily="18" charset="0"/>
              </a:rPr>
              <a:t>単位</a:t>
            </a:r>
            <a:r>
              <a:rPr lang="en-US" altLang="ja-JP" b="1" dirty="0" smtClean="0">
                <a:latin typeface="Century" pitchFamily="18" charset="0"/>
              </a:rPr>
              <a:t>/h</a:t>
            </a:r>
            <a:endParaRPr lang="ja-JP" altLang="en-US" b="1" dirty="0">
              <a:latin typeface="Century" pitchFamily="18" charset="0"/>
            </a:endParaRPr>
          </a:p>
        </p:txBody>
      </p:sp>
      <p:sp>
        <p:nvSpPr>
          <p:cNvPr id="56" name="正方形/長方形 55"/>
          <p:cNvSpPr/>
          <p:nvPr/>
        </p:nvSpPr>
        <p:spPr>
          <a:xfrm>
            <a:off x="1547664" y="764704"/>
            <a:ext cx="2016224" cy="2880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7" name="コンテンツ プレースホルダー 9"/>
              <p:cNvSpPr txBox="1">
                <a:spLocks/>
              </p:cNvSpPr>
              <p:nvPr/>
            </p:nvSpPr>
            <p:spPr>
              <a:xfrm>
                <a:off x="3563888" y="711727"/>
                <a:ext cx="4548778" cy="360040"/>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None/>
                </a:pPr>
                <a:r>
                  <a:rPr lang="ja-JP" altLang="en-US" sz="1600" b="1" dirty="0" smtClean="0">
                    <a:latin typeface="Century" pitchFamily="18" charset="0"/>
                  </a:rPr>
                  <a:t>ノルアドレナリン　</a:t>
                </a:r>
                <a:r>
                  <a:rPr lang="ja-JP" altLang="en-US" sz="1600" b="1" dirty="0">
                    <a:latin typeface="Century" pitchFamily="18" charset="0"/>
                  </a:rPr>
                  <a:t>　</a:t>
                </a:r>
                <a:r>
                  <a:rPr lang="en-US" altLang="ja-JP" sz="1600" b="1" dirty="0" smtClean="0">
                    <a:latin typeface="Century" pitchFamily="18" charset="0"/>
                  </a:rPr>
                  <a:t>0.04 </a:t>
                </a:r>
                <a:r>
                  <a:rPr lang="en-US" altLang="ja-JP" sz="1600" b="1" dirty="0" err="1" smtClean="0">
                    <a:latin typeface="Century" pitchFamily="18" charset="0"/>
                  </a:rPr>
                  <a:t>μg</a:t>
                </a:r>
                <a:r>
                  <a:rPr lang="en-US" altLang="ja-JP" sz="1600" b="1" dirty="0" smtClean="0">
                    <a:latin typeface="Century" pitchFamily="18" charset="0"/>
                  </a:rPr>
                  <a:t>/kg</a:t>
                </a:r>
                <a14:m>
                  <m:oMath xmlns:m="http://schemas.openxmlformats.org/officeDocument/2006/math">
                    <m:r>
                      <a:rPr lang="en-US" altLang="ja-JP" sz="1600" b="1">
                        <a:latin typeface="Cambria Math"/>
                      </a:rPr>
                      <m:t>/</m:t>
                    </m:r>
                    <m:r>
                      <a:rPr lang="en-US" altLang="ja-JP" sz="1600" b="1">
                        <a:latin typeface="Cambria Math"/>
                      </a:rPr>
                      <m:t>𝐦𝐢𝐧</m:t>
                    </m:r>
                  </m:oMath>
                </a14:m>
                <a:endParaRPr lang="ja-JP" altLang="en-US" sz="1600" b="1" dirty="0">
                  <a:latin typeface="Century" pitchFamily="18" charset="0"/>
                </a:endParaRPr>
              </a:p>
              <a:p>
                <a:pPr marL="0" indent="0">
                  <a:buFont typeface="Arial" charset="0"/>
                  <a:buNone/>
                </a:pPr>
                <a:endParaRPr lang="ja-JP" altLang="en-US" sz="1600" b="1" dirty="0">
                  <a:latin typeface="Century" pitchFamily="18" charset="0"/>
                </a:endParaRPr>
              </a:p>
            </p:txBody>
          </p:sp>
        </mc:Choice>
        <mc:Fallback xmlns="">
          <p:sp>
            <p:nvSpPr>
              <p:cNvPr id="57" name="コンテンツ プレースホルダー 9"/>
              <p:cNvSpPr txBox="1">
                <a:spLocks noRot="1" noChangeAspect="1" noMove="1" noResize="1" noEditPoints="1" noAdjustHandles="1" noChangeArrowheads="1" noChangeShapeType="1" noTextEdit="1"/>
              </p:cNvSpPr>
              <p:nvPr/>
            </p:nvSpPr>
            <p:spPr>
              <a:xfrm>
                <a:off x="3563888" y="711727"/>
                <a:ext cx="4548778" cy="360040"/>
              </a:xfrm>
              <a:prstGeom prst="rect">
                <a:avLst/>
              </a:prstGeom>
              <a:blipFill rotWithShape="1">
                <a:blip r:embed="rId6"/>
                <a:stretch>
                  <a:fillRect l="-804" t="-6780" b="-15254"/>
                </a:stretch>
              </a:blipFill>
            </p:spPr>
            <p:txBody>
              <a:bodyPr/>
              <a:lstStyle/>
              <a:p>
                <a:r>
                  <a:rPr lang="ja-JP" altLang="en-US">
                    <a:noFill/>
                  </a:rPr>
                  <a:t> </a:t>
                </a:r>
              </a:p>
            </p:txBody>
          </p:sp>
        </mc:Fallback>
      </mc:AlternateContent>
      <p:sp>
        <p:nvSpPr>
          <p:cNvPr id="25" name="正方形/長方形 24"/>
          <p:cNvSpPr/>
          <p:nvPr/>
        </p:nvSpPr>
        <p:spPr>
          <a:xfrm>
            <a:off x="1331640" y="1052736"/>
            <a:ext cx="2592288" cy="252028"/>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6" name="コンテンツ プレースホルダー 9"/>
              <p:cNvSpPr txBox="1">
                <a:spLocks/>
              </p:cNvSpPr>
              <p:nvPr/>
            </p:nvSpPr>
            <p:spPr>
              <a:xfrm>
                <a:off x="3923928" y="1016732"/>
                <a:ext cx="3168352" cy="324036"/>
              </a:xfrm>
              <a:prstGeom prst="rect">
                <a:avLst/>
              </a:prstGeom>
            </p:spPr>
            <p:txBody>
              <a:bodyPr vert="horz" lIns="91440" tIns="45720" rIns="91440" bIns="45720" rtlCol="0">
                <a:normAutofit fontScale="92500" lnSpcReduction="10000"/>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ja-JP" altLang="en-US" b="1" dirty="0" smtClean="0">
                    <a:latin typeface="Century" pitchFamily="18" charset="0"/>
                  </a:rPr>
                  <a:t>ミルリノン　</a:t>
                </a:r>
                <a:r>
                  <a:rPr lang="en-US" altLang="ja-JP" b="1" dirty="0" smtClean="0">
                    <a:latin typeface="Century" pitchFamily="18" charset="0"/>
                  </a:rPr>
                  <a:t>0.2 </a:t>
                </a:r>
                <a:r>
                  <a:rPr lang="en-US" altLang="ja-JP" b="1" dirty="0" err="1" smtClean="0">
                    <a:latin typeface="Century" pitchFamily="18" charset="0"/>
                  </a:rPr>
                  <a:t>μg</a:t>
                </a:r>
                <a:r>
                  <a:rPr lang="en-US" altLang="ja-JP" b="1" dirty="0" smtClean="0">
                    <a:latin typeface="Century" pitchFamily="18" charset="0"/>
                  </a:rPr>
                  <a:t>/kg</a:t>
                </a:r>
                <a14:m>
                  <m:oMath xmlns:m="http://schemas.openxmlformats.org/officeDocument/2006/math">
                    <m:r>
                      <a:rPr lang="en-US" altLang="ja-JP" b="1" i="0" smtClean="0">
                        <a:latin typeface="Cambria Math"/>
                      </a:rPr>
                      <m:t>/</m:t>
                    </m:r>
                    <m:r>
                      <a:rPr lang="en-US" altLang="ja-JP" b="1" i="0" smtClean="0">
                        <a:latin typeface="Cambria Math"/>
                      </a:rPr>
                      <m:t>𝐦𝐢𝐧</m:t>
                    </m:r>
                  </m:oMath>
                </a14:m>
                <a:endParaRPr lang="ja-JP" altLang="en-US" b="1" dirty="0">
                  <a:latin typeface="Century" pitchFamily="18" charset="0"/>
                </a:endParaRPr>
              </a:p>
            </p:txBody>
          </p:sp>
        </mc:Choice>
        <mc:Fallback xmlns="">
          <p:sp>
            <p:nvSpPr>
              <p:cNvPr id="26" name="コンテンツ プレースホルダー 9"/>
              <p:cNvSpPr txBox="1">
                <a:spLocks noRot="1" noChangeAspect="1" noMove="1" noResize="1" noEditPoints="1" noAdjustHandles="1" noChangeArrowheads="1" noChangeShapeType="1" noTextEdit="1"/>
              </p:cNvSpPr>
              <p:nvPr/>
            </p:nvSpPr>
            <p:spPr>
              <a:xfrm>
                <a:off x="3923928" y="1016732"/>
                <a:ext cx="3168352" cy="324036"/>
              </a:xfrm>
              <a:prstGeom prst="rect">
                <a:avLst/>
              </a:prstGeom>
              <a:blipFill rotWithShape="1">
                <a:blip r:embed="rId7"/>
                <a:stretch>
                  <a:fillRect l="-1156" t="-15094" b="-20755"/>
                </a:stretch>
              </a:blipFill>
            </p:spPr>
            <p:txBody>
              <a:bodyPr/>
              <a:lstStyle/>
              <a:p>
                <a:r>
                  <a:rPr lang="ja-JP" altLang="en-US">
                    <a:noFill/>
                  </a:rPr>
                  <a:t> </a:t>
                </a:r>
              </a:p>
            </p:txBody>
          </p:sp>
        </mc:Fallback>
      </mc:AlternateContent>
      <p:sp>
        <p:nvSpPr>
          <p:cNvPr id="27" name="コンテンツ プレースホルダー 9"/>
          <p:cNvSpPr txBox="1">
            <a:spLocks/>
          </p:cNvSpPr>
          <p:nvPr/>
        </p:nvSpPr>
        <p:spPr>
          <a:xfrm>
            <a:off x="51265" y="980728"/>
            <a:ext cx="1352383" cy="701049"/>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ja-JP" altLang="en-US" b="1" dirty="0" smtClean="0">
                <a:latin typeface="Century" pitchFamily="18" charset="0"/>
              </a:rPr>
              <a:t>フロセミド　</a:t>
            </a:r>
            <a:r>
              <a:rPr lang="en-US" altLang="ja-JP" b="1" dirty="0" smtClean="0">
                <a:latin typeface="Century" pitchFamily="18" charset="0"/>
              </a:rPr>
              <a:t>20mg  iv</a:t>
            </a:r>
            <a:endParaRPr lang="ja-JP" altLang="en-US" b="1" dirty="0">
              <a:latin typeface="Century" pitchFamily="18" charset="0"/>
            </a:endParaRPr>
          </a:p>
        </p:txBody>
      </p:sp>
    </p:spTree>
    <p:extLst>
      <p:ext uri="{BB962C8B-B14F-4D97-AF65-F5344CB8AC3E}">
        <p14:creationId xmlns:p14="http://schemas.microsoft.com/office/powerpoint/2010/main" val="266847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54" grpId="0" animBg="1"/>
      <p:bldP spid="55" grpId="0"/>
      <p:bldP spid="56" grpId="0" animBg="1"/>
      <p:bldP spid="57" grpId="0"/>
      <p:bldP spid="25" grpId="0" animBg="1"/>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8185" y="-30299"/>
            <a:ext cx="7924800" cy="724942"/>
          </a:xfrm>
        </p:spPr>
        <p:txBody>
          <a:bodyPr/>
          <a:lstStyle/>
          <a:p>
            <a:pPr algn="ctr" fontAlgn="auto">
              <a:spcAft>
                <a:spcPts val="0"/>
              </a:spcAft>
              <a:defRPr/>
            </a:pPr>
            <a:r>
              <a:rPr lang="en-US" altLang="ja-JP" sz="4800" dirty="0" smtClean="0">
                <a:solidFill>
                  <a:schemeClr val="tx2">
                    <a:tint val="100000"/>
                    <a:satMod val="250000"/>
                  </a:schemeClr>
                </a:solidFill>
              </a:rPr>
              <a:t>ICU</a:t>
            </a:r>
            <a:r>
              <a:rPr lang="ja-JP" altLang="en-US" sz="4800" dirty="0" err="1" smtClean="0">
                <a:solidFill>
                  <a:schemeClr val="tx2">
                    <a:tint val="100000"/>
                    <a:satMod val="250000"/>
                  </a:schemeClr>
                </a:solidFill>
              </a:rPr>
              <a:t>での</a:t>
            </a:r>
            <a:r>
              <a:rPr lang="ja-JP" altLang="en-US" sz="4800" dirty="0" smtClean="0">
                <a:solidFill>
                  <a:schemeClr val="tx2">
                    <a:tint val="100000"/>
                    <a:satMod val="250000"/>
                  </a:schemeClr>
                </a:solidFill>
              </a:rPr>
              <a:t>経過</a:t>
            </a:r>
            <a:endParaRPr lang="ja-JP" altLang="en-US" sz="4800" dirty="0">
              <a:solidFill>
                <a:schemeClr val="tx2">
                  <a:tint val="100000"/>
                  <a:satMod val="250000"/>
                </a:schemeClr>
              </a:solidFill>
            </a:endParaRPr>
          </a:p>
        </p:txBody>
      </p:sp>
      <p:graphicFrame>
        <p:nvGraphicFramePr>
          <p:cNvPr id="19" name="コンテンツ プレースホルダー 18"/>
          <p:cNvGraphicFramePr>
            <a:graphicFrameLocks noGrp="1"/>
          </p:cNvGraphicFramePr>
          <p:nvPr>
            <p:ph sz="quarter" idx="13"/>
            <p:extLst>
              <p:ext uri="{D42A27DB-BD31-4B8C-83A1-F6EECF244321}">
                <p14:modId xmlns:p14="http://schemas.microsoft.com/office/powerpoint/2010/main" val="2387485956"/>
              </p:ext>
            </p:extLst>
          </p:nvPr>
        </p:nvGraphicFramePr>
        <p:xfrm>
          <a:off x="432048" y="2132856"/>
          <a:ext cx="8892480"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コンテンツ プレースホルダー 4"/>
          <p:cNvGraphicFramePr>
            <a:graphicFrameLocks/>
          </p:cNvGraphicFramePr>
          <p:nvPr>
            <p:extLst>
              <p:ext uri="{D42A27DB-BD31-4B8C-83A1-F6EECF244321}">
                <p14:modId xmlns:p14="http://schemas.microsoft.com/office/powerpoint/2010/main" val="2928072323"/>
              </p:ext>
            </p:extLst>
          </p:nvPr>
        </p:nvGraphicFramePr>
        <p:xfrm>
          <a:off x="-576064" y="1484784"/>
          <a:ext cx="8604448" cy="5373216"/>
        </p:xfrm>
        <a:graphic>
          <a:graphicData uri="http://schemas.openxmlformats.org/drawingml/2006/chart">
            <c:chart xmlns:c="http://schemas.openxmlformats.org/drawingml/2006/chart" xmlns:r="http://schemas.openxmlformats.org/officeDocument/2006/relationships" r:id="rId4"/>
          </a:graphicData>
        </a:graphic>
      </p:graphicFrame>
      <p:sp>
        <p:nvSpPr>
          <p:cNvPr id="23" name="コンテンツ プレースホルダー 5"/>
          <p:cNvSpPr txBox="1">
            <a:spLocks/>
          </p:cNvSpPr>
          <p:nvPr/>
        </p:nvSpPr>
        <p:spPr>
          <a:xfrm>
            <a:off x="7668344" y="6381328"/>
            <a:ext cx="1082080" cy="316632"/>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en-US" altLang="ja-JP" sz="2000" b="1" dirty="0" smtClean="0">
                <a:latin typeface="+mj-ea"/>
                <a:ea typeface="+mj-ea"/>
              </a:rPr>
              <a:t>   K</a:t>
            </a:r>
            <a:r>
              <a:rPr lang="ja-JP" altLang="en-US" sz="2000" b="1" dirty="0" smtClean="0">
                <a:latin typeface="+mj-ea"/>
                <a:ea typeface="+mj-ea"/>
              </a:rPr>
              <a:t>値</a:t>
            </a:r>
            <a:endParaRPr lang="en-US" altLang="ja-JP" sz="2000" b="1" dirty="0" smtClean="0">
              <a:latin typeface="+mj-ea"/>
              <a:ea typeface="+mj-ea"/>
            </a:endParaRPr>
          </a:p>
        </p:txBody>
      </p:sp>
      <p:cxnSp>
        <p:nvCxnSpPr>
          <p:cNvPr id="24" name="直線コネクタ 23"/>
          <p:cNvCxnSpPr/>
          <p:nvPr/>
        </p:nvCxnSpPr>
        <p:spPr>
          <a:xfrm>
            <a:off x="7452320" y="6597352"/>
            <a:ext cx="360040" cy="0"/>
          </a:xfrm>
          <a:prstGeom prst="line">
            <a:avLst/>
          </a:prstGeom>
          <a:ln w="38100">
            <a:solidFill>
              <a:srgbClr val="FFFF00"/>
            </a:solidFill>
          </a:ln>
        </p:spPr>
        <p:style>
          <a:lnRef idx="1">
            <a:schemeClr val="dk1"/>
          </a:lnRef>
          <a:fillRef idx="0">
            <a:schemeClr val="dk1"/>
          </a:fillRef>
          <a:effectRef idx="0">
            <a:schemeClr val="dk1"/>
          </a:effectRef>
          <a:fontRef idx="minor">
            <a:schemeClr val="tx1"/>
          </a:fontRef>
        </p:style>
      </p:cxnSp>
      <p:pic>
        <p:nvPicPr>
          <p:cNvPr id="28" name="図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5605552"/>
            <a:ext cx="664698" cy="1008112"/>
          </a:xfrm>
          <a:prstGeom prst="rect">
            <a:avLst/>
          </a:prstGeom>
        </p:spPr>
      </p:pic>
      <p:sp>
        <p:nvSpPr>
          <p:cNvPr id="31" name="コンテンツ プレースホルダー 9"/>
          <p:cNvSpPr txBox="1">
            <a:spLocks/>
          </p:cNvSpPr>
          <p:nvPr/>
        </p:nvSpPr>
        <p:spPr>
          <a:xfrm>
            <a:off x="467544" y="6453336"/>
            <a:ext cx="936104" cy="432048"/>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en-US" altLang="ja-JP" sz="1800" b="1" u="sng" dirty="0" smtClean="0">
                <a:latin typeface="Century" pitchFamily="18" charset="0"/>
              </a:rPr>
              <a:t>1</a:t>
            </a:r>
            <a:r>
              <a:rPr lang="ja-JP" altLang="en-US" sz="1800" b="1" u="sng" dirty="0" smtClean="0">
                <a:latin typeface="Century" pitchFamily="18" charset="0"/>
              </a:rPr>
              <a:t>日目</a:t>
            </a:r>
            <a:endParaRPr lang="ja-JP" altLang="en-US" sz="1800" b="1" u="sng" dirty="0">
              <a:latin typeface="Century" pitchFamily="18" charset="0"/>
            </a:endParaRPr>
          </a:p>
        </p:txBody>
      </p:sp>
      <p:sp>
        <p:nvSpPr>
          <p:cNvPr id="32" name="コンテンツ プレースホルダー 9"/>
          <p:cNvSpPr txBox="1">
            <a:spLocks/>
          </p:cNvSpPr>
          <p:nvPr/>
        </p:nvSpPr>
        <p:spPr>
          <a:xfrm>
            <a:off x="1547664" y="6453336"/>
            <a:ext cx="936104" cy="432048"/>
          </a:xfrm>
          <a:prstGeom prst="rect">
            <a:avLst/>
          </a:prstGeom>
        </p:spPr>
        <p:txBody>
          <a:bodyPr vert="horz" lIns="91440" tIns="45720" rIns="91440" bIns="45720" rtlCol="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buFont typeface="Arial" charset="0"/>
              <a:buNone/>
            </a:pPr>
            <a:r>
              <a:rPr lang="en-US" altLang="ja-JP" sz="1800" b="1" u="sng" dirty="0">
                <a:latin typeface="Century" pitchFamily="18" charset="0"/>
              </a:rPr>
              <a:t>2</a:t>
            </a:r>
            <a:r>
              <a:rPr lang="ja-JP" altLang="en-US" sz="1800" b="1" u="sng" dirty="0" smtClean="0">
                <a:latin typeface="Century" pitchFamily="18" charset="0"/>
              </a:rPr>
              <a:t>日目</a:t>
            </a:r>
            <a:endParaRPr lang="ja-JP" altLang="en-US" sz="1800" b="1" u="sng" dirty="0">
              <a:latin typeface="Century" pitchFamily="18" charset="0"/>
            </a:endParaRPr>
          </a:p>
        </p:txBody>
      </p:sp>
      <p:sp>
        <p:nvSpPr>
          <p:cNvPr id="33" name="コンテンツ プレースホルダー 9"/>
          <p:cNvSpPr txBox="1">
            <a:spLocks/>
          </p:cNvSpPr>
          <p:nvPr/>
        </p:nvSpPr>
        <p:spPr>
          <a:xfrm>
            <a:off x="5488726" y="6453336"/>
            <a:ext cx="936104" cy="432048"/>
          </a:xfrm>
          <a:prstGeom prst="rect">
            <a:avLst/>
          </a:prstGeom>
        </p:spPr>
        <p:txBody>
          <a:bodyPr vert="horz" lIns="91440" tIns="45720" rIns="91440" bIns="45720" rtlCol="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buFont typeface="Arial" charset="0"/>
              <a:buNone/>
            </a:pPr>
            <a:r>
              <a:rPr lang="en-US" altLang="ja-JP" sz="1800" b="1" u="sng" dirty="0">
                <a:latin typeface="Century" pitchFamily="18" charset="0"/>
              </a:rPr>
              <a:t>3</a:t>
            </a:r>
            <a:r>
              <a:rPr lang="ja-JP" altLang="en-US" sz="1800" b="1" u="sng" dirty="0" smtClean="0">
                <a:latin typeface="Century" pitchFamily="18" charset="0"/>
              </a:rPr>
              <a:t>日目</a:t>
            </a:r>
            <a:endParaRPr lang="ja-JP" altLang="en-US" sz="1800" b="1" u="sng" dirty="0">
              <a:latin typeface="Century" pitchFamily="18" charset="0"/>
            </a:endParaRPr>
          </a:p>
        </p:txBody>
      </p:sp>
      <p:sp>
        <p:nvSpPr>
          <p:cNvPr id="35" name="コンテンツ プレースホルダー 9"/>
          <p:cNvSpPr txBox="1">
            <a:spLocks/>
          </p:cNvSpPr>
          <p:nvPr/>
        </p:nvSpPr>
        <p:spPr>
          <a:xfrm>
            <a:off x="688117" y="1988840"/>
            <a:ext cx="1795651" cy="432048"/>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en-US" altLang="ja-JP" b="1" dirty="0" smtClean="0">
                <a:latin typeface="Century" pitchFamily="18" charset="0"/>
              </a:rPr>
              <a:t>KCL 10 </a:t>
            </a:r>
            <a:r>
              <a:rPr lang="en-US" altLang="ja-JP" b="1" dirty="0" err="1" smtClean="0">
                <a:latin typeface="Century" pitchFamily="18" charset="0"/>
              </a:rPr>
              <a:t>mEq</a:t>
            </a:r>
            <a:r>
              <a:rPr lang="en-US" altLang="ja-JP" b="1" dirty="0" smtClean="0">
                <a:latin typeface="Century" pitchFamily="18" charset="0"/>
              </a:rPr>
              <a:t>/h</a:t>
            </a:r>
            <a:endParaRPr lang="ja-JP" altLang="en-US" b="1" dirty="0">
              <a:latin typeface="Century" pitchFamily="18" charset="0"/>
            </a:endParaRPr>
          </a:p>
        </p:txBody>
      </p:sp>
      <p:sp>
        <p:nvSpPr>
          <p:cNvPr id="50176" name="正方形/長方形 50175"/>
          <p:cNvSpPr/>
          <p:nvPr/>
        </p:nvSpPr>
        <p:spPr>
          <a:xfrm>
            <a:off x="539551" y="1988840"/>
            <a:ext cx="148565" cy="249856"/>
          </a:xfrm>
          <a:prstGeom prst="rect">
            <a:avLst/>
          </a:prstGeom>
          <a:solidFill>
            <a:srgbClr val="4CF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コンテンツ プレースホルダー 9"/>
          <p:cNvSpPr txBox="1">
            <a:spLocks/>
          </p:cNvSpPr>
          <p:nvPr/>
        </p:nvSpPr>
        <p:spPr>
          <a:xfrm>
            <a:off x="721846" y="1700808"/>
            <a:ext cx="4570234" cy="432048"/>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ja-JP" altLang="en-US" b="1" dirty="0" smtClean="0">
                <a:latin typeface="Century" pitchFamily="18" charset="0"/>
              </a:rPr>
              <a:t>プロプラノロール </a:t>
            </a:r>
            <a:r>
              <a:rPr lang="en-US" altLang="ja-JP" b="1" dirty="0">
                <a:latin typeface="Century" pitchFamily="18" charset="0"/>
              </a:rPr>
              <a:t>6</a:t>
            </a:r>
            <a:r>
              <a:rPr lang="en-US" altLang="ja-JP" b="1" dirty="0" smtClean="0">
                <a:latin typeface="Century" pitchFamily="18" charset="0"/>
              </a:rPr>
              <a:t>mg/h</a:t>
            </a:r>
            <a:endParaRPr lang="ja-JP" altLang="en-US" b="1" dirty="0">
              <a:latin typeface="Century" pitchFamily="18" charset="0"/>
            </a:endParaRPr>
          </a:p>
        </p:txBody>
      </p:sp>
      <p:sp>
        <p:nvSpPr>
          <p:cNvPr id="38" name="正方形/長方形 37"/>
          <p:cNvSpPr/>
          <p:nvPr/>
        </p:nvSpPr>
        <p:spPr>
          <a:xfrm>
            <a:off x="539551" y="1772816"/>
            <a:ext cx="254305" cy="2160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1259631" y="1556792"/>
            <a:ext cx="1080121" cy="2160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コンテンツ プレースホルダー 9"/>
          <p:cNvSpPr txBox="1">
            <a:spLocks/>
          </p:cNvSpPr>
          <p:nvPr/>
        </p:nvSpPr>
        <p:spPr>
          <a:xfrm>
            <a:off x="2267744" y="1484784"/>
            <a:ext cx="2360497" cy="432048"/>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ja-JP" altLang="en-US" b="1" dirty="0" smtClean="0">
                <a:latin typeface="Century" pitchFamily="18" charset="0"/>
              </a:rPr>
              <a:t>フロセミド　</a:t>
            </a:r>
            <a:r>
              <a:rPr lang="en-US" altLang="ja-JP" b="1" dirty="0" smtClean="0">
                <a:latin typeface="Century" pitchFamily="18" charset="0"/>
              </a:rPr>
              <a:t>0.5mg/h</a:t>
            </a:r>
            <a:endParaRPr lang="ja-JP" altLang="en-US" b="1" dirty="0">
              <a:latin typeface="Century" pitchFamily="18" charset="0"/>
            </a:endParaRPr>
          </a:p>
        </p:txBody>
      </p:sp>
      <p:cxnSp>
        <p:nvCxnSpPr>
          <p:cNvPr id="52" name="直線矢印コネクタ 51"/>
          <p:cNvCxnSpPr/>
          <p:nvPr/>
        </p:nvCxnSpPr>
        <p:spPr>
          <a:xfrm>
            <a:off x="1043608" y="1537761"/>
            <a:ext cx="0" cy="23505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1376664" y="1268760"/>
            <a:ext cx="1395135" cy="2880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コンテンツ プレースホルダー 9"/>
          <p:cNvSpPr txBox="1">
            <a:spLocks/>
          </p:cNvSpPr>
          <p:nvPr/>
        </p:nvSpPr>
        <p:spPr>
          <a:xfrm>
            <a:off x="2843808" y="1268760"/>
            <a:ext cx="2716926" cy="432048"/>
          </a:xfrm>
          <a:prstGeom prst="rect">
            <a:avLst/>
          </a:prstGeom>
        </p:spPr>
        <p:txBody>
          <a:bodyPr vert="horz" lIns="91440" tIns="45720" rIns="91440" bIns="45720" rtlCol="0">
            <a:normAutofit fontScale="92500"/>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ja-JP" altLang="en-US" b="1" dirty="0" smtClean="0">
                <a:latin typeface="Century" pitchFamily="18" charset="0"/>
              </a:rPr>
              <a:t>速効型インスリン</a:t>
            </a:r>
            <a:r>
              <a:rPr lang="en-US" altLang="ja-JP" b="1" dirty="0" smtClean="0">
                <a:latin typeface="Century" pitchFamily="18" charset="0"/>
              </a:rPr>
              <a:t>  1</a:t>
            </a:r>
            <a:r>
              <a:rPr lang="ja-JP" altLang="en-US" b="1" dirty="0" smtClean="0">
                <a:latin typeface="Century" pitchFamily="18" charset="0"/>
              </a:rPr>
              <a:t>単位</a:t>
            </a:r>
            <a:r>
              <a:rPr lang="en-US" altLang="ja-JP" b="1" dirty="0" smtClean="0">
                <a:latin typeface="Century" pitchFamily="18" charset="0"/>
              </a:rPr>
              <a:t>/h</a:t>
            </a:r>
            <a:endParaRPr lang="ja-JP" altLang="en-US" b="1" dirty="0">
              <a:latin typeface="Century" pitchFamily="18" charset="0"/>
            </a:endParaRPr>
          </a:p>
        </p:txBody>
      </p:sp>
      <p:sp>
        <p:nvSpPr>
          <p:cNvPr id="56" name="正方形/長方形 55"/>
          <p:cNvSpPr/>
          <p:nvPr/>
        </p:nvSpPr>
        <p:spPr>
          <a:xfrm>
            <a:off x="1547664" y="764704"/>
            <a:ext cx="2016224" cy="2880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7" name="コンテンツ プレースホルダー 9"/>
              <p:cNvSpPr txBox="1">
                <a:spLocks/>
              </p:cNvSpPr>
              <p:nvPr/>
            </p:nvSpPr>
            <p:spPr>
              <a:xfrm>
                <a:off x="3563888" y="711727"/>
                <a:ext cx="4548778" cy="360040"/>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None/>
                </a:pPr>
                <a:r>
                  <a:rPr lang="ja-JP" altLang="en-US" sz="1600" b="1" dirty="0" smtClean="0">
                    <a:latin typeface="Century" pitchFamily="18" charset="0"/>
                  </a:rPr>
                  <a:t>ノルアドレナリン　</a:t>
                </a:r>
                <a:r>
                  <a:rPr lang="ja-JP" altLang="en-US" sz="1600" b="1" dirty="0">
                    <a:latin typeface="Century" pitchFamily="18" charset="0"/>
                  </a:rPr>
                  <a:t>　</a:t>
                </a:r>
                <a:r>
                  <a:rPr lang="en-US" altLang="ja-JP" sz="1600" b="1" dirty="0" smtClean="0">
                    <a:latin typeface="Century" pitchFamily="18" charset="0"/>
                  </a:rPr>
                  <a:t>0.04 </a:t>
                </a:r>
                <a:r>
                  <a:rPr lang="en-US" altLang="ja-JP" sz="1600" b="1" dirty="0" err="1" smtClean="0">
                    <a:latin typeface="Century" pitchFamily="18" charset="0"/>
                  </a:rPr>
                  <a:t>μg</a:t>
                </a:r>
                <a:r>
                  <a:rPr lang="en-US" altLang="ja-JP" sz="1600" b="1" dirty="0" smtClean="0">
                    <a:latin typeface="Century" pitchFamily="18" charset="0"/>
                  </a:rPr>
                  <a:t>/kg</a:t>
                </a:r>
                <a14:m>
                  <m:oMath xmlns:m="http://schemas.openxmlformats.org/officeDocument/2006/math">
                    <m:r>
                      <a:rPr lang="en-US" altLang="ja-JP" sz="1600" b="1">
                        <a:latin typeface="Cambria Math"/>
                      </a:rPr>
                      <m:t>/</m:t>
                    </m:r>
                    <m:r>
                      <a:rPr lang="en-US" altLang="ja-JP" sz="1600" b="1">
                        <a:latin typeface="Cambria Math"/>
                      </a:rPr>
                      <m:t>𝐦𝐢𝐧</m:t>
                    </m:r>
                  </m:oMath>
                </a14:m>
                <a:endParaRPr lang="ja-JP" altLang="en-US" sz="1600" b="1" dirty="0">
                  <a:latin typeface="Century" pitchFamily="18" charset="0"/>
                </a:endParaRPr>
              </a:p>
              <a:p>
                <a:pPr marL="0" indent="0">
                  <a:buFont typeface="Arial" charset="0"/>
                  <a:buNone/>
                </a:pPr>
                <a:endParaRPr lang="ja-JP" altLang="en-US" sz="1600" b="1" dirty="0">
                  <a:latin typeface="Century" pitchFamily="18" charset="0"/>
                </a:endParaRPr>
              </a:p>
            </p:txBody>
          </p:sp>
        </mc:Choice>
        <mc:Fallback xmlns="">
          <p:sp>
            <p:nvSpPr>
              <p:cNvPr id="57" name="コンテンツ プレースホルダー 9"/>
              <p:cNvSpPr txBox="1">
                <a:spLocks noRot="1" noChangeAspect="1" noMove="1" noResize="1" noEditPoints="1" noAdjustHandles="1" noChangeArrowheads="1" noChangeShapeType="1" noTextEdit="1"/>
              </p:cNvSpPr>
              <p:nvPr/>
            </p:nvSpPr>
            <p:spPr>
              <a:xfrm>
                <a:off x="3563888" y="711727"/>
                <a:ext cx="4548778" cy="360040"/>
              </a:xfrm>
              <a:prstGeom prst="rect">
                <a:avLst/>
              </a:prstGeom>
              <a:blipFill rotWithShape="1">
                <a:blip r:embed="rId6"/>
                <a:stretch>
                  <a:fillRect l="-804" t="-6780" b="-15254"/>
                </a:stretch>
              </a:blipFill>
            </p:spPr>
            <p:txBody>
              <a:bodyPr/>
              <a:lstStyle/>
              <a:p>
                <a:r>
                  <a:rPr lang="ja-JP" altLang="en-US">
                    <a:noFill/>
                  </a:rPr>
                  <a:t> </a:t>
                </a:r>
              </a:p>
            </p:txBody>
          </p:sp>
        </mc:Fallback>
      </mc:AlternateContent>
      <p:sp>
        <p:nvSpPr>
          <p:cNvPr id="58" name="コンテンツ プレースホルダー 9"/>
          <p:cNvSpPr txBox="1">
            <a:spLocks/>
          </p:cNvSpPr>
          <p:nvPr/>
        </p:nvSpPr>
        <p:spPr>
          <a:xfrm>
            <a:off x="2771800" y="6309320"/>
            <a:ext cx="808953" cy="432048"/>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ja-JP" altLang="en-US" sz="2400" b="1" dirty="0" smtClean="0">
                <a:latin typeface="Century" pitchFamily="18" charset="0"/>
              </a:rPr>
              <a:t>抜管</a:t>
            </a:r>
            <a:endParaRPr lang="ja-JP" altLang="en-US" sz="2400" b="1" dirty="0">
              <a:latin typeface="Century" pitchFamily="18" charset="0"/>
            </a:endParaRPr>
          </a:p>
        </p:txBody>
      </p:sp>
      <p:sp>
        <p:nvSpPr>
          <p:cNvPr id="25" name="正方形/長方形 24"/>
          <p:cNvSpPr/>
          <p:nvPr/>
        </p:nvSpPr>
        <p:spPr>
          <a:xfrm>
            <a:off x="1331640" y="1052736"/>
            <a:ext cx="2592288" cy="252028"/>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6" name="コンテンツ プレースホルダー 9"/>
              <p:cNvSpPr txBox="1">
                <a:spLocks/>
              </p:cNvSpPr>
              <p:nvPr/>
            </p:nvSpPr>
            <p:spPr>
              <a:xfrm>
                <a:off x="3923928" y="1016732"/>
                <a:ext cx="3168352" cy="324036"/>
              </a:xfrm>
              <a:prstGeom prst="rect">
                <a:avLst/>
              </a:prstGeom>
            </p:spPr>
            <p:txBody>
              <a:bodyPr vert="horz" lIns="91440" tIns="45720" rIns="91440" bIns="45720" rtlCol="0">
                <a:normAutofit fontScale="92500" lnSpcReduction="10000"/>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ja-JP" altLang="en-US" b="1" dirty="0" smtClean="0">
                    <a:latin typeface="Century" pitchFamily="18" charset="0"/>
                  </a:rPr>
                  <a:t>ミルリノン　</a:t>
                </a:r>
                <a:r>
                  <a:rPr lang="en-US" altLang="ja-JP" b="1" dirty="0" smtClean="0">
                    <a:latin typeface="Century" pitchFamily="18" charset="0"/>
                  </a:rPr>
                  <a:t>0.2 </a:t>
                </a:r>
                <a:r>
                  <a:rPr lang="en-US" altLang="ja-JP" b="1" dirty="0" err="1" smtClean="0">
                    <a:latin typeface="Century" pitchFamily="18" charset="0"/>
                  </a:rPr>
                  <a:t>μg</a:t>
                </a:r>
                <a:r>
                  <a:rPr lang="en-US" altLang="ja-JP" b="1" dirty="0" smtClean="0">
                    <a:latin typeface="Century" pitchFamily="18" charset="0"/>
                  </a:rPr>
                  <a:t>/kg</a:t>
                </a:r>
                <a14:m>
                  <m:oMath xmlns:m="http://schemas.openxmlformats.org/officeDocument/2006/math">
                    <m:r>
                      <a:rPr lang="en-US" altLang="ja-JP" b="1" i="0" smtClean="0">
                        <a:latin typeface="Cambria Math"/>
                      </a:rPr>
                      <m:t>/</m:t>
                    </m:r>
                    <m:r>
                      <a:rPr lang="en-US" altLang="ja-JP" b="1" i="0" smtClean="0">
                        <a:latin typeface="Cambria Math"/>
                      </a:rPr>
                      <m:t>𝐦𝐢𝐧</m:t>
                    </m:r>
                  </m:oMath>
                </a14:m>
                <a:endParaRPr lang="ja-JP" altLang="en-US" b="1" dirty="0">
                  <a:latin typeface="Century" pitchFamily="18" charset="0"/>
                </a:endParaRPr>
              </a:p>
            </p:txBody>
          </p:sp>
        </mc:Choice>
        <mc:Fallback xmlns="">
          <p:sp>
            <p:nvSpPr>
              <p:cNvPr id="26" name="コンテンツ プレースホルダー 9"/>
              <p:cNvSpPr txBox="1">
                <a:spLocks noRot="1" noChangeAspect="1" noMove="1" noResize="1" noEditPoints="1" noAdjustHandles="1" noChangeArrowheads="1" noChangeShapeType="1" noTextEdit="1"/>
              </p:cNvSpPr>
              <p:nvPr/>
            </p:nvSpPr>
            <p:spPr>
              <a:xfrm>
                <a:off x="3923928" y="1016732"/>
                <a:ext cx="3168352" cy="324036"/>
              </a:xfrm>
              <a:prstGeom prst="rect">
                <a:avLst/>
              </a:prstGeom>
              <a:blipFill rotWithShape="1">
                <a:blip r:embed="rId7"/>
                <a:stretch>
                  <a:fillRect l="-1156" t="-15094" b="-20755"/>
                </a:stretch>
              </a:blipFill>
            </p:spPr>
            <p:txBody>
              <a:bodyPr/>
              <a:lstStyle/>
              <a:p>
                <a:r>
                  <a:rPr lang="ja-JP" altLang="en-US">
                    <a:noFill/>
                  </a:rPr>
                  <a:t> </a:t>
                </a:r>
              </a:p>
            </p:txBody>
          </p:sp>
        </mc:Fallback>
      </mc:AlternateContent>
      <p:sp>
        <p:nvSpPr>
          <p:cNvPr id="27" name="コンテンツ プレースホルダー 9"/>
          <p:cNvSpPr txBox="1">
            <a:spLocks/>
          </p:cNvSpPr>
          <p:nvPr/>
        </p:nvSpPr>
        <p:spPr>
          <a:xfrm>
            <a:off x="51265" y="980728"/>
            <a:ext cx="1352383" cy="701049"/>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ja-JP" altLang="en-US" b="1" dirty="0" smtClean="0">
                <a:latin typeface="Century" pitchFamily="18" charset="0"/>
              </a:rPr>
              <a:t>フロセミド　</a:t>
            </a:r>
            <a:r>
              <a:rPr lang="en-US" altLang="ja-JP" b="1" dirty="0" smtClean="0">
                <a:latin typeface="Century" pitchFamily="18" charset="0"/>
              </a:rPr>
              <a:t>20mg  iv</a:t>
            </a:r>
            <a:endParaRPr lang="ja-JP" altLang="en-US" b="1" dirty="0">
              <a:latin typeface="Century" pitchFamily="18" charset="0"/>
            </a:endParaRPr>
          </a:p>
        </p:txBody>
      </p:sp>
    </p:spTree>
    <p:extLst>
      <p:ext uri="{BB962C8B-B14F-4D97-AF65-F5344CB8AC3E}">
        <p14:creationId xmlns:p14="http://schemas.microsoft.com/office/powerpoint/2010/main" val="215726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16632"/>
            <a:ext cx="7924800" cy="724942"/>
          </a:xfrm>
        </p:spPr>
        <p:txBody>
          <a:bodyPr/>
          <a:lstStyle/>
          <a:p>
            <a:pPr algn="ctr" fontAlgn="auto">
              <a:spcAft>
                <a:spcPts val="0"/>
              </a:spcAft>
              <a:defRPr/>
            </a:pPr>
            <a:r>
              <a:rPr lang="en-US" altLang="ja-JP" sz="4800" dirty="0" smtClean="0">
                <a:solidFill>
                  <a:schemeClr val="tx2">
                    <a:tint val="100000"/>
                    <a:satMod val="250000"/>
                  </a:schemeClr>
                </a:solidFill>
              </a:rPr>
              <a:t>ICU</a:t>
            </a:r>
            <a:r>
              <a:rPr lang="ja-JP" altLang="en-US" sz="4800" dirty="0" smtClean="0">
                <a:solidFill>
                  <a:schemeClr val="tx2">
                    <a:tint val="100000"/>
                    <a:satMod val="250000"/>
                  </a:schemeClr>
                </a:solidFill>
              </a:rPr>
              <a:t>退室後の経過</a:t>
            </a:r>
            <a:endParaRPr lang="ja-JP" altLang="en-US" sz="4800" dirty="0">
              <a:solidFill>
                <a:schemeClr val="tx2">
                  <a:tint val="100000"/>
                  <a:satMod val="250000"/>
                </a:schemeClr>
              </a:solidFill>
            </a:endParaRPr>
          </a:p>
        </p:txBody>
      </p:sp>
      <p:sp>
        <p:nvSpPr>
          <p:cNvPr id="50178" name="コンテンツ プレースホルダー 2"/>
          <p:cNvSpPr>
            <a:spLocks noGrp="1"/>
          </p:cNvSpPr>
          <p:nvPr>
            <p:ph sz="quarter" idx="13"/>
          </p:nvPr>
        </p:nvSpPr>
        <p:spPr>
          <a:xfrm>
            <a:off x="-36512" y="1052736"/>
            <a:ext cx="9019728" cy="5472608"/>
          </a:xfrm>
        </p:spPr>
        <p:txBody>
          <a:bodyPr>
            <a:normAutofit lnSpcReduction="10000"/>
          </a:bodyPr>
          <a:lstStyle/>
          <a:p>
            <a:pPr fontAlgn="auto">
              <a:defRPr/>
            </a:pPr>
            <a:r>
              <a:rPr lang="en-US" altLang="ja-JP" sz="3600" dirty="0" smtClean="0">
                <a:latin typeface="Century" pitchFamily="18" charset="0"/>
              </a:rPr>
              <a:t>K</a:t>
            </a:r>
            <a:r>
              <a:rPr lang="ja-JP" altLang="en-US" sz="3600" dirty="0" smtClean="0">
                <a:latin typeface="Century" pitchFamily="18" charset="0"/>
              </a:rPr>
              <a:t>値上昇後は状態安定。チアマゾール、プロプラノロール内服を継続した。</a:t>
            </a:r>
            <a:endParaRPr lang="en-US" altLang="ja-JP" sz="3600" dirty="0" smtClean="0">
              <a:latin typeface="Century" pitchFamily="18" charset="0"/>
            </a:endParaRPr>
          </a:p>
          <a:p>
            <a:pPr fontAlgn="auto">
              <a:defRPr/>
            </a:pPr>
            <a:endParaRPr lang="en-US" altLang="ja-JP" sz="1100" dirty="0" smtClean="0">
              <a:latin typeface="Century" pitchFamily="18" charset="0"/>
            </a:endParaRPr>
          </a:p>
          <a:p>
            <a:pPr fontAlgn="auto">
              <a:defRPr/>
            </a:pPr>
            <a:r>
              <a:rPr lang="ja-JP" altLang="en-US" sz="3600" dirty="0" smtClean="0">
                <a:latin typeface="Century" pitchFamily="18" charset="0"/>
              </a:rPr>
              <a:t>入院５日目に頸部エコー施行。明らかな甲状腺の腫大はなく、甲状腺両葉に一部低エコー域を認めた。また、入院時に提出した</a:t>
            </a:r>
            <a:r>
              <a:rPr lang="en-US" altLang="ja-JP" sz="3600" dirty="0" smtClean="0">
                <a:latin typeface="Century" pitchFamily="18" charset="0"/>
              </a:rPr>
              <a:t>TSH</a:t>
            </a:r>
            <a:r>
              <a:rPr lang="ja-JP" altLang="en-US" sz="3600" dirty="0" smtClean="0">
                <a:latin typeface="Century" pitchFamily="18" charset="0"/>
              </a:rPr>
              <a:t>受容体抗体が陽性と判明。</a:t>
            </a:r>
            <a:r>
              <a:rPr lang="en-US" altLang="ja-JP" sz="3600" u="sng" dirty="0" err="1" smtClean="0">
                <a:latin typeface="Century" pitchFamily="18" charset="0"/>
              </a:rPr>
              <a:t>Basedow</a:t>
            </a:r>
            <a:r>
              <a:rPr lang="ja-JP" altLang="en-US" sz="3600" u="sng" dirty="0" smtClean="0">
                <a:latin typeface="Century" pitchFamily="18" charset="0"/>
              </a:rPr>
              <a:t>病</a:t>
            </a:r>
            <a:r>
              <a:rPr lang="ja-JP" altLang="en-US" sz="3600" dirty="0" smtClean="0">
                <a:latin typeface="Century" pitchFamily="18" charset="0"/>
              </a:rPr>
              <a:t>と診断した。</a:t>
            </a:r>
            <a:endParaRPr lang="en-US" altLang="ja-JP" sz="3600" dirty="0" smtClean="0">
              <a:latin typeface="Century" pitchFamily="18" charset="0"/>
            </a:endParaRPr>
          </a:p>
          <a:p>
            <a:pPr fontAlgn="auto">
              <a:defRPr/>
            </a:pPr>
            <a:endParaRPr lang="en-US" altLang="ja-JP" sz="1100" dirty="0" smtClean="0">
              <a:latin typeface="Century" pitchFamily="18" charset="0"/>
            </a:endParaRPr>
          </a:p>
          <a:p>
            <a:pPr fontAlgn="auto">
              <a:defRPr/>
            </a:pPr>
            <a:r>
              <a:rPr lang="ja-JP" altLang="en-US" sz="3600" dirty="0" smtClean="0">
                <a:latin typeface="Century" pitchFamily="18" charset="0"/>
              </a:rPr>
              <a:t>入院</a:t>
            </a:r>
            <a:r>
              <a:rPr lang="en-US" altLang="ja-JP" sz="3600" dirty="0" smtClean="0">
                <a:latin typeface="Century" pitchFamily="18" charset="0"/>
              </a:rPr>
              <a:t>16</a:t>
            </a:r>
            <a:r>
              <a:rPr lang="ja-JP" altLang="en-US" sz="3600" dirty="0" smtClean="0">
                <a:latin typeface="Century" pitchFamily="18" charset="0"/>
              </a:rPr>
              <a:t>日目に退院となった。</a:t>
            </a:r>
            <a:endParaRPr lang="en-US" altLang="ja-JP" sz="3600" dirty="0" smtClean="0">
              <a:latin typeface="Century" pitchFamily="18" charset="0"/>
            </a:endParaRPr>
          </a:p>
          <a:p>
            <a:pPr fontAlgn="auto">
              <a:buNone/>
              <a:defRPr/>
            </a:pPr>
            <a:endParaRPr lang="en-US" altLang="ja-JP" sz="3600" dirty="0" smtClean="0">
              <a:latin typeface="Century" pitchFamily="18" charset="0"/>
            </a:endParaRPr>
          </a:p>
          <a:p>
            <a:pPr fontAlgn="auto">
              <a:defRPr/>
            </a:pPr>
            <a:endParaRPr lang="en-US" altLang="ja-JP" sz="3600" dirty="0" smtClean="0">
              <a:latin typeface="Century" pitchFamily="18" charset="0"/>
            </a:endParaRPr>
          </a:p>
        </p:txBody>
      </p:sp>
      <p:pic>
        <p:nvPicPr>
          <p:cNvPr id="4" name="Picture 4" descr="http://www.city.kochi.kochi.jp/uploaded/image/594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4725144"/>
            <a:ext cx="1584176" cy="206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5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404664"/>
            <a:ext cx="7924800" cy="724942"/>
          </a:xfrm>
        </p:spPr>
        <p:txBody>
          <a:bodyPr/>
          <a:lstStyle/>
          <a:p>
            <a:pPr algn="ctr" fontAlgn="auto">
              <a:spcAft>
                <a:spcPts val="0"/>
              </a:spcAft>
              <a:defRPr/>
            </a:pPr>
            <a:r>
              <a:rPr lang="ja-JP" altLang="en-US" sz="4400" dirty="0">
                <a:solidFill>
                  <a:schemeClr val="tx2">
                    <a:tint val="100000"/>
                    <a:satMod val="250000"/>
                  </a:schemeClr>
                </a:solidFill>
              </a:rPr>
              <a:t>甲状</a:t>
            </a:r>
            <a:r>
              <a:rPr lang="ja-JP" altLang="en-US" sz="4400" dirty="0" smtClean="0">
                <a:solidFill>
                  <a:schemeClr val="tx2">
                    <a:tint val="100000"/>
                    <a:satMod val="250000"/>
                  </a:schemeClr>
                </a:solidFill>
              </a:rPr>
              <a:t>腺中毒性周期性四肢麻痺</a:t>
            </a:r>
            <a:endParaRPr lang="ja-JP" altLang="en-US" sz="4400" dirty="0">
              <a:solidFill>
                <a:schemeClr val="tx2">
                  <a:tint val="100000"/>
                  <a:satMod val="250000"/>
                </a:schemeClr>
              </a:solidFill>
            </a:endParaRPr>
          </a:p>
        </p:txBody>
      </p:sp>
      <p:sp>
        <p:nvSpPr>
          <p:cNvPr id="50178" name="コンテンツ プレースホルダー 2"/>
          <p:cNvSpPr>
            <a:spLocks noGrp="1"/>
          </p:cNvSpPr>
          <p:nvPr>
            <p:ph sz="quarter" idx="13"/>
          </p:nvPr>
        </p:nvSpPr>
        <p:spPr>
          <a:xfrm>
            <a:off x="107504" y="1700808"/>
            <a:ext cx="8768208" cy="5157192"/>
          </a:xfrm>
        </p:spPr>
        <p:txBody>
          <a:bodyPr>
            <a:normAutofit/>
          </a:bodyPr>
          <a:lstStyle/>
          <a:p>
            <a:pPr fontAlgn="auto">
              <a:defRPr/>
            </a:pPr>
            <a:r>
              <a:rPr lang="ja-JP" altLang="en-US" sz="3200" dirty="0" smtClean="0">
                <a:latin typeface="+mn-ea"/>
              </a:rPr>
              <a:t>大量</a:t>
            </a:r>
            <a:r>
              <a:rPr lang="ja-JP" altLang="en-US" sz="3200" dirty="0">
                <a:latin typeface="+mn-ea"/>
              </a:rPr>
              <a:t>の</a:t>
            </a:r>
            <a:r>
              <a:rPr lang="en-US" altLang="ja-JP" sz="3200" dirty="0">
                <a:latin typeface="Century" pitchFamily="18" charset="0"/>
              </a:rPr>
              <a:t>K</a:t>
            </a:r>
            <a:r>
              <a:rPr lang="ja-JP" altLang="en-US" sz="3200" dirty="0">
                <a:latin typeface="+mn-ea"/>
              </a:rPr>
              <a:t>が細胞内へシフトすることにより生じる、</a:t>
            </a:r>
            <a:r>
              <a:rPr lang="ja-JP" altLang="en-US" sz="3200" u="sng" dirty="0">
                <a:latin typeface="+mn-ea"/>
              </a:rPr>
              <a:t>麻痺と低</a:t>
            </a:r>
            <a:r>
              <a:rPr lang="en-US" altLang="ja-JP" sz="3200" u="sng" dirty="0">
                <a:latin typeface="+mn-ea"/>
              </a:rPr>
              <a:t>K</a:t>
            </a:r>
            <a:r>
              <a:rPr lang="ja-JP" altLang="en-US" sz="3200" u="sng" dirty="0">
                <a:latin typeface="+mn-ea"/>
              </a:rPr>
              <a:t>血症を特徴</a:t>
            </a:r>
            <a:r>
              <a:rPr lang="ja-JP" altLang="en-US" sz="3200" dirty="0">
                <a:latin typeface="+mn-ea"/>
              </a:rPr>
              <a:t>と</a:t>
            </a:r>
            <a:r>
              <a:rPr lang="ja-JP" altLang="en-US" sz="3200" dirty="0" smtClean="0">
                <a:latin typeface="+mn-ea"/>
              </a:rPr>
              <a:t>する病態。</a:t>
            </a:r>
            <a:endParaRPr lang="en-US" altLang="ja-JP" sz="3200" dirty="0" smtClean="0">
              <a:latin typeface="+mn-ea"/>
            </a:endParaRPr>
          </a:p>
          <a:p>
            <a:pPr fontAlgn="auto">
              <a:defRPr/>
            </a:pPr>
            <a:r>
              <a:rPr lang="ja-JP" altLang="en-US" sz="3200" dirty="0" smtClean="0"/>
              <a:t>アジア人における甲状腺機能亢進症の合併症としてよく知られている。</a:t>
            </a:r>
            <a:endParaRPr lang="en-US" altLang="ja-JP" sz="3200" dirty="0" smtClean="0"/>
          </a:p>
          <a:p>
            <a:pPr fontAlgn="auto">
              <a:defRPr/>
            </a:pPr>
            <a:r>
              <a:rPr lang="ja-JP" altLang="en-US" sz="3200" dirty="0" smtClean="0">
                <a:latin typeface="Century" pitchFamily="18" charset="0"/>
              </a:rPr>
              <a:t>甲状</a:t>
            </a:r>
            <a:r>
              <a:rPr lang="ja-JP" altLang="en-US" sz="3200" dirty="0">
                <a:latin typeface="Century" pitchFamily="18" charset="0"/>
              </a:rPr>
              <a:t>腺機能亢進症は女性に多いが</a:t>
            </a:r>
            <a:r>
              <a:rPr lang="ja-JP" altLang="en-US" sz="3200" dirty="0" smtClean="0">
                <a:latin typeface="Century" pitchFamily="18" charset="0"/>
              </a:rPr>
              <a:t>、</a:t>
            </a:r>
            <a:r>
              <a:rPr lang="en-US" altLang="ja-JP" sz="3200" dirty="0" smtClean="0">
                <a:latin typeface="Century" pitchFamily="18" charset="0"/>
              </a:rPr>
              <a:t>TPP</a:t>
            </a:r>
            <a:r>
              <a:rPr lang="ja-JP" altLang="en-US" sz="3200" dirty="0" smtClean="0">
                <a:latin typeface="Century" pitchFamily="18" charset="0"/>
              </a:rPr>
              <a:t>は男性に多い。好発年齢は</a:t>
            </a:r>
            <a:r>
              <a:rPr lang="en-US" altLang="ja-JP" sz="3200" dirty="0" smtClean="0">
                <a:latin typeface="Century" pitchFamily="18" charset="0"/>
              </a:rPr>
              <a:t>20~40</a:t>
            </a:r>
            <a:r>
              <a:rPr lang="ja-JP" altLang="en-US" sz="3200" dirty="0" smtClean="0">
                <a:latin typeface="Century" pitchFamily="18" charset="0"/>
              </a:rPr>
              <a:t>歳（</a:t>
            </a:r>
            <a:r>
              <a:rPr lang="en-US" altLang="ja-JP" sz="3200" dirty="0">
                <a:latin typeface="Century" pitchFamily="18" charset="0"/>
              </a:rPr>
              <a:t>10</a:t>
            </a:r>
            <a:r>
              <a:rPr lang="ja-JP" altLang="en-US" sz="3200" dirty="0" smtClean="0">
                <a:latin typeface="Century" pitchFamily="18" charset="0"/>
              </a:rPr>
              <a:t>代発症の報告も）。</a:t>
            </a:r>
            <a:endParaRPr lang="en-US" altLang="ja-JP" sz="3200" dirty="0" smtClean="0">
              <a:latin typeface="Century" pitchFamily="18" charset="0"/>
            </a:endParaRPr>
          </a:p>
          <a:p>
            <a:pPr fontAlgn="auto">
              <a:defRPr/>
            </a:pPr>
            <a:endParaRPr lang="en-US" altLang="ja-JP" sz="1800" dirty="0">
              <a:latin typeface="Century" pitchFamily="18" charset="0"/>
            </a:endParaRPr>
          </a:p>
          <a:p>
            <a:pPr marL="0" indent="0" algn="r" fontAlgn="auto">
              <a:buNone/>
              <a:defRPr/>
            </a:pPr>
            <a:r>
              <a:rPr lang="en-US" altLang="ja-JP" sz="1800" dirty="0" smtClean="0">
                <a:latin typeface="Century" pitchFamily="18" charset="0"/>
              </a:rPr>
              <a:t>Kung </a:t>
            </a:r>
            <a:r>
              <a:rPr lang="en-US" altLang="ja-JP" sz="1800" dirty="0">
                <a:latin typeface="Century" pitchFamily="18" charset="0"/>
              </a:rPr>
              <a:t>AW. Clinical review: </a:t>
            </a:r>
            <a:r>
              <a:rPr lang="en-US" altLang="ja-JP" sz="1800" dirty="0" err="1">
                <a:latin typeface="Century" pitchFamily="18" charset="0"/>
              </a:rPr>
              <a:t>Thyrotoxic</a:t>
            </a:r>
            <a:r>
              <a:rPr lang="en-US" altLang="ja-JP" sz="1800" dirty="0">
                <a:latin typeface="Century" pitchFamily="18" charset="0"/>
              </a:rPr>
              <a:t> periodic paralysis: a diagnostic challenge. J </a:t>
            </a:r>
            <a:r>
              <a:rPr lang="en-US" altLang="ja-JP" sz="1800" dirty="0" err="1">
                <a:latin typeface="Century" pitchFamily="18" charset="0"/>
              </a:rPr>
              <a:t>Clin</a:t>
            </a:r>
            <a:r>
              <a:rPr lang="en-US" altLang="ja-JP" sz="1800" dirty="0">
                <a:latin typeface="Century" pitchFamily="18" charset="0"/>
              </a:rPr>
              <a:t> </a:t>
            </a:r>
            <a:r>
              <a:rPr lang="en-US" altLang="ja-JP" sz="1800" dirty="0" err="1">
                <a:latin typeface="Century" pitchFamily="18" charset="0"/>
              </a:rPr>
              <a:t>Endocrinol</a:t>
            </a:r>
            <a:r>
              <a:rPr lang="en-US" altLang="ja-JP" sz="1800" dirty="0">
                <a:latin typeface="Century" pitchFamily="18" charset="0"/>
              </a:rPr>
              <a:t> </a:t>
            </a:r>
            <a:r>
              <a:rPr lang="en-US" altLang="ja-JP" sz="1800" dirty="0" err="1">
                <a:latin typeface="Century" pitchFamily="18" charset="0"/>
              </a:rPr>
              <a:t>Metab</a:t>
            </a:r>
            <a:r>
              <a:rPr lang="en-US" altLang="ja-JP" sz="1800" dirty="0">
                <a:latin typeface="Century" pitchFamily="18" charset="0"/>
              </a:rPr>
              <a:t> </a:t>
            </a:r>
            <a:r>
              <a:rPr lang="en-US" altLang="ja-JP" sz="1800" dirty="0" smtClean="0">
                <a:latin typeface="Century" pitchFamily="18" charset="0"/>
              </a:rPr>
              <a:t>2006;91:2490</a:t>
            </a:r>
            <a:r>
              <a:rPr lang="en-US" altLang="ja-JP" sz="1800" dirty="0">
                <a:latin typeface="Century" pitchFamily="18" charset="0"/>
              </a:rPr>
              <a:t>.</a:t>
            </a:r>
          </a:p>
          <a:p>
            <a:pPr fontAlgn="auto">
              <a:buNone/>
              <a:defRPr/>
            </a:pPr>
            <a:endParaRPr lang="en-US" altLang="ja-JP" sz="3200" dirty="0" smtClean="0">
              <a:latin typeface="Century" pitchFamily="18" charset="0"/>
            </a:endParaRPr>
          </a:p>
        </p:txBody>
      </p:sp>
      <p:sp>
        <p:nvSpPr>
          <p:cNvPr id="5" name="テキスト ボックス 4"/>
          <p:cNvSpPr txBox="1"/>
          <p:nvPr/>
        </p:nvSpPr>
        <p:spPr>
          <a:xfrm>
            <a:off x="1043608" y="980728"/>
            <a:ext cx="6896440" cy="584775"/>
          </a:xfrm>
          <a:prstGeom prst="rect">
            <a:avLst/>
          </a:prstGeom>
          <a:noFill/>
        </p:spPr>
        <p:txBody>
          <a:bodyPr wrap="none" rtlCol="0">
            <a:spAutoFit/>
          </a:bodyPr>
          <a:lstStyle/>
          <a:p>
            <a:r>
              <a:rPr kumimoji="1" lang="en-US" altLang="ja-JP" sz="3200" dirty="0" err="1" smtClean="0">
                <a:solidFill>
                  <a:srgbClr val="FFC000"/>
                </a:solidFill>
                <a:latin typeface="Century" pitchFamily="18" charset="0"/>
              </a:rPr>
              <a:t>Thyrotoxic</a:t>
            </a:r>
            <a:r>
              <a:rPr kumimoji="1" lang="en-US" altLang="ja-JP" sz="3200" dirty="0" smtClean="0">
                <a:solidFill>
                  <a:srgbClr val="FFC000"/>
                </a:solidFill>
                <a:latin typeface="Century" pitchFamily="18" charset="0"/>
              </a:rPr>
              <a:t> periodic paralysis (TPP)</a:t>
            </a:r>
            <a:endParaRPr kumimoji="1" lang="ja-JP" altLang="en-US" sz="3200" dirty="0">
              <a:solidFill>
                <a:srgbClr val="FFC000"/>
              </a:solidFill>
              <a:latin typeface="Century" pitchFamily="18" charset="0"/>
            </a:endParaRPr>
          </a:p>
        </p:txBody>
      </p:sp>
    </p:spTree>
    <p:extLst>
      <p:ext uri="{BB962C8B-B14F-4D97-AF65-F5344CB8AC3E}">
        <p14:creationId xmlns:p14="http://schemas.microsoft.com/office/powerpoint/2010/main" val="3434388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コンテンツ プレースホルダー 2"/>
          <p:cNvSpPr>
            <a:spLocks noGrp="1"/>
          </p:cNvSpPr>
          <p:nvPr>
            <p:ph sz="quarter" idx="13"/>
          </p:nvPr>
        </p:nvSpPr>
        <p:spPr>
          <a:xfrm>
            <a:off x="107504" y="936104"/>
            <a:ext cx="9145016" cy="5877272"/>
          </a:xfrm>
        </p:spPr>
        <p:txBody>
          <a:bodyPr>
            <a:normAutofit fontScale="77500" lnSpcReduction="20000"/>
          </a:bodyPr>
          <a:lstStyle/>
          <a:p>
            <a:r>
              <a:rPr lang="ja-JP" altLang="en-US" sz="3900" dirty="0" smtClean="0">
                <a:solidFill>
                  <a:srgbClr val="FFFF00"/>
                </a:solidFill>
                <a:latin typeface="Century" pitchFamily="18" charset="0"/>
              </a:rPr>
              <a:t>近</a:t>
            </a:r>
            <a:r>
              <a:rPr lang="ja-JP" altLang="en-US" sz="3900" dirty="0">
                <a:solidFill>
                  <a:srgbClr val="FFFF00"/>
                </a:solidFill>
                <a:latin typeface="Century" pitchFamily="18" charset="0"/>
              </a:rPr>
              <a:t>位筋</a:t>
            </a:r>
            <a:r>
              <a:rPr lang="ja-JP" altLang="en-US" sz="3900" dirty="0" smtClean="0">
                <a:solidFill>
                  <a:srgbClr val="FFFF00"/>
                </a:solidFill>
                <a:latin typeface="Century" pitchFamily="18" charset="0"/>
              </a:rPr>
              <a:t>優位</a:t>
            </a:r>
            <a:r>
              <a:rPr lang="ja-JP" altLang="en-US" sz="3900" dirty="0" smtClean="0">
                <a:latin typeface="Century" pitchFamily="18" charset="0"/>
              </a:rPr>
              <a:t>におかされ、下肢から上肢へ。</a:t>
            </a:r>
            <a:endParaRPr lang="en-US" altLang="ja-JP" sz="3900" dirty="0" smtClean="0">
              <a:latin typeface="Century" pitchFamily="18" charset="0"/>
            </a:endParaRPr>
          </a:p>
          <a:p>
            <a:r>
              <a:rPr lang="ja-JP" altLang="en-US" sz="3900" dirty="0" smtClean="0">
                <a:latin typeface="Century" pitchFamily="18" charset="0"/>
              </a:rPr>
              <a:t>非対称性。</a:t>
            </a:r>
            <a:endParaRPr lang="en-US" altLang="ja-JP" sz="3900" dirty="0" smtClean="0">
              <a:latin typeface="Century" pitchFamily="18" charset="0"/>
            </a:endParaRPr>
          </a:p>
          <a:p>
            <a:r>
              <a:rPr kumimoji="1" lang="ja-JP" altLang="en-US" sz="3900" dirty="0" smtClean="0">
                <a:latin typeface="Century" pitchFamily="18" charset="0"/>
              </a:rPr>
              <a:t>軽度の筋力低下～完全な弛緩性麻痺。</a:t>
            </a:r>
            <a:endParaRPr kumimoji="1" lang="en-US" altLang="ja-JP" sz="3900" dirty="0" smtClean="0">
              <a:latin typeface="Century" pitchFamily="18" charset="0"/>
            </a:endParaRPr>
          </a:p>
          <a:p>
            <a:r>
              <a:rPr lang="ja-JP" altLang="en-US" sz="3900" dirty="0">
                <a:solidFill>
                  <a:srgbClr val="FFFF00"/>
                </a:solidFill>
              </a:rPr>
              <a:t>感覚は保たれる</a:t>
            </a:r>
            <a:r>
              <a:rPr lang="ja-JP" altLang="en-US" sz="3900" dirty="0" smtClean="0">
                <a:solidFill>
                  <a:srgbClr val="FFFF00"/>
                </a:solidFill>
              </a:rPr>
              <a:t>。</a:t>
            </a:r>
            <a:endParaRPr kumimoji="1" lang="en-US" altLang="ja-JP" sz="3900" dirty="0" smtClean="0">
              <a:solidFill>
                <a:srgbClr val="FFFF00"/>
              </a:solidFill>
              <a:latin typeface="Century" pitchFamily="18" charset="0"/>
            </a:endParaRPr>
          </a:p>
          <a:p>
            <a:r>
              <a:rPr lang="ja-JP" altLang="en-US" sz="4000" dirty="0" smtClean="0">
                <a:latin typeface="Century" pitchFamily="18" charset="0"/>
              </a:rPr>
              <a:t>腱反射は減弱～亢進まで様々。</a:t>
            </a:r>
            <a:endParaRPr lang="en-US" altLang="ja-JP" sz="4000" dirty="0" smtClean="0">
              <a:latin typeface="Century" pitchFamily="18" charset="0"/>
            </a:endParaRPr>
          </a:p>
          <a:p>
            <a:r>
              <a:rPr lang="ja-JP" altLang="en-US" sz="4000" dirty="0">
                <a:latin typeface="Century" pitchFamily="18" charset="0"/>
              </a:rPr>
              <a:t>症状は</a:t>
            </a:r>
            <a:r>
              <a:rPr lang="ja-JP" altLang="en-US" sz="4000" dirty="0" smtClean="0">
                <a:latin typeface="Century" pitchFamily="18" charset="0"/>
              </a:rPr>
              <a:t>一過性だが、</a:t>
            </a:r>
            <a:r>
              <a:rPr lang="ja-JP" altLang="en-US" sz="4000" dirty="0">
                <a:latin typeface="Century" pitchFamily="18" charset="0"/>
              </a:rPr>
              <a:t>しばしば再発</a:t>
            </a:r>
            <a:r>
              <a:rPr lang="ja-JP" altLang="en-US" sz="4000" dirty="0" smtClean="0">
                <a:latin typeface="Century" pitchFamily="18" charset="0"/>
              </a:rPr>
              <a:t>。</a:t>
            </a:r>
            <a:endParaRPr lang="en-US" altLang="ja-JP" sz="4000" dirty="0" smtClean="0">
              <a:latin typeface="Century" pitchFamily="18" charset="0"/>
            </a:endParaRPr>
          </a:p>
          <a:p>
            <a:r>
              <a:rPr lang="ja-JP" altLang="en-US" sz="4000" dirty="0" smtClean="0">
                <a:latin typeface="Century" pitchFamily="18" charset="0"/>
              </a:rPr>
              <a:t>筋肉</a:t>
            </a:r>
            <a:r>
              <a:rPr lang="ja-JP" altLang="en-US" sz="4000" dirty="0">
                <a:latin typeface="Century" pitchFamily="18" charset="0"/>
              </a:rPr>
              <a:t>の痛みや痙攣、強直のような</a:t>
            </a:r>
            <a:r>
              <a:rPr lang="ja-JP" altLang="en-US" sz="4000" dirty="0">
                <a:solidFill>
                  <a:srgbClr val="FFFF00"/>
                </a:solidFill>
                <a:latin typeface="Century" pitchFamily="18" charset="0"/>
              </a:rPr>
              <a:t>前駆症状</a:t>
            </a:r>
            <a:r>
              <a:rPr lang="ja-JP" altLang="en-US" sz="4000" dirty="0">
                <a:latin typeface="Century" pitchFamily="18" charset="0"/>
              </a:rPr>
              <a:t>を認めることがある</a:t>
            </a:r>
            <a:r>
              <a:rPr lang="ja-JP" altLang="en-US" sz="4000" dirty="0" smtClean="0">
                <a:latin typeface="Century" pitchFamily="18" charset="0"/>
              </a:rPr>
              <a:t>。</a:t>
            </a:r>
            <a:endParaRPr lang="en-US" altLang="ja-JP" sz="4000" dirty="0" smtClean="0">
              <a:latin typeface="Century" pitchFamily="18" charset="0"/>
            </a:endParaRPr>
          </a:p>
          <a:p>
            <a:r>
              <a:rPr lang="ja-JP" altLang="en-US" sz="4000" dirty="0">
                <a:solidFill>
                  <a:srgbClr val="FFFF00"/>
                </a:solidFill>
              </a:rPr>
              <a:t>膀胱・直腸障害はきたさない。</a:t>
            </a:r>
            <a:endParaRPr lang="en-US" altLang="ja-JP" sz="4000" dirty="0">
              <a:solidFill>
                <a:srgbClr val="FFFF00"/>
              </a:solidFill>
            </a:endParaRPr>
          </a:p>
          <a:p>
            <a:r>
              <a:rPr lang="ja-JP" altLang="en-US" sz="4000" dirty="0"/>
              <a:t>激しい発作では</a:t>
            </a:r>
            <a:r>
              <a:rPr lang="ja-JP" altLang="en-US" sz="4000" dirty="0">
                <a:solidFill>
                  <a:srgbClr val="FFFF00"/>
                </a:solidFill>
              </a:rPr>
              <a:t>呼吸筋の完全麻痺・球麻痺・眼筋麻痺を</a:t>
            </a:r>
            <a:r>
              <a:rPr lang="ja-JP" altLang="en-US" sz="4000" dirty="0" smtClean="0">
                <a:solidFill>
                  <a:srgbClr val="FFFF00"/>
                </a:solidFill>
              </a:rPr>
              <a:t>認める</a:t>
            </a:r>
            <a:endParaRPr lang="en-US" altLang="ja-JP" sz="4000" dirty="0" smtClean="0">
              <a:latin typeface="Century" pitchFamily="18" charset="0"/>
            </a:endParaRPr>
          </a:p>
          <a:p>
            <a:endParaRPr lang="en-US" altLang="ja-JP" sz="4000" dirty="0">
              <a:latin typeface="Century" pitchFamily="18" charset="0"/>
            </a:endParaRPr>
          </a:p>
          <a:p>
            <a:endParaRPr kumimoji="1" lang="en-US" altLang="ja-JP" sz="4000" dirty="0" smtClean="0">
              <a:latin typeface="Century" pitchFamily="18" charset="0"/>
            </a:endParaRPr>
          </a:p>
        </p:txBody>
      </p:sp>
      <p:sp>
        <p:nvSpPr>
          <p:cNvPr id="2" name="タイトル 1"/>
          <p:cNvSpPr>
            <a:spLocks noGrp="1"/>
          </p:cNvSpPr>
          <p:nvPr>
            <p:ph type="title"/>
          </p:nvPr>
        </p:nvSpPr>
        <p:spPr>
          <a:xfrm>
            <a:off x="463624" y="40125"/>
            <a:ext cx="7924800" cy="796587"/>
          </a:xfrm>
        </p:spPr>
        <p:txBody>
          <a:bodyPr/>
          <a:lstStyle/>
          <a:p>
            <a:pPr algn="ctr" fontAlgn="auto">
              <a:spcAft>
                <a:spcPts val="0"/>
              </a:spcAft>
              <a:defRPr/>
            </a:pPr>
            <a:r>
              <a:rPr lang="ja-JP" altLang="en-US" sz="4800" dirty="0" smtClean="0">
                <a:solidFill>
                  <a:schemeClr val="tx2">
                    <a:tint val="100000"/>
                    <a:satMod val="250000"/>
                  </a:schemeClr>
                </a:solidFill>
              </a:rPr>
              <a:t>臨床像</a:t>
            </a:r>
            <a:endParaRPr lang="ja-JP" altLang="en-US" sz="4800" dirty="0">
              <a:solidFill>
                <a:schemeClr val="tx2">
                  <a:tint val="100000"/>
                  <a:satMod val="250000"/>
                </a:schemeClr>
              </a:solidFill>
            </a:endParaRPr>
          </a:p>
        </p:txBody>
      </p:sp>
    </p:spTree>
    <p:extLst>
      <p:ext uri="{BB962C8B-B14F-4D97-AF65-F5344CB8AC3E}">
        <p14:creationId xmlns:p14="http://schemas.microsoft.com/office/powerpoint/2010/main" val="3327964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608" y="116632"/>
            <a:ext cx="7634808" cy="720080"/>
          </a:xfrm>
        </p:spPr>
        <p:txBody>
          <a:bodyPr/>
          <a:lstStyle/>
          <a:p>
            <a:pPr algn="ctr" fontAlgn="auto">
              <a:spcAft>
                <a:spcPts val="0"/>
              </a:spcAft>
              <a:defRPr/>
            </a:pPr>
            <a:r>
              <a:rPr lang="ja-JP" altLang="en-US" sz="4800" dirty="0" smtClean="0">
                <a:solidFill>
                  <a:schemeClr val="tx2">
                    <a:tint val="100000"/>
                    <a:satMod val="250000"/>
                  </a:schemeClr>
                </a:solidFill>
              </a:rPr>
              <a:t>問診時のポイントなど</a:t>
            </a:r>
            <a:endParaRPr lang="ja-JP" altLang="en-US" sz="4800" dirty="0">
              <a:solidFill>
                <a:schemeClr val="tx2">
                  <a:tint val="100000"/>
                  <a:satMod val="250000"/>
                </a:schemeClr>
              </a:solidFill>
            </a:endParaRPr>
          </a:p>
        </p:txBody>
      </p:sp>
      <p:sp>
        <p:nvSpPr>
          <p:cNvPr id="4" name="コンテンツ プレースホルダー 2"/>
          <p:cNvSpPr>
            <a:spLocks noGrp="1"/>
          </p:cNvSpPr>
          <p:nvPr>
            <p:ph sz="quarter" idx="13"/>
          </p:nvPr>
        </p:nvSpPr>
        <p:spPr>
          <a:xfrm>
            <a:off x="103175" y="1330395"/>
            <a:ext cx="9071992" cy="4258845"/>
          </a:xfrm>
        </p:spPr>
        <p:txBody>
          <a:bodyPr>
            <a:noAutofit/>
          </a:bodyPr>
          <a:lstStyle/>
          <a:p>
            <a:r>
              <a:rPr lang="ja-JP" altLang="en-US" sz="3200" u="sng" dirty="0" smtClean="0">
                <a:latin typeface="Century" pitchFamily="18" charset="0"/>
              </a:rPr>
              <a:t>高グルコース負荷・インスリン分泌・運動負荷により発作が誘発されると言われている。</a:t>
            </a:r>
            <a:endParaRPr lang="en-US" altLang="ja-JP" sz="3200" u="sng" dirty="0" smtClean="0">
              <a:latin typeface="Century" pitchFamily="18" charset="0"/>
            </a:endParaRPr>
          </a:p>
          <a:p>
            <a:endParaRPr lang="en-US" altLang="ja-JP" sz="1000" u="sng" dirty="0" smtClean="0">
              <a:latin typeface="Century" pitchFamily="18" charset="0"/>
            </a:endParaRPr>
          </a:p>
          <a:p>
            <a:pPr marL="0" indent="0">
              <a:buNone/>
            </a:pPr>
            <a:r>
              <a:rPr lang="ja-JP" altLang="en-US" sz="2800" dirty="0" smtClean="0">
                <a:latin typeface="Century" pitchFamily="18" charset="0"/>
              </a:rPr>
              <a:t>→</a:t>
            </a:r>
            <a:r>
              <a:rPr lang="ja-JP" altLang="en-US" sz="2800" dirty="0" smtClean="0">
                <a:solidFill>
                  <a:srgbClr val="FFFF00"/>
                </a:solidFill>
                <a:latin typeface="Century" pitchFamily="18" charset="0"/>
              </a:rPr>
              <a:t>高炭水化物食・高塩分食・アルコールの摂取、</a:t>
            </a:r>
            <a:endParaRPr lang="en-US" altLang="ja-JP" sz="2800" dirty="0" smtClean="0">
              <a:solidFill>
                <a:srgbClr val="FFFF00"/>
              </a:solidFill>
              <a:latin typeface="Century" pitchFamily="18" charset="0"/>
            </a:endParaRPr>
          </a:p>
          <a:p>
            <a:pPr marL="0" indent="0">
              <a:buNone/>
            </a:pPr>
            <a:r>
              <a:rPr lang="ja-JP" altLang="en-US" sz="2800" dirty="0">
                <a:solidFill>
                  <a:srgbClr val="FFFF00"/>
                </a:solidFill>
                <a:latin typeface="Century" pitchFamily="18" charset="0"/>
              </a:rPr>
              <a:t>　</a:t>
            </a:r>
            <a:r>
              <a:rPr lang="ja-JP" altLang="en-US" sz="2800" dirty="0" smtClean="0">
                <a:solidFill>
                  <a:srgbClr val="FFFF00"/>
                </a:solidFill>
                <a:latin typeface="Century" pitchFamily="18" charset="0"/>
              </a:rPr>
              <a:t>激しい</a:t>
            </a:r>
            <a:r>
              <a:rPr lang="ja-JP" altLang="en-US" sz="2800" dirty="0">
                <a:solidFill>
                  <a:srgbClr val="FFFF00"/>
                </a:solidFill>
                <a:latin typeface="Century" pitchFamily="18" charset="0"/>
              </a:rPr>
              <a:t>運動をしていない</a:t>
            </a:r>
            <a:r>
              <a:rPr lang="ja-JP" altLang="en-US" sz="2800" dirty="0" smtClean="0">
                <a:solidFill>
                  <a:srgbClr val="FFFF00"/>
                </a:solidFill>
                <a:latin typeface="Century" pitchFamily="18" charset="0"/>
              </a:rPr>
              <a:t>か</a:t>
            </a:r>
            <a:r>
              <a:rPr lang="ja-JP" altLang="en-US" sz="2800" dirty="0" smtClean="0">
                <a:latin typeface="Century" pitchFamily="18" charset="0"/>
              </a:rPr>
              <a:t>を</a:t>
            </a:r>
            <a:r>
              <a:rPr lang="ja-JP" altLang="en-US" sz="2800" dirty="0">
                <a:latin typeface="Century" pitchFamily="18" charset="0"/>
              </a:rPr>
              <a:t>尋ねるとよい</a:t>
            </a:r>
            <a:r>
              <a:rPr lang="ja-JP" altLang="en-US" sz="2800" dirty="0" smtClean="0">
                <a:latin typeface="Century" pitchFamily="18" charset="0"/>
              </a:rPr>
              <a:t>。</a:t>
            </a:r>
            <a:endParaRPr lang="en-US" altLang="ja-JP" sz="2800" dirty="0" smtClean="0">
              <a:latin typeface="Century" pitchFamily="18" charset="0"/>
            </a:endParaRPr>
          </a:p>
          <a:p>
            <a:pPr marL="0" indent="0">
              <a:buNone/>
            </a:pPr>
            <a:endParaRPr lang="en-US" altLang="ja-JP" sz="2800" dirty="0">
              <a:latin typeface="Century" pitchFamily="18" charset="0"/>
            </a:endParaRPr>
          </a:p>
          <a:p>
            <a:r>
              <a:rPr lang="ja-JP" altLang="en-US" sz="3200" dirty="0">
                <a:latin typeface="Century" pitchFamily="18" charset="0"/>
              </a:rPr>
              <a:t>症状は、</a:t>
            </a:r>
            <a:r>
              <a:rPr lang="ja-JP" altLang="en-US" sz="3200" dirty="0" smtClean="0">
                <a:latin typeface="Century" pitchFamily="18" charset="0"/>
              </a:rPr>
              <a:t>運動中</a:t>
            </a:r>
            <a:r>
              <a:rPr lang="ja-JP" altLang="en-US" sz="3200" dirty="0">
                <a:latin typeface="Century" pitchFamily="18" charset="0"/>
              </a:rPr>
              <a:t>ではなく休憩中や運動後に進行する</a:t>
            </a:r>
            <a:r>
              <a:rPr lang="ja-JP" altLang="en-US" sz="3200" dirty="0" smtClean="0">
                <a:latin typeface="Century" pitchFamily="18" charset="0"/>
              </a:rPr>
              <a:t>。</a:t>
            </a:r>
            <a:endParaRPr lang="en-US" altLang="ja-JP" sz="3200" dirty="0" smtClean="0">
              <a:latin typeface="Century" pitchFamily="18" charset="0"/>
            </a:endParaRPr>
          </a:p>
          <a:p>
            <a:endParaRPr lang="en-US" altLang="ja-JP" sz="2800" dirty="0"/>
          </a:p>
        </p:txBody>
      </p:sp>
    </p:spTree>
    <p:extLst>
      <p:ext uri="{BB962C8B-B14F-4D97-AF65-F5344CB8AC3E}">
        <p14:creationId xmlns:p14="http://schemas.microsoft.com/office/powerpoint/2010/main" val="253605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コンテンツ プレースホルダー 2"/>
          <p:cNvSpPr>
            <a:spLocks noGrp="1"/>
          </p:cNvSpPr>
          <p:nvPr>
            <p:ph sz="quarter" idx="13"/>
          </p:nvPr>
        </p:nvSpPr>
        <p:spPr>
          <a:xfrm>
            <a:off x="72008" y="692696"/>
            <a:ext cx="9108504" cy="5976664"/>
          </a:xfrm>
        </p:spPr>
        <p:txBody>
          <a:bodyPr>
            <a:normAutofit fontScale="25000" lnSpcReduction="20000"/>
          </a:bodyPr>
          <a:lstStyle/>
          <a:p>
            <a:pPr marL="0" indent="0">
              <a:buNone/>
            </a:pPr>
            <a:r>
              <a:rPr lang="en-US" altLang="ja-JP" sz="11200" dirty="0">
                <a:latin typeface="+mn-ea"/>
              </a:rPr>
              <a:t>【</a:t>
            </a:r>
            <a:r>
              <a:rPr lang="ja-JP" altLang="en-US" sz="11200" dirty="0">
                <a:latin typeface="+mn-ea"/>
              </a:rPr>
              <a:t>甲状</a:t>
            </a:r>
            <a:r>
              <a:rPr lang="ja-JP" altLang="en-US" sz="11200" dirty="0" smtClean="0">
                <a:latin typeface="+mn-ea"/>
              </a:rPr>
              <a:t>腺ホルモン値</a:t>
            </a:r>
            <a:r>
              <a:rPr lang="en-US" altLang="ja-JP" sz="11200" dirty="0" smtClean="0">
                <a:latin typeface="+mn-ea"/>
              </a:rPr>
              <a:t>】</a:t>
            </a:r>
            <a:endParaRPr lang="en-US" altLang="ja-JP" sz="11200" dirty="0">
              <a:latin typeface="+mn-ea"/>
            </a:endParaRPr>
          </a:p>
          <a:p>
            <a:pPr marL="0" indent="0">
              <a:buNone/>
            </a:pPr>
            <a:r>
              <a:rPr lang="ja-JP" altLang="en-US" sz="11200" dirty="0">
                <a:solidFill>
                  <a:srgbClr val="FFFF00"/>
                </a:solidFill>
                <a:latin typeface="+mn-ea"/>
              </a:rPr>
              <a:t>　</a:t>
            </a:r>
            <a:r>
              <a:rPr lang="ja-JP" altLang="en-US" sz="11200" dirty="0" smtClean="0">
                <a:solidFill>
                  <a:srgbClr val="FFFF00"/>
                </a:solidFill>
                <a:latin typeface="+mn-ea"/>
              </a:rPr>
              <a:t>軽度上昇にとどまることが多い。</a:t>
            </a:r>
            <a:endParaRPr lang="en-US" altLang="ja-JP" sz="11200" dirty="0" smtClean="0">
              <a:solidFill>
                <a:srgbClr val="FFFF00"/>
              </a:solidFill>
              <a:latin typeface="+mn-ea"/>
            </a:endParaRPr>
          </a:p>
          <a:p>
            <a:pPr marL="0" indent="0">
              <a:buNone/>
            </a:pPr>
            <a:r>
              <a:rPr lang="ja-JP" altLang="en-US" sz="11200" dirty="0">
                <a:solidFill>
                  <a:srgbClr val="FFFF00"/>
                </a:solidFill>
                <a:latin typeface="+mn-ea"/>
              </a:rPr>
              <a:t>　</a:t>
            </a:r>
            <a:r>
              <a:rPr lang="ja-JP" altLang="en-US" sz="11200" dirty="0" smtClean="0">
                <a:latin typeface="+mn-ea"/>
              </a:rPr>
              <a:t>甲状</a:t>
            </a:r>
            <a:r>
              <a:rPr lang="ja-JP" altLang="en-US" sz="11200" dirty="0">
                <a:latin typeface="+mn-ea"/>
              </a:rPr>
              <a:t>腺機能亢進症状</a:t>
            </a:r>
            <a:r>
              <a:rPr lang="ja-JP" altLang="en-US" sz="11200" dirty="0" smtClean="0">
                <a:latin typeface="+mn-ea"/>
              </a:rPr>
              <a:t>を呈する患者は</a:t>
            </a:r>
            <a:r>
              <a:rPr lang="en-US" altLang="ja-JP" sz="11200" dirty="0" smtClean="0">
                <a:latin typeface="Century" pitchFamily="18" charset="0"/>
              </a:rPr>
              <a:t>10</a:t>
            </a:r>
            <a:r>
              <a:rPr lang="en-US" altLang="ja-JP" sz="11200" dirty="0">
                <a:latin typeface="Century" pitchFamily="18" charset="0"/>
              </a:rPr>
              <a:t>%</a:t>
            </a:r>
            <a:r>
              <a:rPr lang="ja-JP" altLang="en-US" sz="11200" dirty="0">
                <a:latin typeface="+mn-ea"/>
              </a:rPr>
              <a:t>程度</a:t>
            </a:r>
            <a:r>
              <a:rPr lang="ja-JP" altLang="en-US" sz="11200" dirty="0" smtClean="0">
                <a:latin typeface="+mn-ea"/>
              </a:rPr>
              <a:t>。</a:t>
            </a:r>
            <a:endParaRPr lang="en-US" altLang="ja-JP" sz="11200" dirty="0" smtClean="0">
              <a:latin typeface="+mn-ea"/>
            </a:endParaRPr>
          </a:p>
          <a:p>
            <a:pPr marL="0" indent="0">
              <a:buNone/>
            </a:pPr>
            <a:endParaRPr lang="en-US" altLang="ja-JP" sz="4000" dirty="0" smtClean="0">
              <a:latin typeface="+mn-ea"/>
            </a:endParaRPr>
          </a:p>
          <a:p>
            <a:pPr marL="0" indent="0">
              <a:buNone/>
            </a:pPr>
            <a:r>
              <a:rPr lang="en-US" altLang="ja-JP" sz="11200" dirty="0" smtClean="0">
                <a:latin typeface="+mn-ea"/>
              </a:rPr>
              <a:t>【</a:t>
            </a:r>
            <a:r>
              <a:rPr lang="ja-JP" altLang="en-US" sz="11200" dirty="0" smtClean="0">
                <a:latin typeface="+mn-ea"/>
              </a:rPr>
              <a:t>低</a:t>
            </a:r>
            <a:r>
              <a:rPr lang="en-US" altLang="ja-JP" sz="11200" dirty="0" smtClean="0">
                <a:latin typeface="Century" pitchFamily="18" charset="0"/>
              </a:rPr>
              <a:t>K</a:t>
            </a:r>
            <a:r>
              <a:rPr lang="ja-JP" altLang="en-US" sz="11200" dirty="0" smtClean="0">
                <a:latin typeface="Century" pitchFamily="18" charset="0"/>
              </a:rPr>
              <a:t>血症</a:t>
            </a:r>
            <a:r>
              <a:rPr lang="en-US" altLang="ja-JP" sz="11200" dirty="0" smtClean="0">
                <a:latin typeface="+mn-ea"/>
              </a:rPr>
              <a:t>】</a:t>
            </a:r>
            <a:endParaRPr lang="en-US" altLang="ja-JP" sz="11200" dirty="0">
              <a:latin typeface="+mn-ea"/>
            </a:endParaRPr>
          </a:p>
          <a:p>
            <a:r>
              <a:rPr lang="en-US" altLang="ja-JP" sz="11200" dirty="0">
                <a:solidFill>
                  <a:srgbClr val="FFFF00"/>
                </a:solidFill>
                <a:latin typeface="Century" pitchFamily="18" charset="0"/>
              </a:rPr>
              <a:t>1.1~3.0 </a:t>
            </a:r>
            <a:r>
              <a:rPr lang="en-US" altLang="ja-JP" sz="11200" dirty="0" err="1">
                <a:solidFill>
                  <a:srgbClr val="FFFF00"/>
                </a:solidFill>
                <a:latin typeface="Century" pitchFamily="18" charset="0"/>
              </a:rPr>
              <a:t>mEq</a:t>
            </a:r>
            <a:r>
              <a:rPr lang="en-US" altLang="ja-JP" sz="11200" dirty="0">
                <a:solidFill>
                  <a:srgbClr val="FFFF00"/>
                </a:solidFill>
                <a:latin typeface="Century" pitchFamily="18" charset="0"/>
              </a:rPr>
              <a:t>/l</a:t>
            </a:r>
            <a:r>
              <a:rPr lang="ja-JP" altLang="en-US" sz="11200" dirty="0">
                <a:latin typeface="Century" pitchFamily="18" charset="0"/>
              </a:rPr>
              <a:t>を示す。</a:t>
            </a:r>
            <a:endParaRPr lang="en-US" altLang="ja-JP" sz="11200" dirty="0">
              <a:latin typeface="Century" pitchFamily="18" charset="0"/>
            </a:endParaRPr>
          </a:p>
          <a:p>
            <a:r>
              <a:rPr lang="ja-JP" altLang="en-US" sz="11200" dirty="0">
                <a:latin typeface="HGｺﾞｼｯｸM" pitchFamily="49" charset="-128"/>
                <a:ea typeface="HGｺﾞｼｯｸM" pitchFamily="49" charset="-128"/>
              </a:rPr>
              <a:t>尿中排泄量は正常～低下</a:t>
            </a:r>
            <a:r>
              <a:rPr lang="ja-JP" altLang="en-US" sz="11200" dirty="0" smtClean="0">
                <a:latin typeface="HGｺﾞｼｯｸM" pitchFamily="49" charset="-128"/>
                <a:ea typeface="HGｺﾞｼｯｸM" pitchFamily="49" charset="-128"/>
              </a:rPr>
              <a:t>。酸</a:t>
            </a:r>
            <a:r>
              <a:rPr lang="ja-JP" altLang="en-US" sz="11200" dirty="0">
                <a:latin typeface="HGｺﾞｼｯｸM" pitchFamily="49" charset="-128"/>
                <a:ea typeface="HGｺﾞｼｯｸM" pitchFamily="49" charset="-128"/>
              </a:rPr>
              <a:t>塩基平衡は正常</a:t>
            </a:r>
            <a:r>
              <a:rPr lang="ja-JP" altLang="en-US" sz="11200" dirty="0" smtClean="0">
                <a:latin typeface="HGｺﾞｼｯｸM" pitchFamily="49" charset="-128"/>
                <a:ea typeface="HGｺﾞｼｯｸM" pitchFamily="49" charset="-128"/>
              </a:rPr>
              <a:t>。</a:t>
            </a:r>
            <a:endParaRPr lang="en-US" altLang="ja-JP" sz="11200" u="sng" dirty="0" smtClean="0">
              <a:latin typeface="HGｺﾞｼｯｸM" pitchFamily="49" charset="-128"/>
              <a:ea typeface="HGｺﾞｼｯｸM" pitchFamily="49" charset="-128"/>
            </a:endParaRPr>
          </a:p>
          <a:p>
            <a:r>
              <a:rPr lang="en-US" altLang="ja-JP" sz="11200" dirty="0" smtClean="0">
                <a:solidFill>
                  <a:srgbClr val="FFFF00"/>
                </a:solidFill>
                <a:latin typeface="Century" pitchFamily="18" charset="0"/>
                <a:ea typeface="HGｺﾞｼｯｸM" pitchFamily="49" charset="-128"/>
              </a:rPr>
              <a:t>K</a:t>
            </a:r>
            <a:r>
              <a:rPr lang="ja-JP" altLang="en-US" sz="11200" dirty="0" smtClean="0">
                <a:solidFill>
                  <a:srgbClr val="FFFF00"/>
                </a:solidFill>
                <a:latin typeface="HGｺﾞｼｯｸM" pitchFamily="49" charset="-128"/>
                <a:ea typeface="HGｺﾞｼｯｸM" pitchFamily="49" charset="-128"/>
              </a:rPr>
              <a:t>値が低いほど、麻痺の程度は増悪。</a:t>
            </a:r>
            <a:endParaRPr lang="en-US" altLang="ja-JP" sz="11200" dirty="0" smtClean="0">
              <a:solidFill>
                <a:srgbClr val="FFFF00"/>
              </a:solidFill>
              <a:latin typeface="HGｺﾞｼｯｸM" pitchFamily="49" charset="-128"/>
              <a:ea typeface="HGｺﾞｼｯｸM" pitchFamily="49" charset="-128"/>
            </a:endParaRPr>
          </a:p>
          <a:p>
            <a:pPr marL="0" indent="0">
              <a:buNone/>
            </a:pPr>
            <a:r>
              <a:rPr lang="ja-JP" altLang="en-US" sz="12800" dirty="0" smtClean="0">
                <a:solidFill>
                  <a:srgbClr val="FFFF00"/>
                </a:solidFill>
                <a:latin typeface="HGｺﾞｼｯｸM" pitchFamily="49" charset="-128"/>
                <a:ea typeface="HGｺﾞｼｯｸM" pitchFamily="49" charset="-128"/>
              </a:rPr>
              <a:t>　</a:t>
            </a:r>
            <a:r>
              <a:rPr lang="ja-JP" altLang="en-US" sz="11200" dirty="0" smtClean="0">
                <a:latin typeface="HGｺﾞｼｯｸM" pitchFamily="49" charset="-128"/>
                <a:ea typeface="HGｺﾞｼｯｸM" pitchFamily="49" charset="-128"/>
              </a:rPr>
              <a:t>甲状腺ホルモン値と麻痺の程度に相関なし。</a:t>
            </a:r>
            <a:endParaRPr lang="en-US" altLang="ja-JP" sz="11200" dirty="0" smtClean="0">
              <a:latin typeface="HGｺﾞｼｯｸM" pitchFamily="49" charset="-128"/>
              <a:ea typeface="HGｺﾞｼｯｸM" pitchFamily="49" charset="-128"/>
            </a:endParaRPr>
          </a:p>
          <a:p>
            <a:pPr marL="0" indent="0">
              <a:buNone/>
            </a:pPr>
            <a:endParaRPr lang="en-US" altLang="ja-JP" sz="4000" dirty="0" smtClean="0">
              <a:latin typeface="HGｺﾞｼｯｸM" pitchFamily="49" charset="-128"/>
              <a:ea typeface="HGｺﾞｼｯｸM" pitchFamily="49" charset="-128"/>
            </a:endParaRPr>
          </a:p>
          <a:p>
            <a:pPr marL="0" indent="0">
              <a:buNone/>
            </a:pPr>
            <a:r>
              <a:rPr lang="en-US" altLang="ja-JP" sz="11200" dirty="0"/>
              <a:t>【</a:t>
            </a:r>
            <a:r>
              <a:rPr lang="ja-JP" altLang="en-US" sz="11200" dirty="0"/>
              <a:t>低</a:t>
            </a:r>
            <a:r>
              <a:rPr lang="en-US" altLang="ja-JP" sz="11200" dirty="0"/>
              <a:t>P</a:t>
            </a:r>
            <a:r>
              <a:rPr lang="ja-JP" altLang="en-US" sz="11200" dirty="0"/>
              <a:t>血症</a:t>
            </a:r>
            <a:r>
              <a:rPr lang="en-US" altLang="ja-JP" sz="11200" dirty="0"/>
              <a:t>】</a:t>
            </a:r>
          </a:p>
          <a:p>
            <a:r>
              <a:rPr lang="en-US" altLang="ja-JP" sz="11200" dirty="0">
                <a:latin typeface="Century" pitchFamily="18" charset="0"/>
              </a:rPr>
              <a:t>K</a:t>
            </a:r>
            <a:r>
              <a:rPr lang="ja-JP" altLang="en-US" sz="11200" dirty="0">
                <a:latin typeface="Century" pitchFamily="18" charset="0"/>
              </a:rPr>
              <a:t>に伴って細胞内へ移行することによる。</a:t>
            </a:r>
            <a:endParaRPr lang="en-US" altLang="ja-JP" sz="11200" dirty="0">
              <a:latin typeface="Century" pitchFamily="18" charset="0"/>
            </a:endParaRPr>
          </a:p>
          <a:p>
            <a:r>
              <a:rPr lang="ja-JP" altLang="en-US" sz="11200" dirty="0">
                <a:latin typeface="Century" pitchFamily="18" charset="0"/>
              </a:rPr>
              <a:t>麻</a:t>
            </a:r>
            <a:r>
              <a:rPr lang="ja-JP" altLang="en-US" sz="11200" dirty="0"/>
              <a:t>痺の消失と共に正常化。</a:t>
            </a:r>
            <a:endParaRPr lang="en-US" altLang="ja-JP" sz="11200" dirty="0"/>
          </a:p>
          <a:p>
            <a:pPr marL="0" indent="0">
              <a:buNone/>
            </a:pPr>
            <a:endParaRPr lang="en-US" altLang="ja-JP" sz="11200" dirty="0" smtClean="0"/>
          </a:p>
          <a:p>
            <a:pPr marL="0" indent="0">
              <a:buNone/>
            </a:pPr>
            <a:endParaRPr lang="ja-JP" altLang="en-US" sz="4000" dirty="0">
              <a:solidFill>
                <a:srgbClr val="FFFF00"/>
              </a:solidFill>
            </a:endParaRPr>
          </a:p>
          <a:p>
            <a:endParaRPr kumimoji="1" lang="en-US" altLang="ja-JP" sz="4000" dirty="0" smtClean="0">
              <a:latin typeface="Century" pitchFamily="18" charset="0"/>
            </a:endParaRPr>
          </a:p>
        </p:txBody>
      </p:sp>
      <p:sp>
        <p:nvSpPr>
          <p:cNvPr id="2" name="タイトル 1"/>
          <p:cNvSpPr>
            <a:spLocks noGrp="1"/>
          </p:cNvSpPr>
          <p:nvPr>
            <p:ph type="title"/>
          </p:nvPr>
        </p:nvSpPr>
        <p:spPr>
          <a:xfrm>
            <a:off x="609600" y="44625"/>
            <a:ext cx="7924800" cy="648072"/>
          </a:xfrm>
        </p:spPr>
        <p:txBody>
          <a:bodyPr/>
          <a:lstStyle/>
          <a:p>
            <a:pPr algn="ctr" fontAlgn="auto">
              <a:spcAft>
                <a:spcPts val="0"/>
              </a:spcAft>
              <a:defRPr/>
            </a:pPr>
            <a:r>
              <a:rPr lang="ja-JP" altLang="en-US" sz="4400" dirty="0" smtClean="0">
                <a:solidFill>
                  <a:schemeClr val="tx2">
                    <a:tint val="100000"/>
                    <a:satMod val="250000"/>
                  </a:schemeClr>
                </a:solidFill>
              </a:rPr>
              <a:t>検査所見の特徴</a:t>
            </a:r>
            <a:endParaRPr lang="ja-JP" altLang="en-US" sz="4400" dirty="0">
              <a:solidFill>
                <a:schemeClr val="tx2">
                  <a:tint val="100000"/>
                  <a:satMod val="250000"/>
                </a:schemeClr>
              </a:solidFill>
            </a:endParaRPr>
          </a:p>
        </p:txBody>
      </p:sp>
    </p:spTree>
    <p:extLst>
      <p:ext uri="{BB962C8B-B14F-4D97-AF65-F5344CB8AC3E}">
        <p14:creationId xmlns:p14="http://schemas.microsoft.com/office/powerpoint/2010/main" val="1788780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50825" y="215553"/>
            <a:ext cx="8497888" cy="765175"/>
          </a:xfrm>
        </p:spPr>
        <p:txBody>
          <a:bodyPr/>
          <a:lstStyle/>
          <a:p>
            <a:pPr algn="ctr" fontAlgn="auto">
              <a:spcAft>
                <a:spcPts val="0"/>
              </a:spcAft>
              <a:defRPr/>
            </a:pPr>
            <a:r>
              <a:rPr lang="ja-JP" altLang="en-US" sz="4800" dirty="0">
                <a:solidFill>
                  <a:schemeClr val="tx2">
                    <a:tint val="100000"/>
                    <a:satMod val="250000"/>
                  </a:schemeClr>
                </a:solidFill>
              </a:rPr>
              <a:t>現病歴</a:t>
            </a:r>
          </a:p>
        </p:txBody>
      </p:sp>
      <p:sp>
        <p:nvSpPr>
          <p:cNvPr id="3" name="コンテンツ プレースホルダー 2"/>
          <p:cNvSpPr>
            <a:spLocks noGrp="1"/>
          </p:cNvSpPr>
          <p:nvPr>
            <p:ph sz="quarter" idx="13"/>
          </p:nvPr>
        </p:nvSpPr>
        <p:spPr>
          <a:xfrm>
            <a:off x="179512" y="1268760"/>
            <a:ext cx="8893175" cy="4896544"/>
          </a:xfrm>
        </p:spPr>
        <p:txBody>
          <a:bodyPr>
            <a:noAutofit/>
          </a:bodyPr>
          <a:lstStyle/>
          <a:p>
            <a:pPr marL="0" indent="0" fontAlgn="auto">
              <a:spcAft>
                <a:spcPts val="0"/>
              </a:spcAft>
              <a:buFont typeface="Arial" pitchFamily="34" charset="0"/>
              <a:buNone/>
              <a:defRPr/>
            </a:pPr>
            <a:r>
              <a:rPr lang="ja-JP" altLang="en-US" sz="4000" dirty="0" smtClean="0"/>
              <a:t>　</a:t>
            </a:r>
            <a:r>
              <a:rPr lang="ja-JP" altLang="en-US" sz="3600" dirty="0" smtClean="0"/>
              <a:t>来院前日まで２泊３日の九州旅行に車で行っていた。帰宅し就寝。</a:t>
            </a:r>
            <a:endParaRPr lang="en-US" altLang="ja-JP" sz="3600" dirty="0" smtClean="0"/>
          </a:p>
          <a:p>
            <a:pPr marL="0" indent="0" fontAlgn="auto">
              <a:spcAft>
                <a:spcPts val="0"/>
              </a:spcAft>
              <a:buFont typeface="Arial" pitchFamily="34" charset="0"/>
              <a:buNone/>
              <a:defRPr/>
            </a:pPr>
            <a:r>
              <a:rPr lang="ja-JP" altLang="en-US" sz="3600" dirty="0" smtClean="0"/>
              <a:t>　午前</a:t>
            </a:r>
            <a:r>
              <a:rPr lang="en-US" altLang="ja-JP" sz="3600" dirty="0" smtClean="0"/>
              <a:t>1</a:t>
            </a:r>
            <a:r>
              <a:rPr lang="ja-JP" altLang="en-US" sz="3600" dirty="0" smtClean="0"/>
              <a:t>時半ごろ</a:t>
            </a:r>
            <a:r>
              <a:rPr lang="ja-JP" altLang="en-US" sz="3600" dirty="0"/>
              <a:t>目が</a:t>
            </a:r>
            <a:r>
              <a:rPr lang="ja-JP" altLang="en-US" sz="3600" dirty="0" smtClean="0"/>
              <a:t>覚めたときに、大腿内側に力の入りにくい感じと疼痛を認めたがそのまま入眠。４時頃目が覚めた時に両下肢脱力感あり歩行不能であったため５時頃救急要請、当院へ搬送された。</a:t>
            </a:r>
            <a:endParaRPr lang="en-US" altLang="ja-JP" sz="3600" dirty="0" smtClean="0"/>
          </a:p>
        </p:txBody>
      </p:sp>
      <p:pic>
        <p:nvPicPr>
          <p:cNvPr id="1026" name="Picture 2" descr="http://www.city.sakai.lg.jp/syobo/disaster/kyukyu/img/index_img02.gif"/>
          <p:cNvPicPr>
            <a:picLocks noChangeAspect="1" noChangeArrowheads="1"/>
          </p:cNvPicPr>
          <p:nvPr/>
        </p:nvPicPr>
        <p:blipFill rotWithShape="1">
          <a:blip r:embed="rId3">
            <a:extLst>
              <a:ext uri="{28A0092B-C50C-407E-A947-70E740481C1C}">
                <a14:useLocalDpi xmlns:a14="http://schemas.microsoft.com/office/drawing/2010/main" val="0"/>
              </a:ext>
            </a:extLst>
          </a:blip>
          <a:srcRect l="7812" t="12088" r="5526" b="6715"/>
          <a:stretch/>
        </p:blipFill>
        <p:spPr bwMode="auto">
          <a:xfrm>
            <a:off x="7236296" y="5373216"/>
            <a:ext cx="1944216" cy="13662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コンテンツ プレースホルダー 2"/>
          <p:cNvSpPr>
            <a:spLocks noGrp="1"/>
          </p:cNvSpPr>
          <p:nvPr>
            <p:ph sz="quarter" idx="13"/>
          </p:nvPr>
        </p:nvSpPr>
        <p:spPr>
          <a:xfrm>
            <a:off x="35496" y="908720"/>
            <a:ext cx="9036050" cy="5949280"/>
          </a:xfrm>
        </p:spPr>
        <p:txBody>
          <a:bodyPr>
            <a:normAutofit lnSpcReduction="10000"/>
          </a:bodyPr>
          <a:lstStyle/>
          <a:p>
            <a:pPr marL="0" indent="0">
              <a:buNone/>
            </a:pPr>
            <a:r>
              <a:rPr lang="en-US" altLang="ja-JP" sz="2800" dirty="0" smtClean="0"/>
              <a:t>【</a:t>
            </a:r>
            <a:r>
              <a:rPr lang="ja-JP" altLang="en-US" sz="2800" dirty="0" smtClean="0"/>
              <a:t>低</a:t>
            </a:r>
            <a:r>
              <a:rPr lang="en-US" altLang="ja-JP" sz="2800" dirty="0" smtClean="0">
                <a:latin typeface="Century" pitchFamily="18" charset="0"/>
              </a:rPr>
              <a:t>Mg</a:t>
            </a:r>
            <a:r>
              <a:rPr lang="ja-JP" altLang="en-US" sz="2800" dirty="0" smtClean="0"/>
              <a:t>血症</a:t>
            </a:r>
            <a:r>
              <a:rPr lang="en-US" altLang="ja-JP" sz="2800" dirty="0" smtClean="0"/>
              <a:t>】</a:t>
            </a:r>
          </a:p>
          <a:p>
            <a:r>
              <a:rPr lang="ja-JP" altLang="en-US" sz="2800" dirty="0" smtClean="0"/>
              <a:t>ストレスにより放出される内因性カテコラミン</a:t>
            </a:r>
            <a:r>
              <a:rPr lang="ja-JP" altLang="en-US" sz="2800" dirty="0"/>
              <a:t>によって、細胞内への移行が生じる</a:t>
            </a:r>
            <a:r>
              <a:rPr lang="ja-JP" altLang="en-US" sz="2800" dirty="0" smtClean="0"/>
              <a:t>。</a:t>
            </a:r>
            <a:endParaRPr lang="en-US" altLang="ja-JP" sz="2800" dirty="0" smtClean="0"/>
          </a:p>
          <a:p>
            <a:r>
              <a:rPr lang="ja-JP" altLang="en-US" sz="2800" dirty="0" smtClean="0"/>
              <a:t>心電図異常を伴う場合は補充が推奨される。</a:t>
            </a:r>
            <a:endParaRPr lang="en-US" altLang="ja-JP" sz="2800" dirty="0" smtClean="0"/>
          </a:p>
          <a:p>
            <a:pPr marL="0" indent="0">
              <a:buNone/>
            </a:pPr>
            <a:r>
              <a:rPr lang="en-US" altLang="ja-JP" sz="2800" dirty="0" smtClean="0"/>
              <a:t>【</a:t>
            </a:r>
            <a:r>
              <a:rPr lang="en-US" altLang="ja-JP" sz="2800" dirty="0" smtClean="0">
                <a:latin typeface="Century" pitchFamily="18" charset="0"/>
              </a:rPr>
              <a:t>CK</a:t>
            </a:r>
            <a:r>
              <a:rPr lang="ja-JP" altLang="en-US" sz="2800" dirty="0" smtClean="0"/>
              <a:t>値上昇</a:t>
            </a:r>
            <a:r>
              <a:rPr lang="en-US" altLang="ja-JP" sz="2800" dirty="0" smtClean="0"/>
              <a:t>】</a:t>
            </a:r>
            <a:endParaRPr lang="en-US" altLang="ja-JP" sz="2800" dirty="0"/>
          </a:p>
          <a:p>
            <a:r>
              <a:rPr lang="en-US" altLang="ja-JP" sz="2800" dirty="0">
                <a:latin typeface="Century" pitchFamily="18" charset="0"/>
              </a:rPr>
              <a:t>2/3</a:t>
            </a:r>
            <a:r>
              <a:rPr lang="ja-JP" altLang="en-US" sz="2800" dirty="0">
                <a:latin typeface="Century" pitchFamily="18" charset="0"/>
              </a:rPr>
              <a:t>の</a:t>
            </a:r>
            <a:r>
              <a:rPr lang="ja-JP" altLang="en-US" sz="2800" dirty="0" smtClean="0">
                <a:latin typeface="Century" pitchFamily="18" charset="0"/>
              </a:rPr>
              <a:t>患者、特</a:t>
            </a:r>
            <a:r>
              <a:rPr lang="ja-JP" altLang="en-US" sz="2800" dirty="0">
                <a:latin typeface="Century" pitchFamily="18" charset="0"/>
              </a:rPr>
              <a:t>に運動後に発症した患者に多い。</a:t>
            </a:r>
            <a:endParaRPr lang="en-US" altLang="ja-JP" sz="2800" dirty="0">
              <a:latin typeface="Century" pitchFamily="18" charset="0"/>
            </a:endParaRPr>
          </a:p>
          <a:p>
            <a:r>
              <a:rPr lang="ja-JP" altLang="en-US" sz="2800" dirty="0">
                <a:latin typeface="Century" pitchFamily="18" charset="0"/>
              </a:rPr>
              <a:t>重症発作では横紋筋融解症を合併する</a:t>
            </a:r>
            <a:r>
              <a:rPr lang="ja-JP" altLang="en-US" sz="2800" dirty="0" smtClean="0">
                <a:latin typeface="Century" pitchFamily="18" charset="0"/>
              </a:rPr>
              <a:t>。</a:t>
            </a:r>
            <a:endParaRPr lang="en-US" altLang="ja-JP" sz="2800" dirty="0" smtClean="0">
              <a:latin typeface="Century" pitchFamily="18" charset="0"/>
            </a:endParaRPr>
          </a:p>
          <a:p>
            <a:pPr marL="0" indent="0">
              <a:buNone/>
            </a:pPr>
            <a:r>
              <a:rPr lang="en-US" altLang="ja-JP" sz="2800" dirty="0" smtClean="0">
                <a:latin typeface="Century" pitchFamily="18" charset="0"/>
              </a:rPr>
              <a:t>【</a:t>
            </a:r>
            <a:r>
              <a:rPr lang="ja-JP" altLang="en-US" sz="2800" dirty="0" smtClean="0">
                <a:latin typeface="Century" pitchFamily="18" charset="0"/>
              </a:rPr>
              <a:t>心電図異常</a:t>
            </a:r>
            <a:r>
              <a:rPr lang="en-US" altLang="ja-JP" sz="2800" dirty="0" smtClean="0">
                <a:latin typeface="Century" pitchFamily="18" charset="0"/>
              </a:rPr>
              <a:t>】</a:t>
            </a:r>
          </a:p>
          <a:p>
            <a:r>
              <a:rPr lang="en-US" altLang="ja-JP" sz="2800" dirty="0" smtClean="0">
                <a:latin typeface="Century" pitchFamily="18" charset="0"/>
              </a:rPr>
              <a:t>ST</a:t>
            </a:r>
            <a:r>
              <a:rPr lang="ja-JP" altLang="en-US" sz="2800" dirty="0" smtClean="0">
                <a:latin typeface="Century" pitchFamily="18" charset="0"/>
              </a:rPr>
              <a:t>低下、</a:t>
            </a:r>
            <a:r>
              <a:rPr lang="en-US" altLang="ja-JP" sz="2800" dirty="0" smtClean="0">
                <a:latin typeface="Century" pitchFamily="18" charset="0"/>
              </a:rPr>
              <a:t>QT</a:t>
            </a:r>
            <a:r>
              <a:rPr lang="ja-JP" altLang="en-US" sz="2800" dirty="0" smtClean="0">
                <a:latin typeface="Century" pitchFamily="18" charset="0"/>
              </a:rPr>
              <a:t>延長、</a:t>
            </a:r>
            <a:r>
              <a:rPr lang="en-US" altLang="ja-JP" sz="2800" dirty="0" smtClean="0">
                <a:latin typeface="Century" pitchFamily="18" charset="0"/>
              </a:rPr>
              <a:t>U</a:t>
            </a:r>
            <a:r>
              <a:rPr lang="ja-JP" altLang="en-US" sz="2800" dirty="0" smtClean="0">
                <a:latin typeface="Century" pitchFamily="18" charset="0"/>
              </a:rPr>
              <a:t>波増高、</a:t>
            </a:r>
            <a:r>
              <a:rPr lang="en-US" altLang="ja-JP" sz="2800" dirty="0" smtClean="0">
                <a:latin typeface="Century" pitchFamily="18" charset="0"/>
              </a:rPr>
              <a:t>Ⅰ</a:t>
            </a:r>
            <a:r>
              <a:rPr lang="ja-JP" altLang="en-US" sz="2800" dirty="0" smtClean="0">
                <a:latin typeface="Century" pitchFamily="18" charset="0"/>
              </a:rPr>
              <a:t>度房室ブロックなど</a:t>
            </a:r>
          </a:p>
          <a:p>
            <a:pPr marL="0" indent="0">
              <a:buNone/>
            </a:pPr>
            <a:r>
              <a:rPr lang="en-US" altLang="ja-JP" sz="2800" dirty="0" smtClean="0">
                <a:latin typeface="Century" pitchFamily="18" charset="0"/>
              </a:rPr>
              <a:t>【</a:t>
            </a:r>
            <a:r>
              <a:rPr lang="ja-JP" altLang="en-US" sz="2800" dirty="0" smtClean="0">
                <a:latin typeface="Century" pitchFamily="18" charset="0"/>
              </a:rPr>
              <a:t>筋電図異常</a:t>
            </a:r>
            <a:r>
              <a:rPr lang="en-US" altLang="ja-JP" sz="2800" dirty="0" smtClean="0">
                <a:latin typeface="Century" pitchFamily="18" charset="0"/>
              </a:rPr>
              <a:t>】</a:t>
            </a:r>
          </a:p>
          <a:p>
            <a:r>
              <a:rPr lang="ja-JP" altLang="en-US" sz="2800" dirty="0">
                <a:latin typeface="Century" pitchFamily="18" charset="0"/>
              </a:rPr>
              <a:t>筋</a:t>
            </a:r>
            <a:r>
              <a:rPr lang="ja-JP" altLang="en-US" sz="2800" dirty="0" smtClean="0">
                <a:latin typeface="Century" pitchFamily="18" charset="0"/>
              </a:rPr>
              <a:t>障害性変化。神経伝導は正常。</a:t>
            </a:r>
            <a:endParaRPr lang="en-US" altLang="ja-JP" dirty="0"/>
          </a:p>
        </p:txBody>
      </p:sp>
      <p:sp>
        <p:nvSpPr>
          <p:cNvPr id="6" name="タイトル 1"/>
          <p:cNvSpPr>
            <a:spLocks noGrp="1"/>
          </p:cNvSpPr>
          <p:nvPr>
            <p:ph type="title"/>
          </p:nvPr>
        </p:nvSpPr>
        <p:spPr>
          <a:xfrm>
            <a:off x="609600" y="44450"/>
            <a:ext cx="7924800" cy="796925"/>
          </a:xfrm>
        </p:spPr>
        <p:txBody>
          <a:bodyPr/>
          <a:lstStyle/>
          <a:p>
            <a:pPr algn="ctr" fontAlgn="auto">
              <a:spcAft>
                <a:spcPts val="0"/>
              </a:spcAft>
              <a:defRPr/>
            </a:pPr>
            <a:r>
              <a:rPr lang="ja-JP" altLang="en-US" sz="4800" dirty="0">
                <a:solidFill>
                  <a:schemeClr val="tx2">
                    <a:tint val="100000"/>
                    <a:satMod val="250000"/>
                  </a:schemeClr>
                </a:solidFill>
              </a:rPr>
              <a:t>検査所見の特徴</a:t>
            </a:r>
          </a:p>
        </p:txBody>
      </p:sp>
    </p:spTree>
    <p:extLst>
      <p:ext uri="{BB962C8B-B14F-4D97-AF65-F5344CB8AC3E}">
        <p14:creationId xmlns:p14="http://schemas.microsoft.com/office/powerpoint/2010/main" val="2800152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609600" y="44450"/>
            <a:ext cx="7924800" cy="796925"/>
          </a:xfrm>
        </p:spPr>
        <p:txBody>
          <a:bodyPr/>
          <a:lstStyle/>
          <a:p>
            <a:pPr algn="ctr" fontAlgn="auto">
              <a:spcAft>
                <a:spcPts val="0"/>
              </a:spcAft>
              <a:defRPr/>
            </a:pPr>
            <a:r>
              <a:rPr lang="ja-JP" altLang="en-US" sz="4800" dirty="0" smtClean="0">
                <a:solidFill>
                  <a:schemeClr val="tx2">
                    <a:tint val="100000"/>
                    <a:satMod val="250000"/>
                  </a:schemeClr>
                </a:solidFill>
              </a:rPr>
              <a:t>治療</a:t>
            </a:r>
            <a:endParaRPr lang="ja-JP" altLang="en-US" sz="4800" dirty="0">
              <a:solidFill>
                <a:schemeClr val="tx2">
                  <a:tint val="100000"/>
                  <a:satMod val="250000"/>
                </a:schemeClr>
              </a:solidFill>
            </a:endParaRPr>
          </a:p>
        </p:txBody>
      </p:sp>
      <p:pic>
        <p:nvPicPr>
          <p:cNvPr id="6"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9756576" y="3185592"/>
            <a:ext cx="8557237"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コンテンツ プレースホルダー 2"/>
          <p:cNvSpPr txBox="1">
            <a:spLocks/>
          </p:cNvSpPr>
          <p:nvPr/>
        </p:nvSpPr>
        <p:spPr>
          <a:xfrm>
            <a:off x="4762" y="620687"/>
            <a:ext cx="9319766" cy="6237313"/>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ja-JP" altLang="en-US" sz="2800" dirty="0" smtClean="0"/>
              <a:t>①救急治療</a:t>
            </a:r>
            <a:endParaRPr lang="en-US" altLang="ja-JP" sz="2800" dirty="0" smtClean="0"/>
          </a:p>
          <a:p>
            <a:r>
              <a:rPr lang="en-US" altLang="ja-JP" sz="2600" dirty="0" smtClean="0">
                <a:latin typeface="Century" pitchFamily="18" charset="0"/>
              </a:rPr>
              <a:t>K</a:t>
            </a:r>
            <a:r>
              <a:rPr lang="ja-JP" altLang="en-US" sz="2600" dirty="0" smtClean="0">
                <a:latin typeface="Century" pitchFamily="18" charset="0"/>
              </a:rPr>
              <a:t>補充</a:t>
            </a:r>
            <a:endParaRPr lang="en-US" altLang="ja-JP" sz="2600" dirty="0" smtClean="0">
              <a:latin typeface="Century" pitchFamily="18" charset="0"/>
            </a:endParaRPr>
          </a:p>
          <a:p>
            <a:pPr marL="0" indent="0">
              <a:buNone/>
            </a:pPr>
            <a:r>
              <a:rPr lang="ja-JP" altLang="en-US" sz="2600" dirty="0" smtClean="0">
                <a:latin typeface="Century" pitchFamily="18" charset="0"/>
              </a:rPr>
              <a:t>　</a:t>
            </a:r>
            <a:r>
              <a:rPr lang="en-US" altLang="ja-JP" sz="2600" dirty="0" smtClean="0">
                <a:latin typeface="Century" pitchFamily="18" charset="0"/>
              </a:rPr>
              <a:t>KCL 10 </a:t>
            </a:r>
            <a:r>
              <a:rPr lang="en-US" altLang="ja-JP" sz="2600" dirty="0" err="1" smtClean="0">
                <a:latin typeface="Century" pitchFamily="18" charset="0"/>
              </a:rPr>
              <a:t>mEq</a:t>
            </a:r>
            <a:r>
              <a:rPr lang="en-US" altLang="ja-JP" sz="2600" dirty="0" smtClean="0">
                <a:latin typeface="Century" pitchFamily="18" charset="0"/>
              </a:rPr>
              <a:t>/h iv</a:t>
            </a:r>
            <a:r>
              <a:rPr lang="ja-JP" altLang="en-US" sz="2600" dirty="0" smtClean="0">
                <a:latin typeface="Century" pitchFamily="18" charset="0"/>
              </a:rPr>
              <a:t>かつ</a:t>
            </a:r>
            <a:r>
              <a:rPr lang="en-US" altLang="ja-JP" sz="2600" dirty="0" smtClean="0">
                <a:latin typeface="Century" pitchFamily="18" charset="0"/>
              </a:rPr>
              <a:t>/</a:t>
            </a:r>
            <a:r>
              <a:rPr lang="ja-JP" altLang="en-US" sz="2600" dirty="0" smtClean="0">
                <a:latin typeface="Century" pitchFamily="18" charset="0"/>
              </a:rPr>
              <a:t>又は</a:t>
            </a:r>
            <a:r>
              <a:rPr lang="en-US" altLang="ja-JP" sz="2600" dirty="0" smtClean="0">
                <a:latin typeface="Century" pitchFamily="18" charset="0"/>
              </a:rPr>
              <a:t>KCL 2 g 2</a:t>
            </a:r>
            <a:r>
              <a:rPr lang="ja-JP" altLang="en-US" sz="2600" dirty="0" smtClean="0">
                <a:latin typeface="Century" pitchFamily="18" charset="0"/>
              </a:rPr>
              <a:t>時間ごと経口投与。</a:t>
            </a:r>
            <a:endParaRPr lang="en-US" altLang="ja-JP" sz="2600" dirty="0" smtClean="0">
              <a:latin typeface="Century" pitchFamily="18" charset="0"/>
            </a:endParaRPr>
          </a:p>
          <a:p>
            <a:pPr marL="0" indent="0">
              <a:buNone/>
            </a:pPr>
            <a:r>
              <a:rPr lang="ja-JP" altLang="en-US" sz="2600" dirty="0" smtClean="0">
                <a:latin typeface="Century" pitchFamily="18" charset="0"/>
              </a:rPr>
              <a:t>　</a:t>
            </a:r>
            <a:r>
              <a:rPr lang="en-US" altLang="ja-JP" sz="2600" dirty="0" smtClean="0">
                <a:latin typeface="Century" pitchFamily="18" charset="0"/>
              </a:rPr>
              <a:t>K</a:t>
            </a:r>
            <a:r>
              <a:rPr lang="ja-JP" altLang="en-US" sz="2600" dirty="0" smtClean="0">
                <a:latin typeface="Century" pitchFamily="18" charset="0"/>
              </a:rPr>
              <a:t>値をモニターし、高</a:t>
            </a:r>
            <a:r>
              <a:rPr lang="en-US" altLang="ja-JP" sz="2600" dirty="0" smtClean="0">
                <a:latin typeface="Century" pitchFamily="18" charset="0"/>
              </a:rPr>
              <a:t>K</a:t>
            </a:r>
            <a:r>
              <a:rPr lang="ja-JP" altLang="en-US" sz="2600" dirty="0" err="1" smtClean="0">
                <a:latin typeface="Century" pitchFamily="18" charset="0"/>
              </a:rPr>
              <a:t>への</a:t>
            </a:r>
            <a:r>
              <a:rPr lang="ja-JP" altLang="en-US" sz="2600" dirty="0" smtClean="0">
                <a:latin typeface="Century" pitchFamily="18" charset="0"/>
              </a:rPr>
              <a:t>リバウンドを避ける。</a:t>
            </a:r>
            <a:endParaRPr lang="en-US" altLang="ja-JP" sz="2600" dirty="0" smtClean="0">
              <a:latin typeface="Century" pitchFamily="18" charset="0"/>
            </a:endParaRPr>
          </a:p>
          <a:p>
            <a:r>
              <a:rPr lang="ja-JP" altLang="en-US" sz="2600" dirty="0" smtClean="0">
                <a:latin typeface="Century" pitchFamily="18" charset="0"/>
              </a:rPr>
              <a:t>プロプラノロール </a:t>
            </a:r>
            <a:r>
              <a:rPr lang="en-US" altLang="ja-JP" sz="2600" dirty="0" smtClean="0">
                <a:latin typeface="Century" pitchFamily="18" charset="0"/>
              </a:rPr>
              <a:t>3-4 mg/kg</a:t>
            </a:r>
            <a:r>
              <a:rPr lang="ja-JP" altLang="en-US" sz="2600" dirty="0" smtClean="0">
                <a:latin typeface="Century" pitchFamily="18" charset="0"/>
              </a:rPr>
              <a:t> 経口投与。</a:t>
            </a:r>
            <a:endParaRPr lang="en-US" altLang="ja-JP" sz="2600" dirty="0" smtClean="0">
              <a:latin typeface="Century" pitchFamily="18" charset="0"/>
            </a:endParaRPr>
          </a:p>
          <a:p>
            <a:r>
              <a:rPr lang="en-US" altLang="ja-JP" sz="2600" dirty="0" smtClean="0">
                <a:latin typeface="Century" pitchFamily="18" charset="0"/>
              </a:rPr>
              <a:t>10</a:t>
            </a:r>
            <a:r>
              <a:rPr lang="ja-JP" altLang="en-US" sz="2600" dirty="0" smtClean="0">
                <a:latin typeface="Century" pitchFamily="18" charset="0"/>
              </a:rPr>
              <a:t>分ごとに</a:t>
            </a:r>
            <a:r>
              <a:rPr lang="en-US" altLang="ja-JP" sz="2600" dirty="0" smtClean="0">
                <a:latin typeface="Century" pitchFamily="18" charset="0"/>
              </a:rPr>
              <a:t>1mg</a:t>
            </a:r>
            <a:r>
              <a:rPr lang="ja-JP" altLang="en-US" sz="2600" dirty="0" smtClean="0">
                <a:latin typeface="Century" pitchFamily="18" charset="0"/>
              </a:rPr>
              <a:t>プロプラノロール静脈内投与。</a:t>
            </a:r>
            <a:endParaRPr lang="en-US" altLang="ja-JP" sz="2600" dirty="0" smtClean="0">
              <a:latin typeface="Century" pitchFamily="18" charset="0"/>
            </a:endParaRPr>
          </a:p>
          <a:p>
            <a:pPr marL="0" indent="0">
              <a:buNone/>
            </a:pPr>
            <a:r>
              <a:rPr lang="ja-JP" altLang="en-US" sz="2600" dirty="0">
                <a:latin typeface="Century" pitchFamily="18" charset="0"/>
              </a:rPr>
              <a:t>　 </a:t>
            </a:r>
            <a:r>
              <a:rPr lang="ja-JP" altLang="en-US" sz="2600" dirty="0" smtClean="0">
                <a:latin typeface="Century" pitchFamily="18" charset="0"/>
              </a:rPr>
              <a:t>最大</a:t>
            </a:r>
            <a:r>
              <a:rPr lang="en-US" altLang="ja-JP" sz="2600" dirty="0" smtClean="0">
                <a:latin typeface="Century" pitchFamily="18" charset="0"/>
              </a:rPr>
              <a:t>3mg</a:t>
            </a:r>
            <a:r>
              <a:rPr lang="ja-JP" altLang="en-US" sz="2600" dirty="0" smtClean="0">
                <a:latin typeface="Century" pitchFamily="18" charset="0"/>
              </a:rPr>
              <a:t>まで。</a:t>
            </a:r>
            <a:r>
              <a:rPr lang="en-US" altLang="ja-JP" sz="1800" dirty="0" smtClean="0">
                <a:latin typeface="Century" pitchFamily="18" charset="0"/>
              </a:rPr>
              <a:t>(Up to data : </a:t>
            </a:r>
            <a:r>
              <a:rPr lang="en-US" altLang="ja-JP" sz="1800" dirty="0" err="1" smtClean="0">
                <a:latin typeface="Century" pitchFamily="18" charset="0"/>
              </a:rPr>
              <a:t>Thyrotoxic</a:t>
            </a:r>
            <a:r>
              <a:rPr lang="en-US" altLang="ja-JP" sz="1800" dirty="0" smtClean="0">
                <a:latin typeface="Century" pitchFamily="18" charset="0"/>
              </a:rPr>
              <a:t> periodic paralysis)</a:t>
            </a:r>
            <a:endParaRPr lang="en-US" altLang="ja-JP" sz="2600" dirty="0" smtClean="0">
              <a:latin typeface="Century" pitchFamily="18" charset="0"/>
            </a:endParaRPr>
          </a:p>
          <a:p>
            <a:endParaRPr lang="en-US" altLang="ja-JP" sz="2600" dirty="0">
              <a:latin typeface="Century" pitchFamily="18" charset="0"/>
            </a:endParaRPr>
          </a:p>
          <a:p>
            <a:endParaRPr lang="en-US" altLang="ja-JP" sz="2600" dirty="0" smtClean="0">
              <a:latin typeface="Century" pitchFamily="18" charset="0"/>
            </a:endParaRPr>
          </a:p>
          <a:p>
            <a:endParaRPr lang="en-US" altLang="ja-JP" sz="2600" dirty="0">
              <a:latin typeface="Century" pitchFamily="18" charset="0"/>
            </a:endParaRPr>
          </a:p>
          <a:p>
            <a:endParaRPr lang="en-US" altLang="ja-JP" sz="2600" dirty="0" smtClean="0">
              <a:latin typeface="Century" pitchFamily="18" charset="0"/>
            </a:endParaRPr>
          </a:p>
          <a:p>
            <a:endParaRPr lang="en-US" altLang="ja-JP" sz="2600" dirty="0">
              <a:latin typeface="Century" pitchFamily="18" charset="0"/>
            </a:endParaRPr>
          </a:p>
        </p:txBody>
      </p:sp>
      <p:sp>
        <p:nvSpPr>
          <p:cNvPr id="2" name="円/楕円 1"/>
          <p:cNvSpPr/>
          <p:nvPr/>
        </p:nvSpPr>
        <p:spPr>
          <a:xfrm>
            <a:off x="323528" y="1628800"/>
            <a:ext cx="2808312" cy="720080"/>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2"/>
          <p:cNvSpPr txBox="1">
            <a:spLocks/>
          </p:cNvSpPr>
          <p:nvPr/>
        </p:nvSpPr>
        <p:spPr>
          <a:xfrm>
            <a:off x="355452" y="4761150"/>
            <a:ext cx="7847856" cy="1764194"/>
          </a:xfrm>
          <a:prstGeom prst="rect">
            <a:avLst/>
          </a:prstGeom>
          <a:ln>
            <a:solidFill>
              <a:srgbClr val="FFFF00"/>
            </a:solidFill>
          </a:ln>
        </p:spPr>
        <p:txBody>
          <a:bodyPr vert="horz" lIns="91440" tIns="45720" rIns="91440" bIns="45720" rtlCol="0" anchor="ctr">
            <a:normAutofit fontScale="47500" lnSpcReduction="20000"/>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eaLnBrk="0" hangingPunct="0">
              <a:spcBef>
                <a:spcPct val="30000"/>
              </a:spcBef>
              <a:spcAft>
                <a:spcPct val="0"/>
              </a:spcAft>
              <a:buClrTx/>
              <a:buFont typeface="Arial" charset="0"/>
              <a:buNone/>
              <a:defRPr/>
            </a:pPr>
            <a:r>
              <a:rPr lang="en-US" altLang="ja-JP" sz="5900" dirty="0" smtClean="0">
                <a:latin typeface="Century" pitchFamily="18" charset="0"/>
              </a:rPr>
              <a:t>40%</a:t>
            </a:r>
            <a:r>
              <a:rPr lang="ja-JP" altLang="en-US" sz="5900" dirty="0" smtClean="0">
                <a:latin typeface="Century" pitchFamily="18" charset="0"/>
              </a:rPr>
              <a:t>において、</a:t>
            </a:r>
            <a:r>
              <a:rPr lang="en-US" altLang="ja-JP" sz="5900" dirty="0" smtClean="0">
                <a:latin typeface="Century" pitchFamily="18" charset="0"/>
              </a:rPr>
              <a:t>K</a:t>
            </a:r>
            <a:r>
              <a:rPr lang="ja-JP" altLang="en-US" sz="5900" dirty="0" smtClean="0">
                <a:latin typeface="Century" pitchFamily="18" charset="0"/>
              </a:rPr>
              <a:t>値</a:t>
            </a:r>
            <a:r>
              <a:rPr lang="en-US" altLang="ja-JP" sz="5900" dirty="0" smtClean="0">
                <a:latin typeface="Century" pitchFamily="18" charset="0"/>
              </a:rPr>
              <a:t>5.5 </a:t>
            </a:r>
            <a:r>
              <a:rPr lang="en-US" altLang="ja-JP" sz="5900" dirty="0" err="1" smtClean="0">
                <a:latin typeface="Century" pitchFamily="18" charset="0"/>
              </a:rPr>
              <a:t>mEq</a:t>
            </a:r>
            <a:r>
              <a:rPr lang="en-US" altLang="ja-JP" sz="5900" dirty="0" smtClean="0">
                <a:latin typeface="Century" pitchFamily="18" charset="0"/>
              </a:rPr>
              <a:t>/l </a:t>
            </a:r>
            <a:r>
              <a:rPr lang="ja-JP" altLang="en-US" sz="5900" dirty="0" smtClean="0">
                <a:latin typeface="Century" pitchFamily="18" charset="0"/>
              </a:rPr>
              <a:t>以上へのリバウンドがみられた。</a:t>
            </a:r>
            <a:endParaRPr lang="en-US" altLang="ja-JP" sz="5900" dirty="0" smtClean="0">
              <a:latin typeface="Century" pitchFamily="18" charset="0"/>
            </a:endParaRPr>
          </a:p>
          <a:p>
            <a:pPr marL="0" indent="0" eaLnBrk="0" hangingPunct="0">
              <a:spcBef>
                <a:spcPct val="30000"/>
              </a:spcBef>
              <a:spcAft>
                <a:spcPct val="0"/>
              </a:spcAft>
              <a:buClrTx/>
              <a:buFont typeface="Arial" charset="0"/>
              <a:buNone/>
              <a:defRPr/>
            </a:pPr>
            <a:r>
              <a:rPr lang="ja-JP" altLang="en-US" sz="5900" dirty="0" smtClean="0">
                <a:latin typeface="Century" pitchFamily="18" charset="0"/>
              </a:rPr>
              <a:t>心肺の合併症が起こらない限り、</a:t>
            </a:r>
            <a:r>
              <a:rPr lang="en-US" altLang="ja-JP" sz="5900" dirty="0" smtClean="0">
                <a:latin typeface="Century" pitchFamily="18" charset="0"/>
              </a:rPr>
              <a:t>K</a:t>
            </a:r>
            <a:r>
              <a:rPr lang="ja-JP" altLang="en-US" sz="5900" dirty="0" smtClean="0">
                <a:latin typeface="Century" pitchFamily="18" charset="0"/>
              </a:rPr>
              <a:t>の補充はゆっくりと行うべき。</a:t>
            </a:r>
            <a:endParaRPr lang="en-US" altLang="ja-JP" sz="3600" dirty="0">
              <a:latin typeface="Century" pitchFamily="18" charset="0"/>
            </a:endParaRPr>
          </a:p>
        </p:txBody>
      </p:sp>
      <p:cxnSp>
        <p:nvCxnSpPr>
          <p:cNvPr id="10" name="直線矢印コネクタ 9"/>
          <p:cNvCxnSpPr/>
          <p:nvPr/>
        </p:nvCxnSpPr>
        <p:spPr>
          <a:xfrm flipV="1">
            <a:off x="467544" y="2204864"/>
            <a:ext cx="0" cy="255628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27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609600" y="44450"/>
            <a:ext cx="7924800" cy="796925"/>
          </a:xfrm>
        </p:spPr>
        <p:txBody>
          <a:bodyPr/>
          <a:lstStyle/>
          <a:p>
            <a:pPr algn="ctr" fontAlgn="auto">
              <a:spcAft>
                <a:spcPts val="0"/>
              </a:spcAft>
              <a:defRPr/>
            </a:pPr>
            <a:r>
              <a:rPr lang="ja-JP" altLang="en-US" sz="4800" dirty="0" smtClean="0">
                <a:solidFill>
                  <a:schemeClr val="tx2">
                    <a:tint val="100000"/>
                    <a:satMod val="250000"/>
                  </a:schemeClr>
                </a:solidFill>
              </a:rPr>
              <a:t>治療</a:t>
            </a:r>
            <a:endParaRPr lang="ja-JP" altLang="en-US" sz="4800" dirty="0">
              <a:solidFill>
                <a:schemeClr val="tx2">
                  <a:tint val="100000"/>
                  <a:satMod val="250000"/>
                </a:schemeClr>
              </a:solidFill>
            </a:endParaRPr>
          </a:p>
        </p:txBody>
      </p:sp>
      <p:pic>
        <p:nvPicPr>
          <p:cNvPr id="6"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9756576" y="3185592"/>
            <a:ext cx="8557237"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コンテンツ プレースホルダー 2"/>
          <p:cNvSpPr txBox="1">
            <a:spLocks/>
          </p:cNvSpPr>
          <p:nvPr/>
        </p:nvSpPr>
        <p:spPr>
          <a:xfrm>
            <a:off x="35496" y="1412776"/>
            <a:ext cx="9144000" cy="4608512"/>
          </a:xfrm>
          <a:prstGeom prst="rect">
            <a:avLst/>
          </a:prstGeom>
        </p:spPr>
        <p:txBody>
          <a:bodyPr vert="horz" lIns="91440" tIns="45720" rIns="91440" bIns="45720" rtlCol="0">
            <a:norm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buFont typeface="Arial" charset="0"/>
              <a:buNone/>
            </a:pPr>
            <a:r>
              <a:rPr lang="ja-JP" altLang="en-US" sz="2800" dirty="0" smtClean="0"/>
              <a:t>②発作の再発予防</a:t>
            </a:r>
            <a:endParaRPr lang="en-US" altLang="ja-JP" sz="2800" dirty="0" smtClean="0"/>
          </a:p>
          <a:p>
            <a:r>
              <a:rPr lang="ja-JP" altLang="en-US" sz="2800" dirty="0" smtClean="0">
                <a:latin typeface="Century" pitchFamily="18" charset="0"/>
              </a:rPr>
              <a:t>甲状腺ホルモン値が正常化するまでは高蛋白食・高塩分食・アルコール・過度の運動を避ける</a:t>
            </a:r>
            <a:endParaRPr lang="en-US" altLang="ja-JP" sz="2800" dirty="0" smtClean="0">
              <a:latin typeface="Century" pitchFamily="18" charset="0"/>
            </a:endParaRPr>
          </a:p>
          <a:p>
            <a:r>
              <a:rPr lang="ja-JP" altLang="en-US" sz="2800" dirty="0">
                <a:latin typeface="Century" pitchFamily="18" charset="0"/>
              </a:rPr>
              <a:t>プロプラノロール </a:t>
            </a:r>
            <a:r>
              <a:rPr lang="en-US" altLang="ja-JP" sz="2800" dirty="0" smtClean="0">
                <a:latin typeface="Century" pitchFamily="18" charset="0"/>
              </a:rPr>
              <a:t>20-80 mg</a:t>
            </a:r>
            <a:r>
              <a:rPr lang="ja-JP" altLang="en-US" sz="2800" dirty="0" smtClean="0">
                <a:latin typeface="Century" pitchFamily="18" charset="0"/>
              </a:rPr>
              <a:t>を</a:t>
            </a:r>
            <a:r>
              <a:rPr lang="en-US" altLang="ja-JP" sz="2800" dirty="0" smtClean="0">
                <a:latin typeface="Century" pitchFamily="18" charset="0"/>
              </a:rPr>
              <a:t>8</a:t>
            </a:r>
            <a:r>
              <a:rPr lang="ja-JP" altLang="en-US" sz="2800" dirty="0" smtClean="0">
                <a:latin typeface="Century" pitchFamily="18" charset="0"/>
              </a:rPr>
              <a:t>時間ごとに経口投与</a:t>
            </a:r>
            <a:endParaRPr lang="en-US" altLang="ja-JP" sz="2800" dirty="0" smtClean="0">
              <a:latin typeface="Century" pitchFamily="18" charset="0"/>
            </a:endParaRPr>
          </a:p>
          <a:p>
            <a:endParaRPr lang="en-US" altLang="ja-JP" sz="1100" dirty="0" smtClean="0">
              <a:latin typeface="Century" pitchFamily="18" charset="0"/>
            </a:endParaRPr>
          </a:p>
          <a:p>
            <a:pPr marL="0" indent="0">
              <a:buFont typeface="Arial" charset="0"/>
              <a:buNone/>
            </a:pPr>
            <a:r>
              <a:rPr lang="ja-JP" altLang="en-US" sz="2800" dirty="0">
                <a:latin typeface="Century" pitchFamily="18" charset="0"/>
              </a:rPr>
              <a:t>③</a:t>
            </a:r>
            <a:r>
              <a:rPr lang="en-US" altLang="ja-JP" sz="2800" dirty="0" smtClean="0">
                <a:latin typeface="Century" pitchFamily="18" charset="0"/>
              </a:rPr>
              <a:t>TPP</a:t>
            </a:r>
            <a:r>
              <a:rPr lang="ja-JP" altLang="en-US" sz="2800" dirty="0" smtClean="0">
                <a:latin typeface="Century" pitchFamily="18" charset="0"/>
              </a:rPr>
              <a:t>の原因を確定</a:t>
            </a:r>
            <a:endParaRPr lang="en-US" altLang="ja-JP" sz="2800" dirty="0" smtClean="0">
              <a:latin typeface="Century" pitchFamily="18" charset="0"/>
            </a:endParaRPr>
          </a:p>
          <a:p>
            <a:pPr marL="0" indent="0">
              <a:buFont typeface="Arial" charset="0"/>
              <a:buNone/>
            </a:pPr>
            <a:endParaRPr lang="en-US" altLang="ja-JP" sz="1100" dirty="0" smtClean="0">
              <a:latin typeface="Century" pitchFamily="18" charset="0"/>
            </a:endParaRPr>
          </a:p>
          <a:p>
            <a:pPr marL="0" indent="0">
              <a:buNone/>
            </a:pPr>
            <a:r>
              <a:rPr lang="ja-JP" altLang="en-US" sz="2800" dirty="0"/>
              <a:t>④</a:t>
            </a:r>
            <a:r>
              <a:rPr lang="ja-JP" altLang="en-US" sz="2800" dirty="0" smtClean="0"/>
              <a:t>抗</a:t>
            </a:r>
            <a:r>
              <a:rPr lang="ja-JP" altLang="en-US" sz="2800" dirty="0"/>
              <a:t>甲状腺薬、甲状腺切除、放射性ヨウ素を用いた最終的な</a:t>
            </a:r>
            <a:r>
              <a:rPr lang="ja-JP" altLang="en-US" sz="2800" dirty="0" smtClean="0"/>
              <a:t>治療</a:t>
            </a:r>
            <a:endParaRPr lang="ja-JP" altLang="en-US" dirty="0"/>
          </a:p>
        </p:txBody>
      </p:sp>
    </p:spTree>
    <p:extLst>
      <p:ext uri="{BB962C8B-B14F-4D97-AF65-F5344CB8AC3E}">
        <p14:creationId xmlns:p14="http://schemas.microsoft.com/office/powerpoint/2010/main" val="748240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コンテンツ プレースホルダー 2"/>
              <p:cNvSpPr>
                <a:spLocks noGrp="1"/>
              </p:cNvSpPr>
              <p:nvPr>
                <p:ph sz="quarter" idx="13"/>
              </p:nvPr>
            </p:nvSpPr>
            <p:spPr>
              <a:xfrm>
                <a:off x="0" y="980728"/>
                <a:ext cx="9144000" cy="5760640"/>
              </a:xfrm>
            </p:spPr>
            <p:txBody>
              <a:bodyPr>
                <a:noAutofit/>
              </a:bodyPr>
              <a:lstStyle/>
              <a:p>
                <a14:m>
                  <m:oMath xmlns:m="http://schemas.openxmlformats.org/officeDocument/2006/math">
                    <m:r>
                      <a:rPr lang="ja-JP" altLang="en-US" sz="3200" i="1" dirty="0" smtClean="0">
                        <a:solidFill>
                          <a:srgbClr val="FFFF00"/>
                        </a:solidFill>
                        <a:latin typeface="Cambria Math"/>
                      </a:rPr>
                      <m:t>𝛽</m:t>
                    </m:r>
                  </m:oMath>
                </a14:m>
                <a:r>
                  <a:rPr lang="en-US" altLang="ja-JP" sz="3200" dirty="0">
                    <a:solidFill>
                      <a:srgbClr val="FFFF00"/>
                    </a:solidFill>
                  </a:rPr>
                  <a:t>1</a:t>
                </a:r>
                <a:r>
                  <a:rPr lang="ja-JP" altLang="en-US" sz="3200" dirty="0" smtClean="0">
                    <a:solidFill>
                      <a:srgbClr val="FFFF00"/>
                    </a:solidFill>
                  </a:rPr>
                  <a:t>選択的遮断</a:t>
                </a:r>
                <a:r>
                  <a:rPr lang="ja-JP" altLang="en-US" sz="3200" dirty="0">
                    <a:solidFill>
                      <a:srgbClr val="FFFF00"/>
                    </a:solidFill>
                  </a:rPr>
                  <a:t>薬は</a:t>
                </a:r>
                <a:r>
                  <a:rPr lang="en-US" altLang="ja-JP" sz="3200" dirty="0" smtClean="0">
                    <a:solidFill>
                      <a:srgbClr val="FFFF00"/>
                    </a:solidFill>
                  </a:rPr>
                  <a:t>×</a:t>
                </a:r>
                <a:endParaRPr lang="en-US" altLang="ja-JP" sz="800" dirty="0" smtClean="0">
                  <a:solidFill>
                    <a:srgbClr val="FFFF00"/>
                  </a:solidFill>
                </a:endParaRPr>
              </a:p>
              <a:p>
                <a:r>
                  <a:rPr lang="ja-JP" altLang="en-US" sz="3200" dirty="0" smtClean="0"/>
                  <a:t>リバウンド</a:t>
                </a:r>
                <a:r>
                  <a:rPr lang="ja-JP" altLang="en-US" sz="3200" dirty="0"/>
                  <a:t>を起こすことなく</a:t>
                </a:r>
                <a:r>
                  <a:rPr lang="en-US" altLang="ja-JP" sz="3200" dirty="0">
                    <a:latin typeface="Century" pitchFamily="18" charset="0"/>
                  </a:rPr>
                  <a:t>K</a:t>
                </a:r>
                <a:r>
                  <a:rPr lang="ja-JP" altLang="en-US" sz="3200" dirty="0"/>
                  <a:t>値を</a:t>
                </a:r>
                <a:r>
                  <a:rPr lang="ja-JP" altLang="en-US" sz="3200" dirty="0" smtClean="0"/>
                  <a:t>上昇させる</a:t>
                </a:r>
                <a:endParaRPr lang="en-US" altLang="ja-JP" sz="3200" dirty="0" smtClean="0"/>
              </a:p>
              <a:p>
                <a:r>
                  <a:rPr lang="ja-JP" altLang="en-US" sz="3200" dirty="0" smtClean="0"/>
                  <a:t>再発</a:t>
                </a:r>
                <a:r>
                  <a:rPr lang="ja-JP" altLang="en-US" sz="3200" dirty="0"/>
                  <a:t>予防にも効果</a:t>
                </a:r>
                <a:r>
                  <a:rPr lang="ja-JP" altLang="en-US" sz="3200" dirty="0" smtClean="0"/>
                  <a:t>あり、甲状</a:t>
                </a:r>
                <a:r>
                  <a:rPr lang="ja-JP" altLang="en-US" sz="3200" dirty="0"/>
                  <a:t>腺値が正常化するまで使用すると良い</a:t>
                </a:r>
                <a:r>
                  <a:rPr lang="ja-JP" altLang="en-US" sz="3200" dirty="0" smtClean="0"/>
                  <a:t>。</a:t>
                </a:r>
                <a:endParaRPr lang="en-US" altLang="ja-JP" sz="3200" dirty="0" smtClean="0"/>
              </a:p>
              <a:p>
                <a:r>
                  <a:rPr lang="ja-JP" altLang="en-US" sz="3200" dirty="0" smtClean="0"/>
                  <a:t>急性期</a:t>
                </a:r>
                <a:r>
                  <a:rPr lang="ja-JP" altLang="en-US" sz="3200" dirty="0"/>
                  <a:t>におけるプロプラノロール単独治療についての報告は少なく、単独でどの程度の効果があるか</a:t>
                </a:r>
                <a:r>
                  <a:rPr lang="ja-JP" altLang="en-US" sz="3200" dirty="0" smtClean="0"/>
                  <a:t>は明らかではない。</a:t>
                </a:r>
                <a:endParaRPr lang="en-US" altLang="ja-JP" sz="3200" dirty="0" smtClean="0"/>
              </a:p>
              <a:p>
                <a:r>
                  <a:rPr lang="en-US" altLang="ja-JP" sz="3200" dirty="0" smtClean="0">
                    <a:latin typeface="Century" pitchFamily="18" charset="0"/>
                  </a:rPr>
                  <a:t>K</a:t>
                </a:r>
                <a:r>
                  <a:rPr lang="ja-JP" altLang="en-US" sz="3200" dirty="0" smtClean="0">
                    <a:latin typeface="Century" pitchFamily="18" charset="0"/>
                  </a:rPr>
                  <a:t>補充なしに麻痺改善を認めたという報告は</a:t>
                </a:r>
                <a:r>
                  <a:rPr lang="en-US" altLang="ja-JP" sz="3200" dirty="0" smtClean="0">
                    <a:latin typeface="Century" pitchFamily="18" charset="0"/>
                  </a:rPr>
                  <a:t>2</a:t>
                </a:r>
                <a:r>
                  <a:rPr lang="ja-JP" altLang="en-US" sz="3200" dirty="0" smtClean="0">
                    <a:latin typeface="Century" pitchFamily="18" charset="0"/>
                  </a:rPr>
                  <a:t>件あり。</a:t>
                </a:r>
                <a:r>
                  <a:rPr lang="en-US" altLang="ja-JP" sz="1600" dirty="0">
                    <a:latin typeface="Century" pitchFamily="18" charset="0"/>
                  </a:rPr>
                  <a:t>Lin SH, Lin YF. Propranolol rapidly reverses paralysis, hypokalemia, and </a:t>
                </a:r>
                <a:r>
                  <a:rPr lang="en-US" altLang="ja-JP" sz="1600" dirty="0" smtClean="0">
                    <a:latin typeface="Century" pitchFamily="18" charset="0"/>
                  </a:rPr>
                  <a:t>hypophosphatemia </a:t>
                </a:r>
                <a:r>
                  <a:rPr lang="en-US" altLang="ja-JP" sz="1600" dirty="0">
                    <a:latin typeface="Century" pitchFamily="18" charset="0"/>
                  </a:rPr>
                  <a:t>in </a:t>
                </a:r>
                <a:r>
                  <a:rPr lang="en-US" altLang="ja-JP" sz="1600" dirty="0" err="1">
                    <a:latin typeface="Century" pitchFamily="18" charset="0"/>
                  </a:rPr>
                  <a:t>thyrotoxic</a:t>
                </a:r>
                <a:r>
                  <a:rPr lang="ja-JP" altLang="en-US" sz="1600" dirty="0">
                    <a:latin typeface="Century" pitchFamily="18" charset="0"/>
                  </a:rPr>
                  <a:t> </a:t>
                </a:r>
                <a:r>
                  <a:rPr lang="en-US" altLang="ja-JP" sz="1600" dirty="0">
                    <a:latin typeface="Century" pitchFamily="18" charset="0"/>
                  </a:rPr>
                  <a:t>periodic paralysis. Am J Kidney Dis 2001; 37:620.</a:t>
                </a:r>
              </a:p>
              <a:p>
                <a:endParaRPr lang="en-US" altLang="ja-JP" sz="3200" dirty="0" smtClean="0">
                  <a:latin typeface="Century" pitchFamily="18" charset="0"/>
                </a:endParaRPr>
              </a:p>
              <a:p>
                <a:endParaRPr lang="en-US" altLang="ja-JP" sz="1000" dirty="0" smtClean="0">
                  <a:latin typeface="Century" pitchFamily="18" charset="0"/>
                </a:endParaRPr>
              </a:p>
            </p:txBody>
          </p:sp>
        </mc:Choice>
        <mc:Fallback xmlns="">
          <p:sp>
            <p:nvSpPr>
              <p:cNvPr id="4" name="コンテンツ プレースホルダー 2"/>
              <p:cNvSpPr>
                <a:spLocks noGrp="1" noRot="1" noChangeAspect="1" noMove="1" noResize="1" noEditPoints="1" noAdjustHandles="1" noChangeArrowheads="1" noChangeShapeType="1" noTextEdit="1"/>
              </p:cNvSpPr>
              <p:nvPr>
                <p:ph sz="quarter" idx="13"/>
              </p:nvPr>
            </p:nvSpPr>
            <p:spPr>
              <a:xfrm>
                <a:off x="0" y="980728"/>
                <a:ext cx="9144000" cy="5760640"/>
              </a:xfrm>
              <a:blipFill rotWithShape="1">
                <a:blip r:embed="rId3"/>
                <a:stretch>
                  <a:fillRect l="-1467" t="-1693" r="-16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タイトル 1"/>
              <p:cNvSpPr>
                <a:spLocks noGrp="1"/>
              </p:cNvSpPr>
              <p:nvPr>
                <p:ph type="title"/>
              </p:nvPr>
            </p:nvSpPr>
            <p:spPr>
              <a:xfrm>
                <a:off x="679648" y="44451"/>
                <a:ext cx="7924800" cy="720254"/>
              </a:xfrm>
            </p:spPr>
            <p:txBody>
              <a:bodyPr/>
              <a:lstStyle/>
              <a:p>
                <a:pPr algn="ctr" fontAlgn="auto">
                  <a:spcAft>
                    <a:spcPts val="0"/>
                  </a:spcAft>
                  <a:defRPr/>
                </a:pPr>
                <a14:m>
                  <m:oMathPara xmlns:m="http://schemas.openxmlformats.org/officeDocument/2006/math">
                    <m:oMathParaPr>
                      <m:jc m:val="centerGroup"/>
                    </m:oMathParaPr>
                    <m:oMath xmlns:m="http://schemas.openxmlformats.org/officeDocument/2006/math">
                      <m:r>
                        <a:rPr lang="ja-JP" altLang="en-US" sz="4400" i="1" smtClean="0">
                          <a:solidFill>
                            <a:schemeClr val="tx2">
                              <a:tint val="100000"/>
                              <a:satMod val="250000"/>
                            </a:schemeClr>
                          </a:solidFill>
                          <a:latin typeface="Cambria Math"/>
                        </a:rPr>
                        <m:t>𝛽</m:t>
                      </m:r>
                      <m:r>
                        <a:rPr lang="ja-JP" altLang="en-US" sz="4400" i="0">
                          <a:solidFill>
                            <a:schemeClr val="tx2">
                              <a:tint val="100000"/>
                              <a:satMod val="250000"/>
                            </a:schemeClr>
                          </a:solidFill>
                          <a:latin typeface="Cambria Math"/>
                        </a:rPr>
                        <m:t>遮断</m:t>
                      </m:r>
                      <m:r>
                        <a:rPr lang="ja-JP" altLang="en-US" sz="4400" b="0" i="0" smtClean="0">
                          <a:solidFill>
                            <a:schemeClr val="tx2">
                              <a:tint val="100000"/>
                              <a:satMod val="250000"/>
                            </a:schemeClr>
                          </a:solidFill>
                          <a:latin typeface="Cambria Math"/>
                        </a:rPr>
                        <m:t>薬</m:t>
                      </m:r>
                      <m:r>
                        <a:rPr lang="ja-JP" altLang="en-US" sz="4400" i="0">
                          <a:solidFill>
                            <a:schemeClr val="tx2">
                              <a:tint val="100000"/>
                              <a:satMod val="250000"/>
                            </a:schemeClr>
                          </a:solidFill>
                          <a:latin typeface="Cambria Math"/>
                        </a:rPr>
                        <m:t>について</m:t>
                      </m:r>
                    </m:oMath>
                  </m:oMathPara>
                </a14:m>
                <a:endParaRPr lang="ja-JP" altLang="en-US" sz="4400" dirty="0">
                  <a:solidFill>
                    <a:schemeClr val="tx2">
                      <a:tint val="100000"/>
                      <a:satMod val="250000"/>
                    </a:schemeClr>
                  </a:solidFill>
                </a:endParaRPr>
              </a:p>
            </p:txBody>
          </p:sp>
        </mc:Choice>
        <mc:Fallback xmlns="">
          <p:sp>
            <p:nvSpPr>
              <p:cNvPr id="5" name="タイトル 1"/>
              <p:cNvSpPr>
                <a:spLocks noGrp="1" noRot="1" noChangeAspect="1" noMove="1" noResize="1" noEditPoints="1" noAdjustHandles="1" noChangeArrowheads="1" noChangeShapeType="1" noTextEdit="1"/>
              </p:cNvSpPr>
              <p:nvPr>
                <p:ph type="title"/>
              </p:nvPr>
            </p:nvSpPr>
            <p:spPr>
              <a:xfrm>
                <a:off x="679648" y="44451"/>
                <a:ext cx="7924800" cy="720254"/>
              </a:xfrm>
              <a:blipFill rotWithShape="1">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13465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コンテンツ プレースホルダー 2"/>
          <p:cNvSpPr>
            <a:spLocks noGrp="1"/>
          </p:cNvSpPr>
          <p:nvPr>
            <p:ph sz="quarter" idx="13"/>
          </p:nvPr>
        </p:nvSpPr>
        <p:spPr>
          <a:xfrm>
            <a:off x="35496" y="620688"/>
            <a:ext cx="9035480" cy="6093296"/>
          </a:xfrm>
        </p:spPr>
        <p:txBody>
          <a:bodyPr>
            <a:normAutofit fontScale="92500" lnSpcReduction="20000"/>
          </a:bodyPr>
          <a:lstStyle/>
          <a:p>
            <a:r>
              <a:rPr lang="ja-JP" altLang="en-US" sz="3500" dirty="0" smtClean="0">
                <a:latin typeface="Century" pitchFamily="18" charset="0"/>
              </a:rPr>
              <a:t>病歴の</a:t>
            </a:r>
            <a:r>
              <a:rPr lang="en-US" altLang="ja-JP" sz="3500" dirty="0" smtClean="0">
                <a:latin typeface="Century" pitchFamily="18" charset="0"/>
              </a:rPr>
              <a:t>Point</a:t>
            </a:r>
          </a:p>
          <a:p>
            <a:pPr marL="0" indent="0">
              <a:buNone/>
            </a:pPr>
            <a:r>
              <a:rPr lang="ja-JP" altLang="en-US" sz="2800" dirty="0" smtClean="0">
                <a:latin typeface="Century" pitchFamily="18" charset="0"/>
              </a:rPr>
              <a:t>＊高炭水化物食・高塩分食・アルコール・激しい運動</a:t>
            </a:r>
            <a:endParaRPr lang="en-US" altLang="ja-JP" sz="2800" dirty="0" smtClean="0">
              <a:latin typeface="Century" pitchFamily="18" charset="0"/>
            </a:endParaRPr>
          </a:p>
          <a:p>
            <a:pPr marL="0" indent="0">
              <a:buNone/>
            </a:pPr>
            <a:r>
              <a:rPr lang="ja-JP" altLang="en-US" sz="2800" dirty="0" smtClean="0">
                <a:latin typeface="Century" pitchFamily="18" charset="0"/>
              </a:rPr>
              <a:t>＊発作出現のタイミング</a:t>
            </a:r>
            <a:endParaRPr lang="en-US" altLang="ja-JP" sz="2800" dirty="0" smtClean="0">
              <a:latin typeface="Century" pitchFamily="18" charset="0"/>
            </a:endParaRPr>
          </a:p>
          <a:p>
            <a:pPr marL="0" indent="0">
              <a:buNone/>
            </a:pPr>
            <a:r>
              <a:rPr lang="ja-JP" altLang="en-US" sz="2800" dirty="0" smtClean="0">
                <a:latin typeface="Century" pitchFamily="18" charset="0"/>
              </a:rPr>
              <a:t>＊同じ症状を繰り返していないか</a:t>
            </a:r>
            <a:endParaRPr lang="en-US" altLang="ja-JP" sz="2800" dirty="0" smtClean="0">
              <a:latin typeface="Century" pitchFamily="18" charset="0"/>
            </a:endParaRPr>
          </a:p>
          <a:p>
            <a:pPr marL="0" indent="0">
              <a:buNone/>
            </a:pPr>
            <a:r>
              <a:rPr lang="ja-JP" altLang="en-US" sz="2800" dirty="0" smtClean="0">
                <a:latin typeface="Century" pitchFamily="18" charset="0"/>
              </a:rPr>
              <a:t>＊家族歴</a:t>
            </a:r>
            <a:endParaRPr lang="en-US" altLang="ja-JP" sz="2800" dirty="0" smtClean="0">
              <a:latin typeface="Century" pitchFamily="18" charset="0"/>
            </a:endParaRPr>
          </a:p>
          <a:p>
            <a:pPr marL="0" indent="0">
              <a:buNone/>
            </a:pPr>
            <a:endParaRPr lang="en-US" altLang="ja-JP" sz="1100" dirty="0">
              <a:latin typeface="Century" pitchFamily="18" charset="0"/>
            </a:endParaRPr>
          </a:p>
          <a:p>
            <a:r>
              <a:rPr lang="ja-JP" altLang="en-US" sz="3500" dirty="0" smtClean="0">
                <a:latin typeface="Century" pitchFamily="18" charset="0"/>
              </a:rPr>
              <a:t>初期対応・治療</a:t>
            </a:r>
            <a:endParaRPr lang="en-US" altLang="ja-JP" sz="3500" dirty="0">
              <a:latin typeface="Century" pitchFamily="18" charset="0"/>
            </a:endParaRPr>
          </a:p>
          <a:p>
            <a:pPr marL="0" indent="0">
              <a:buNone/>
            </a:pPr>
            <a:r>
              <a:rPr lang="ja-JP" altLang="en-US" sz="3200" dirty="0" smtClean="0">
                <a:latin typeface="Century" pitchFamily="18" charset="0"/>
              </a:rPr>
              <a:t>①</a:t>
            </a:r>
            <a:r>
              <a:rPr lang="en-US" altLang="ja-JP" sz="2800" dirty="0" smtClean="0">
                <a:latin typeface="Century" pitchFamily="18" charset="0"/>
              </a:rPr>
              <a:t>K</a:t>
            </a:r>
            <a:r>
              <a:rPr lang="ja-JP" altLang="en-US" sz="2800" dirty="0" smtClean="0">
                <a:latin typeface="Century" pitchFamily="18" charset="0"/>
              </a:rPr>
              <a:t>補充について濃度・速度の最大量を覚えよう！</a:t>
            </a:r>
            <a:endParaRPr lang="en-US" altLang="ja-JP" sz="2800" dirty="0" smtClean="0">
              <a:latin typeface="Century" pitchFamily="18" charset="0"/>
            </a:endParaRPr>
          </a:p>
          <a:p>
            <a:pPr marL="0" indent="0">
              <a:buNone/>
            </a:pPr>
            <a:r>
              <a:rPr lang="ja-JP" altLang="en-US" sz="2800" dirty="0" smtClean="0">
                <a:latin typeface="Century" pitchFamily="18" charset="0"/>
              </a:rPr>
              <a:t>　＊</a:t>
            </a:r>
            <a:r>
              <a:rPr lang="ja-JP" altLang="en-US" sz="2800" dirty="0" smtClean="0">
                <a:solidFill>
                  <a:srgbClr val="FFFF00"/>
                </a:solidFill>
                <a:latin typeface="Century" pitchFamily="18" charset="0"/>
              </a:rPr>
              <a:t>末梢</a:t>
            </a:r>
            <a:r>
              <a:rPr lang="ja-JP" altLang="en-US" sz="2800" dirty="0" smtClean="0">
                <a:latin typeface="Century" pitchFamily="18" charset="0"/>
              </a:rPr>
              <a:t>より投与→　</a:t>
            </a:r>
            <a:r>
              <a:rPr lang="en-US" altLang="ja-JP" sz="2800" dirty="0" smtClean="0">
                <a:solidFill>
                  <a:srgbClr val="FFFF00"/>
                </a:solidFill>
                <a:latin typeface="Century" pitchFamily="18" charset="0"/>
              </a:rPr>
              <a:t>40 </a:t>
            </a:r>
            <a:r>
              <a:rPr lang="en-US" altLang="ja-JP" sz="2800" dirty="0" err="1" smtClean="0">
                <a:solidFill>
                  <a:srgbClr val="FFFF00"/>
                </a:solidFill>
                <a:latin typeface="Century" pitchFamily="18" charset="0"/>
              </a:rPr>
              <a:t>mEq</a:t>
            </a:r>
            <a:r>
              <a:rPr lang="en-US" altLang="ja-JP" sz="2800" dirty="0" smtClean="0">
                <a:solidFill>
                  <a:srgbClr val="FFFF00"/>
                </a:solidFill>
                <a:latin typeface="Century" pitchFamily="18" charset="0"/>
              </a:rPr>
              <a:t>/L</a:t>
            </a:r>
            <a:r>
              <a:rPr lang="ja-JP" altLang="en-US" sz="2800" dirty="0">
                <a:solidFill>
                  <a:srgbClr val="FFFF00"/>
                </a:solidFill>
                <a:latin typeface="Century" pitchFamily="18" charset="0"/>
              </a:rPr>
              <a:t>以内</a:t>
            </a:r>
            <a:endParaRPr lang="en-US" altLang="ja-JP" sz="2800" dirty="0" smtClean="0">
              <a:solidFill>
                <a:srgbClr val="FFFF00"/>
              </a:solidFill>
              <a:latin typeface="Century" pitchFamily="18" charset="0"/>
            </a:endParaRPr>
          </a:p>
          <a:p>
            <a:pPr marL="0" indent="0">
              <a:buNone/>
            </a:pPr>
            <a:r>
              <a:rPr lang="ja-JP" altLang="en-US" sz="2800" dirty="0">
                <a:latin typeface="Century" pitchFamily="18" charset="0"/>
              </a:rPr>
              <a:t>　</a:t>
            </a:r>
            <a:r>
              <a:rPr lang="ja-JP" altLang="en-US" sz="2800" dirty="0" smtClean="0">
                <a:latin typeface="Century" pitchFamily="18" charset="0"/>
              </a:rPr>
              <a:t>＊</a:t>
            </a:r>
            <a:r>
              <a:rPr lang="ja-JP" altLang="en-US" sz="2800" dirty="0" smtClean="0">
                <a:solidFill>
                  <a:srgbClr val="FFFF00"/>
                </a:solidFill>
                <a:latin typeface="Century" pitchFamily="18" charset="0"/>
              </a:rPr>
              <a:t>中心静脈</a:t>
            </a:r>
            <a:r>
              <a:rPr lang="ja-JP" altLang="en-US" sz="2800" dirty="0" smtClean="0">
                <a:latin typeface="Century" pitchFamily="18" charset="0"/>
              </a:rPr>
              <a:t>より投与→　</a:t>
            </a:r>
            <a:r>
              <a:rPr lang="en-US" altLang="ja-JP" sz="2800" dirty="0" smtClean="0">
                <a:solidFill>
                  <a:srgbClr val="FFFF00"/>
                </a:solidFill>
                <a:latin typeface="Century" pitchFamily="18" charset="0"/>
              </a:rPr>
              <a:t>100 </a:t>
            </a:r>
            <a:r>
              <a:rPr lang="en-US" altLang="ja-JP" sz="2800" dirty="0" err="1">
                <a:solidFill>
                  <a:srgbClr val="FFFF00"/>
                </a:solidFill>
                <a:latin typeface="Century" pitchFamily="18" charset="0"/>
              </a:rPr>
              <a:t>mEq</a:t>
            </a:r>
            <a:r>
              <a:rPr lang="en-US" altLang="ja-JP" sz="2800" dirty="0">
                <a:solidFill>
                  <a:srgbClr val="FFFF00"/>
                </a:solidFill>
                <a:latin typeface="Century" pitchFamily="18" charset="0"/>
              </a:rPr>
              <a:t>/L</a:t>
            </a:r>
            <a:r>
              <a:rPr lang="ja-JP" altLang="en-US" sz="2800" dirty="0">
                <a:solidFill>
                  <a:srgbClr val="FFFF00"/>
                </a:solidFill>
                <a:latin typeface="Century" pitchFamily="18" charset="0"/>
              </a:rPr>
              <a:t>以内</a:t>
            </a:r>
            <a:endParaRPr lang="en-US" altLang="ja-JP" sz="2800" dirty="0">
              <a:solidFill>
                <a:srgbClr val="FFFF00"/>
              </a:solidFill>
              <a:latin typeface="Century" pitchFamily="18" charset="0"/>
            </a:endParaRPr>
          </a:p>
          <a:p>
            <a:pPr marL="0" indent="0">
              <a:buNone/>
            </a:pPr>
            <a:r>
              <a:rPr lang="ja-JP" altLang="en-US" sz="2800" dirty="0">
                <a:latin typeface="Century" pitchFamily="18" charset="0"/>
              </a:rPr>
              <a:t>　</a:t>
            </a:r>
            <a:r>
              <a:rPr lang="ja-JP" altLang="en-US" sz="2800" dirty="0" smtClean="0">
                <a:latin typeface="Century" pitchFamily="18" charset="0"/>
              </a:rPr>
              <a:t>＊</a:t>
            </a:r>
            <a:r>
              <a:rPr lang="ja-JP" altLang="en-US" sz="2800" dirty="0" smtClean="0">
                <a:solidFill>
                  <a:srgbClr val="FFFF00"/>
                </a:solidFill>
                <a:latin typeface="Century" pitchFamily="18" charset="0"/>
              </a:rPr>
              <a:t>投与速度</a:t>
            </a:r>
            <a:r>
              <a:rPr lang="ja-JP" altLang="en-US" sz="2800" dirty="0" smtClean="0">
                <a:latin typeface="Century" pitchFamily="18" charset="0"/>
              </a:rPr>
              <a:t>→　</a:t>
            </a:r>
            <a:r>
              <a:rPr lang="en-US" altLang="ja-JP" sz="2800" dirty="0" smtClean="0">
                <a:solidFill>
                  <a:srgbClr val="FFFF00"/>
                </a:solidFill>
                <a:latin typeface="Century" pitchFamily="18" charset="0"/>
              </a:rPr>
              <a:t>20mEq/</a:t>
            </a:r>
            <a:r>
              <a:rPr lang="en-US" altLang="ja-JP" sz="2800" dirty="0" err="1" smtClean="0">
                <a:solidFill>
                  <a:srgbClr val="FFFF00"/>
                </a:solidFill>
                <a:latin typeface="Century" pitchFamily="18" charset="0"/>
              </a:rPr>
              <a:t>hr</a:t>
            </a:r>
            <a:r>
              <a:rPr lang="ja-JP" altLang="en-US" sz="2800" dirty="0" smtClean="0">
                <a:solidFill>
                  <a:srgbClr val="FFFF00"/>
                </a:solidFill>
                <a:latin typeface="Century" pitchFamily="18" charset="0"/>
              </a:rPr>
              <a:t>まで</a:t>
            </a:r>
            <a:endParaRPr lang="en-US" altLang="ja-JP" sz="2800" dirty="0" smtClean="0">
              <a:solidFill>
                <a:srgbClr val="FFFF00"/>
              </a:solidFill>
              <a:latin typeface="Century" pitchFamily="18" charset="0"/>
            </a:endParaRPr>
          </a:p>
          <a:p>
            <a:pPr marL="0" indent="0">
              <a:buNone/>
            </a:pPr>
            <a:r>
              <a:rPr lang="ja-JP" altLang="en-US" sz="2800" dirty="0" smtClean="0">
                <a:latin typeface="Century" pitchFamily="18" charset="0"/>
              </a:rPr>
              <a:t>②低</a:t>
            </a:r>
            <a:r>
              <a:rPr lang="en-US" altLang="ja-JP" sz="2800" dirty="0" smtClean="0">
                <a:latin typeface="Century" pitchFamily="18" charset="0"/>
              </a:rPr>
              <a:t>K</a:t>
            </a:r>
            <a:r>
              <a:rPr lang="ja-JP" altLang="en-US" sz="2800" dirty="0" smtClean="0">
                <a:latin typeface="Century" pitchFamily="18" charset="0"/>
              </a:rPr>
              <a:t>血症＋四肢麻痺の原因が</a:t>
            </a:r>
            <a:r>
              <a:rPr lang="en-US" altLang="ja-JP" sz="2800" dirty="0" smtClean="0">
                <a:latin typeface="Century" pitchFamily="18" charset="0"/>
              </a:rPr>
              <a:t>TPP</a:t>
            </a:r>
            <a:r>
              <a:rPr lang="ja-JP" altLang="en-US" sz="2800" dirty="0" smtClean="0">
                <a:latin typeface="Century" pitchFamily="18" charset="0"/>
              </a:rPr>
              <a:t>だとわかったら</a:t>
            </a:r>
            <a:endParaRPr lang="en-US" altLang="ja-JP" sz="2800" dirty="0" smtClean="0">
              <a:latin typeface="Century" pitchFamily="18" charset="0"/>
            </a:endParaRPr>
          </a:p>
          <a:p>
            <a:pPr marL="0" indent="0">
              <a:buNone/>
            </a:pPr>
            <a:r>
              <a:rPr lang="ja-JP" altLang="en-US" sz="2800" dirty="0">
                <a:latin typeface="Century" pitchFamily="18" charset="0"/>
              </a:rPr>
              <a:t>　</a:t>
            </a:r>
            <a:r>
              <a:rPr lang="ja-JP" altLang="en-US" sz="2800" dirty="0" smtClean="0">
                <a:latin typeface="Century" pitchFamily="18" charset="0"/>
              </a:rPr>
              <a:t>→プロプラノロールを開始する。</a:t>
            </a:r>
            <a:endParaRPr lang="en-US" altLang="ja-JP" sz="2800" dirty="0" smtClean="0">
              <a:latin typeface="Century" pitchFamily="18" charset="0"/>
            </a:endParaRPr>
          </a:p>
        </p:txBody>
      </p:sp>
      <p:sp>
        <p:nvSpPr>
          <p:cNvPr id="6" name="コンテンツ プレースホルダー 2"/>
          <p:cNvSpPr txBox="1">
            <a:spLocks/>
          </p:cNvSpPr>
          <p:nvPr/>
        </p:nvSpPr>
        <p:spPr>
          <a:xfrm>
            <a:off x="1403648" y="-99392"/>
            <a:ext cx="5904656" cy="648072"/>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Aft>
                <a:spcPts val="0"/>
              </a:spcAft>
              <a:buNone/>
              <a:defRPr/>
            </a:pPr>
            <a:r>
              <a:rPr lang="en-US" altLang="ja-JP" sz="4400" b="1" dirty="0" smtClean="0">
                <a:solidFill>
                  <a:srgbClr val="FFC000"/>
                </a:solidFill>
                <a:latin typeface="Century" pitchFamily="18" charset="0"/>
              </a:rPr>
              <a:t>Take home message</a:t>
            </a:r>
          </a:p>
        </p:txBody>
      </p:sp>
      <p:pic>
        <p:nvPicPr>
          <p:cNvPr id="5" name="Picture 2" descr="クリックすると新しいウィンドウで開きます"/>
          <p:cNvPicPr>
            <a:picLocks noChangeAspect="1" noChangeArrowheads="1"/>
          </p:cNvPicPr>
          <p:nvPr/>
        </p:nvPicPr>
        <p:blipFill rotWithShape="1">
          <a:blip r:embed="rId3">
            <a:extLst>
              <a:ext uri="{28A0092B-C50C-407E-A947-70E740481C1C}">
                <a14:useLocalDpi xmlns:a14="http://schemas.microsoft.com/office/drawing/2010/main" val="0"/>
              </a:ext>
            </a:extLst>
          </a:blip>
          <a:srcRect l="9524" t="29479" r="9649" b="31527"/>
          <a:stretch/>
        </p:blipFill>
        <p:spPr bwMode="auto">
          <a:xfrm>
            <a:off x="3625188" y="2780928"/>
            <a:ext cx="3384376" cy="10857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barai3.up.a-thera.jp/image/01-220-thumbnail2.jpg"/>
          <p:cNvPicPr>
            <a:picLocks noChangeAspect="1" noChangeArrowheads="1"/>
          </p:cNvPicPr>
          <p:nvPr/>
        </p:nvPicPr>
        <p:blipFill rotWithShape="1">
          <a:blip r:embed="rId4">
            <a:extLst>
              <a:ext uri="{28A0092B-C50C-407E-A947-70E740481C1C}">
                <a14:useLocalDpi xmlns:a14="http://schemas.microsoft.com/office/drawing/2010/main" val="0"/>
              </a:ext>
            </a:extLst>
          </a:blip>
          <a:srcRect l="11418" r="6485"/>
          <a:stretch/>
        </p:blipFill>
        <p:spPr bwMode="auto">
          <a:xfrm>
            <a:off x="7081572" y="2060848"/>
            <a:ext cx="1954924"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3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barn(inVertical)">
                                      <p:cBhvr>
                                        <p:cTn id="25" dur="500"/>
                                        <p:tgtEl>
                                          <p:spTgt spid="4">
                                            <p:txEl>
                                              <p:pRg st="8" end="8"/>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barn(inVertical)">
                                      <p:cBhvr>
                                        <p:cTn id="28" dur="500"/>
                                        <p:tgtEl>
                                          <p:spTgt spid="4">
                                            <p:txEl>
                                              <p:pRg st="9" end="9"/>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Effect transition="in" filter="barn(inVertical)">
                                      <p:cBhvr>
                                        <p:cTn id="31" dur="500"/>
                                        <p:tgtEl>
                                          <p:spTgt spid="4">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5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コンテンツ プレースホルダー 2"/>
          <p:cNvSpPr>
            <a:spLocks noGrp="1"/>
          </p:cNvSpPr>
          <p:nvPr>
            <p:ph sz="quarter" idx="13"/>
          </p:nvPr>
        </p:nvSpPr>
        <p:spPr>
          <a:xfrm>
            <a:off x="145032" y="2204864"/>
            <a:ext cx="9035480" cy="4437112"/>
          </a:xfrm>
        </p:spPr>
        <p:txBody>
          <a:bodyPr>
            <a:normAutofit/>
          </a:bodyPr>
          <a:lstStyle/>
          <a:p>
            <a:pPr marL="0" indent="0" algn="ctr">
              <a:buNone/>
            </a:pPr>
            <a:r>
              <a:rPr lang="ja-JP" altLang="en-US" sz="5400" dirty="0" smtClean="0">
                <a:latin typeface="Century" pitchFamily="18" charset="0"/>
              </a:rPr>
              <a:t>お疲れ様でした！</a:t>
            </a:r>
            <a:endParaRPr lang="en-US" altLang="ja-JP" sz="5400" dirty="0" smtClean="0">
              <a:latin typeface="Century" pitchFamily="18" charset="0"/>
            </a:endParaRPr>
          </a:p>
        </p:txBody>
      </p:sp>
      <p:sp>
        <p:nvSpPr>
          <p:cNvPr id="6" name="コンテンツ プレースホルダー 2"/>
          <p:cNvSpPr txBox="1">
            <a:spLocks/>
          </p:cNvSpPr>
          <p:nvPr/>
        </p:nvSpPr>
        <p:spPr>
          <a:xfrm>
            <a:off x="1403648" y="-27384"/>
            <a:ext cx="5904656" cy="648072"/>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Aft>
                <a:spcPts val="0"/>
              </a:spcAft>
              <a:buNone/>
              <a:defRPr/>
            </a:pPr>
            <a:endParaRPr lang="en-US" altLang="ja-JP" sz="4400" b="1" dirty="0" smtClean="0">
              <a:solidFill>
                <a:srgbClr val="FFC000"/>
              </a:solidFill>
              <a:latin typeface="Century" pitchFamily="18" charset="0"/>
            </a:endParaRPr>
          </a:p>
        </p:txBody>
      </p:sp>
      <p:pic>
        <p:nvPicPr>
          <p:cNvPr id="2050" name="Picture 2" descr="http://minashigo-joutocenter.com/images/illust138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573016"/>
            <a:ext cx="2950789"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323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679648" y="183778"/>
            <a:ext cx="7924800" cy="724942"/>
          </a:xfrm>
        </p:spPr>
        <p:txBody>
          <a:bodyPr/>
          <a:lstStyle/>
          <a:p>
            <a:pPr algn="ctr" fontAlgn="auto">
              <a:spcAft>
                <a:spcPts val="0"/>
              </a:spcAft>
              <a:defRPr/>
            </a:pPr>
            <a:r>
              <a:rPr lang="ja-JP" altLang="en-US" sz="4800" dirty="0" smtClean="0">
                <a:solidFill>
                  <a:schemeClr val="tx2">
                    <a:tint val="100000"/>
                    <a:satMod val="250000"/>
                  </a:schemeClr>
                </a:solidFill>
              </a:rPr>
              <a:t>鑑別に役立つ検査①</a:t>
            </a:r>
            <a:endParaRPr lang="ja-JP" altLang="en-US" sz="4800" dirty="0">
              <a:solidFill>
                <a:schemeClr val="tx2">
                  <a:tint val="100000"/>
                  <a:satMod val="250000"/>
                </a:schemeClr>
              </a:solidFill>
            </a:endParaRPr>
          </a:p>
        </p:txBody>
      </p:sp>
      <p:sp>
        <p:nvSpPr>
          <p:cNvPr id="7" name="コンテンツ プレースホルダー 2"/>
          <p:cNvSpPr>
            <a:spLocks noGrp="1"/>
          </p:cNvSpPr>
          <p:nvPr>
            <p:ph sz="quarter" idx="13"/>
          </p:nvPr>
        </p:nvSpPr>
        <p:spPr>
          <a:xfrm>
            <a:off x="92701" y="1628800"/>
            <a:ext cx="9036050" cy="4608041"/>
          </a:xfrm>
        </p:spPr>
        <p:txBody>
          <a:bodyPr>
            <a:normAutofit/>
          </a:bodyPr>
          <a:lstStyle/>
          <a:p>
            <a:pPr fontAlgn="auto">
              <a:defRPr/>
            </a:pPr>
            <a:r>
              <a:rPr lang="ja-JP" altLang="en-US" sz="3200" b="1" dirty="0" smtClean="0">
                <a:solidFill>
                  <a:srgbClr val="FFFF00"/>
                </a:solidFill>
                <a:latin typeface="Century" pitchFamily="18" charset="0"/>
              </a:rPr>
              <a:t>尿細管カリウム濃度勾配</a:t>
            </a:r>
            <a:endParaRPr lang="en-US" altLang="ja-JP" sz="3200" b="1" dirty="0" smtClean="0">
              <a:solidFill>
                <a:srgbClr val="FFFF00"/>
              </a:solidFill>
              <a:latin typeface="Century" pitchFamily="18" charset="0"/>
            </a:endParaRPr>
          </a:p>
          <a:p>
            <a:pPr marL="0" indent="0" fontAlgn="auto">
              <a:buNone/>
              <a:defRPr/>
            </a:pPr>
            <a:r>
              <a:rPr lang="ja-JP" altLang="en-US" sz="3200" b="1" dirty="0">
                <a:solidFill>
                  <a:srgbClr val="FFFF00"/>
                </a:solidFill>
                <a:latin typeface="Century" pitchFamily="18" charset="0"/>
              </a:rPr>
              <a:t>　</a:t>
            </a:r>
            <a:r>
              <a:rPr lang="en-US" altLang="ja-JP" sz="3200" b="1" dirty="0" smtClean="0">
                <a:solidFill>
                  <a:srgbClr val="FFFF00"/>
                </a:solidFill>
                <a:latin typeface="Century" pitchFamily="18" charset="0"/>
              </a:rPr>
              <a:t>(</a:t>
            </a:r>
            <a:r>
              <a:rPr lang="en-US" altLang="ja-JP" sz="3200" b="1" dirty="0" err="1" smtClean="0">
                <a:solidFill>
                  <a:srgbClr val="FFFF00"/>
                </a:solidFill>
                <a:latin typeface="Century" pitchFamily="18" charset="0"/>
              </a:rPr>
              <a:t>transtubular</a:t>
            </a:r>
            <a:r>
              <a:rPr lang="en-US" altLang="ja-JP" sz="3200" b="1" dirty="0" smtClean="0">
                <a:solidFill>
                  <a:srgbClr val="FFFF00"/>
                </a:solidFill>
                <a:latin typeface="Century" pitchFamily="18" charset="0"/>
              </a:rPr>
              <a:t> potassium gradient  : TTKG</a:t>
            </a:r>
            <a:r>
              <a:rPr lang="en-US" altLang="ja-JP" sz="3200" b="1" dirty="0">
                <a:solidFill>
                  <a:srgbClr val="FFFF00"/>
                </a:solidFill>
                <a:latin typeface="Century" pitchFamily="18" charset="0"/>
              </a:rPr>
              <a:t>)</a:t>
            </a:r>
            <a:endParaRPr lang="en-US" altLang="ja-JP" sz="3200" b="1" dirty="0" smtClean="0">
              <a:solidFill>
                <a:srgbClr val="FFFF00"/>
              </a:solidFill>
              <a:latin typeface="Century" pitchFamily="18" charset="0"/>
            </a:endParaRPr>
          </a:p>
          <a:p>
            <a:pPr marL="0" indent="0" fontAlgn="auto">
              <a:buNone/>
              <a:defRPr/>
            </a:pPr>
            <a:r>
              <a:rPr lang="ja-JP" altLang="en-US" sz="3200" b="1" dirty="0">
                <a:solidFill>
                  <a:srgbClr val="FFFF00"/>
                </a:solidFill>
                <a:latin typeface="Century" pitchFamily="18" charset="0"/>
              </a:rPr>
              <a:t>　</a:t>
            </a:r>
            <a:r>
              <a:rPr lang="ja-JP" altLang="en-US" sz="3200" b="1" dirty="0" smtClean="0">
                <a:solidFill>
                  <a:srgbClr val="FFFF00"/>
                </a:solidFill>
                <a:latin typeface="Century" pitchFamily="18" charset="0"/>
              </a:rPr>
              <a:t>＝</a:t>
            </a:r>
            <a:r>
              <a:rPr lang="en-US" altLang="ja-JP" sz="3200" b="1" dirty="0" smtClean="0">
                <a:solidFill>
                  <a:srgbClr val="FFFF00"/>
                </a:solidFill>
                <a:latin typeface="Century" pitchFamily="18" charset="0"/>
              </a:rPr>
              <a:t>(</a:t>
            </a:r>
            <a:r>
              <a:rPr lang="ja-JP" altLang="en-US" sz="3200" b="1" dirty="0" smtClean="0">
                <a:solidFill>
                  <a:srgbClr val="FFFF00"/>
                </a:solidFill>
                <a:latin typeface="Century" pitchFamily="18" charset="0"/>
              </a:rPr>
              <a:t>尿中</a:t>
            </a:r>
            <a:r>
              <a:rPr lang="en-US" altLang="ja-JP" sz="3200" b="1" dirty="0" smtClean="0">
                <a:solidFill>
                  <a:srgbClr val="FFFF00"/>
                </a:solidFill>
                <a:latin typeface="Century" pitchFamily="18" charset="0"/>
              </a:rPr>
              <a:t>[K</a:t>
            </a:r>
            <a:r>
              <a:rPr lang="en-US" altLang="ja-JP" sz="3200" b="1" baseline="30000" dirty="0" smtClean="0">
                <a:solidFill>
                  <a:srgbClr val="FFFF00"/>
                </a:solidFill>
              </a:rPr>
              <a:t>+</a:t>
            </a:r>
            <a:r>
              <a:rPr lang="en-US" altLang="ja-JP" sz="3200" b="1" dirty="0" smtClean="0">
                <a:solidFill>
                  <a:srgbClr val="FFFF00"/>
                </a:solidFill>
                <a:latin typeface="Century" pitchFamily="18" charset="0"/>
              </a:rPr>
              <a:t>]/</a:t>
            </a:r>
            <a:r>
              <a:rPr lang="ja-JP" altLang="en-US" sz="3200" b="1" dirty="0">
                <a:solidFill>
                  <a:srgbClr val="FFFF00"/>
                </a:solidFill>
                <a:latin typeface="Century" pitchFamily="18" charset="0"/>
              </a:rPr>
              <a:t>血清</a:t>
            </a:r>
            <a:r>
              <a:rPr lang="en-US" altLang="ja-JP" sz="3200" b="1" dirty="0" smtClean="0">
                <a:solidFill>
                  <a:srgbClr val="FFFF00"/>
                </a:solidFill>
                <a:latin typeface="Century" pitchFamily="18" charset="0"/>
              </a:rPr>
              <a:t>[K</a:t>
            </a:r>
            <a:r>
              <a:rPr lang="en-US" altLang="ja-JP" sz="3200" b="1" baseline="30000" dirty="0" smtClean="0">
                <a:solidFill>
                  <a:srgbClr val="FFFF00"/>
                </a:solidFill>
              </a:rPr>
              <a:t>+</a:t>
            </a:r>
            <a:r>
              <a:rPr lang="en-US" altLang="ja-JP" sz="3200" b="1" dirty="0" smtClean="0">
                <a:solidFill>
                  <a:srgbClr val="FFFF00"/>
                </a:solidFill>
                <a:latin typeface="Century" pitchFamily="18" charset="0"/>
              </a:rPr>
              <a:t>])÷(</a:t>
            </a:r>
            <a:r>
              <a:rPr lang="ja-JP" altLang="en-US" sz="3200" b="1" dirty="0" smtClean="0">
                <a:solidFill>
                  <a:srgbClr val="FFFF00"/>
                </a:solidFill>
                <a:latin typeface="Century" pitchFamily="18" charset="0"/>
              </a:rPr>
              <a:t>尿浸透圧</a:t>
            </a:r>
            <a:r>
              <a:rPr lang="en-US" altLang="ja-JP" sz="3200" b="1" dirty="0" smtClean="0">
                <a:solidFill>
                  <a:srgbClr val="FFFF00"/>
                </a:solidFill>
                <a:latin typeface="Century" pitchFamily="18" charset="0"/>
              </a:rPr>
              <a:t>/</a:t>
            </a:r>
            <a:r>
              <a:rPr lang="ja-JP" altLang="en-US" sz="3200" b="1" dirty="0" smtClean="0">
                <a:solidFill>
                  <a:srgbClr val="FFFF00"/>
                </a:solidFill>
                <a:latin typeface="Century" pitchFamily="18" charset="0"/>
              </a:rPr>
              <a:t>血清浸透圧</a:t>
            </a:r>
            <a:r>
              <a:rPr lang="en-US" altLang="ja-JP" sz="3200" b="1" dirty="0" smtClean="0">
                <a:solidFill>
                  <a:srgbClr val="FFFF00"/>
                </a:solidFill>
                <a:latin typeface="Century" pitchFamily="18" charset="0"/>
              </a:rPr>
              <a:t>)</a:t>
            </a:r>
          </a:p>
          <a:p>
            <a:pPr marL="0" indent="0" fontAlgn="auto">
              <a:buFont typeface="Arial" pitchFamily="34" charset="0"/>
              <a:buNone/>
              <a:defRPr/>
            </a:pPr>
            <a:r>
              <a:rPr lang="ja-JP" altLang="en-US" sz="3200" dirty="0">
                <a:latin typeface="Century" pitchFamily="18" charset="0"/>
              </a:rPr>
              <a:t>　</a:t>
            </a:r>
            <a:r>
              <a:rPr lang="ja-JP" altLang="en-US" sz="3200" dirty="0" smtClean="0">
                <a:latin typeface="Century" pitchFamily="18" charset="0"/>
              </a:rPr>
              <a:t>＝</a:t>
            </a:r>
            <a:r>
              <a:rPr lang="en-US" altLang="ja-JP" sz="3200" dirty="0" smtClean="0">
                <a:latin typeface="Century" pitchFamily="18" charset="0"/>
              </a:rPr>
              <a:t>(11.6/1.7)÷(715/290)</a:t>
            </a:r>
          </a:p>
          <a:p>
            <a:pPr marL="0" indent="0" fontAlgn="auto">
              <a:buFont typeface="Arial" pitchFamily="34" charset="0"/>
              <a:buNone/>
              <a:defRPr/>
            </a:pPr>
            <a:r>
              <a:rPr lang="ja-JP" altLang="en-US" sz="3200" dirty="0">
                <a:latin typeface="Century" pitchFamily="18" charset="0"/>
              </a:rPr>
              <a:t>　</a:t>
            </a:r>
            <a:r>
              <a:rPr lang="ja-JP" altLang="en-US" sz="3200" dirty="0" smtClean="0">
                <a:latin typeface="Century" pitchFamily="18" charset="0"/>
              </a:rPr>
              <a:t>≒</a:t>
            </a:r>
            <a:r>
              <a:rPr lang="en-US" altLang="ja-JP" sz="3200" u="sng" dirty="0" smtClean="0">
                <a:latin typeface="Century" pitchFamily="18" charset="0"/>
              </a:rPr>
              <a:t>2.77</a:t>
            </a:r>
            <a:r>
              <a:rPr lang="ja-JP" altLang="en-US" sz="3200" u="sng" dirty="0">
                <a:latin typeface="Century" pitchFamily="18" charset="0"/>
              </a:rPr>
              <a:t>　</a:t>
            </a:r>
            <a:r>
              <a:rPr lang="ja-JP" altLang="en-US" sz="3200" u="sng" dirty="0" smtClean="0">
                <a:latin typeface="Century" pitchFamily="18" charset="0"/>
              </a:rPr>
              <a:t>正常範囲。</a:t>
            </a:r>
            <a:endParaRPr lang="en-US" altLang="ja-JP" sz="3200" u="sng" dirty="0" smtClean="0">
              <a:latin typeface="Century" pitchFamily="18" charset="0"/>
            </a:endParaRPr>
          </a:p>
          <a:p>
            <a:pPr marL="0" indent="0" fontAlgn="auto">
              <a:buFont typeface="Arial" pitchFamily="34" charset="0"/>
              <a:buNone/>
              <a:defRPr/>
            </a:pPr>
            <a:r>
              <a:rPr lang="ja-JP" altLang="en-US" sz="3200" dirty="0">
                <a:latin typeface="Century" pitchFamily="18" charset="0"/>
              </a:rPr>
              <a:t>　</a:t>
            </a:r>
            <a:r>
              <a:rPr lang="ja-JP" altLang="en-US" sz="3200" dirty="0" smtClean="0">
                <a:latin typeface="Century" pitchFamily="18" charset="0"/>
              </a:rPr>
              <a:t>　</a:t>
            </a:r>
            <a:r>
              <a:rPr lang="en-US" altLang="ja-JP" sz="3200" dirty="0" smtClean="0">
                <a:latin typeface="Century" pitchFamily="18" charset="0"/>
              </a:rPr>
              <a:t>(&lt;2</a:t>
            </a:r>
            <a:r>
              <a:rPr lang="ja-JP" altLang="en-US" sz="3200" dirty="0" smtClean="0">
                <a:latin typeface="Century" pitchFamily="18" charset="0"/>
              </a:rPr>
              <a:t>で腎外性、</a:t>
            </a:r>
            <a:r>
              <a:rPr lang="en-US" altLang="ja-JP" sz="3200" dirty="0" smtClean="0">
                <a:latin typeface="Century" pitchFamily="18" charset="0"/>
              </a:rPr>
              <a:t>&gt;4</a:t>
            </a:r>
            <a:r>
              <a:rPr lang="ja-JP" altLang="en-US" sz="3200" dirty="0" smtClean="0">
                <a:latin typeface="Century" pitchFamily="18" charset="0"/>
              </a:rPr>
              <a:t>であれば腎性喪失を示唆</a:t>
            </a:r>
            <a:r>
              <a:rPr lang="en-US" altLang="ja-JP" sz="3200" dirty="0" smtClean="0">
                <a:latin typeface="Century" pitchFamily="18" charset="0"/>
              </a:rPr>
              <a:t>)</a:t>
            </a:r>
          </a:p>
          <a:p>
            <a:pPr marL="0" indent="0" fontAlgn="auto">
              <a:buFont typeface="Arial" pitchFamily="34" charset="0"/>
              <a:buNone/>
              <a:defRPr/>
            </a:pPr>
            <a:endParaRPr lang="en-US" altLang="ja-JP" sz="3600" dirty="0" smtClean="0">
              <a:latin typeface="Century" pitchFamily="18" charset="0"/>
            </a:endParaRPr>
          </a:p>
        </p:txBody>
      </p:sp>
    </p:spTree>
    <p:extLst>
      <p:ext uri="{BB962C8B-B14F-4D97-AF65-F5344CB8AC3E}">
        <p14:creationId xmlns:p14="http://schemas.microsoft.com/office/powerpoint/2010/main" val="20428026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1403648" y="-27384"/>
            <a:ext cx="5904656" cy="648072"/>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Aft>
                <a:spcPts val="0"/>
              </a:spcAft>
              <a:buNone/>
              <a:defRPr/>
            </a:pPr>
            <a:endParaRPr lang="en-US" altLang="ja-JP" sz="4400" b="1" dirty="0" smtClean="0">
              <a:solidFill>
                <a:srgbClr val="FFC000"/>
              </a:solidFill>
              <a:latin typeface="Century" pitchFamily="18" charset="0"/>
            </a:endParaRPr>
          </a:p>
        </p:txBody>
      </p:sp>
      <p:sp>
        <p:nvSpPr>
          <p:cNvPr id="5" name="タイトル 1"/>
          <p:cNvSpPr>
            <a:spLocks noGrp="1"/>
          </p:cNvSpPr>
          <p:nvPr>
            <p:ph type="title"/>
          </p:nvPr>
        </p:nvSpPr>
        <p:spPr>
          <a:xfrm>
            <a:off x="539552" y="44624"/>
            <a:ext cx="7924800" cy="724942"/>
          </a:xfrm>
        </p:spPr>
        <p:txBody>
          <a:bodyPr/>
          <a:lstStyle/>
          <a:p>
            <a:pPr algn="ctr" fontAlgn="auto">
              <a:spcAft>
                <a:spcPts val="0"/>
              </a:spcAft>
              <a:defRPr/>
            </a:pPr>
            <a:r>
              <a:rPr lang="ja-JP" altLang="en-US" sz="4800" dirty="0" smtClean="0">
                <a:solidFill>
                  <a:schemeClr val="tx2">
                    <a:tint val="100000"/>
                    <a:satMod val="250000"/>
                  </a:schemeClr>
                </a:solidFill>
              </a:rPr>
              <a:t>鑑別に役立つ検査②</a:t>
            </a:r>
            <a:endParaRPr lang="ja-JP" altLang="en-US" sz="4800" dirty="0">
              <a:solidFill>
                <a:schemeClr val="tx2">
                  <a:tint val="100000"/>
                  <a:satMod val="250000"/>
                </a:schemeClr>
              </a:solidFill>
            </a:endParaRPr>
          </a:p>
        </p:txBody>
      </p:sp>
      <p:sp>
        <p:nvSpPr>
          <p:cNvPr id="7" name="コンテンツ プレースホルダー 2"/>
          <p:cNvSpPr>
            <a:spLocks noGrp="1"/>
          </p:cNvSpPr>
          <p:nvPr>
            <p:ph sz="quarter" idx="13"/>
          </p:nvPr>
        </p:nvSpPr>
        <p:spPr>
          <a:xfrm>
            <a:off x="34925" y="765175"/>
            <a:ext cx="9036050" cy="6092825"/>
          </a:xfrm>
        </p:spPr>
        <p:txBody>
          <a:bodyPr>
            <a:normAutofit fontScale="85000" lnSpcReduction="10000"/>
          </a:bodyPr>
          <a:lstStyle/>
          <a:p>
            <a:pPr fontAlgn="auto">
              <a:defRPr/>
            </a:pPr>
            <a:r>
              <a:rPr lang="ja-JP" altLang="en-US" sz="3600" dirty="0" smtClean="0">
                <a:solidFill>
                  <a:srgbClr val="FFFF00"/>
                </a:solidFill>
                <a:latin typeface="Century" pitchFamily="18" charset="0"/>
              </a:rPr>
              <a:t>酸塩基平衡</a:t>
            </a:r>
            <a:endParaRPr lang="en-US" altLang="ja-JP" sz="3600" dirty="0" smtClean="0">
              <a:solidFill>
                <a:srgbClr val="FFFF00"/>
              </a:solidFill>
              <a:latin typeface="Century" pitchFamily="18" charset="0"/>
            </a:endParaRPr>
          </a:p>
          <a:p>
            <a:pPr marL="0" indent="0" fontAlgn="auto">
              <a:buNone/>
              <a:defRPr/>
            </a:pPr>
            <a:r>
              <a:rPr lang="ja-JP" altLang="en-US" sz="3600" dirty="0" smtClean="0">
                <a:latin typeface="Century" pitchFamily="18" charset="0"/>
              </a:rPr>
              <a:t>　低</a:t>
            </a:r>
            <a:r>
              <a:rPr lang="en-US" altLang="ja-JP" sz="3600" dirty="0" smtClean="0">
                <a:latin typeface="Century" pitchFamily="18" charset="0"/>
              </a:rPr>
              <a:t>K</a:t>
            </a:r>
            <a:r>
              <a:rPr lang="ja-JP" altLang="en-US" sz="3600" dirty="0" smtClean="0">
                <a:latin typeface="Century" pitchFamily="18" charset="0"/>
              </a:rPr>
              <a:t>血症は代謝性アルカローシスと関連。</a:t>
            </a:r>
            <a:endParaRPr lang="en-US" altLang="ja-JP" sz="3600" dirty="0" smtClean="0">
              <a:latin typeface="Century" pitchFamily="18" charset="0"/>
            </a:endParaRPr>
          </a:p>
          <a:p>
            <a:pPr marL="0" indent="0" fontAlgn="auto">
              <a:buNone/>
              <a:defRPr/>
            </a:pPr>
            <a:r>
              <a:rPr lang="ja-JP" altLang="en-US" sz="3600" dirty="0">
                <a:latin typeface="Century" pitchFamily="18" charset="0"/>
              </a:rPr>
              <a:t>　</a:t>
            </a:r>
            <a:r>
              <a:rPr lang="ja-JP" altLang="en-US" sz="3600" dirty="0" smtClean="0">
                <a:latin typeface="Century" pitchFamily="18" charset="0"/>
              </a:rPr>
              <a:t>よって代謝性アシドーシス</a:t>
            </a:r>
            <a:r>
              <a:rPr lang="en-US" altLang="ja-JP" sz="3600" dirty="0" smtClean="0">
                <a:latin typeface="Century" pitchFamily="18" charset="0"/>
              </a:rPr>
              <a:t>+</a:t>
            </a:r>
            <a:r>
              <a:rPr lang="ja-JP" altLang="en-US" sz="3600" dirty="0" smtClean="0">
                <a:latin typeface="Century" pitchFamily="18" charset="0"/>
              </a:rPr>
              <a:t>低</a:t>
            </a:r>
            <a:r>
              <a:rPr lang="en-US" altLang="ja-JP" sz="3600" dirty="0" smtClean="0">
                <a:latin typeface="Century" pitchFamily="18" charset="0"/>
              </a:rPr>
              <a:t>K</a:t>
            </a:r>
            <a:r>
              <a:rPr lang="ja-JP" altLang="en-US" sz="3600" dirty="0" smtClean="0">
                <a:latin typeface="Century" pitchFamily="18" charset="0"/>
              </a:rPr>
              <a:t>血症の場合、鑑別は非常に</a:t>
            </a:r>
            <a:r>
              <a:rPr lang="ja-JP" altLang="en-US" sz="3600" dirty="0">
                <a:latin typeface="Century" pitchFamily="18" charset="0"/>
              </a:rPr>
              <a:t>狭まる</a:t>
            </a:r>
            <a:r>
              <a:rPr lang="ja-JP" altLang="en-US" sz="3600" dirty="0" smtClean="0">
                <a:latin typeface="Century" pitchFamily="18" charset="0"/>
              </a:rPr>
              <a:t>。</a:t>
            </a:r>
            <a:endParaRPr lang="en-US" altLang="ja-JP" sz="3600" dirty="0" smtClean="0">
              <a:latin typeface="Century" pitchFamily="18" charset="0"/>
            </a:endParaRPr>
          </a:p>
          <a:p>
            <a:pPr marL="0" indent="0" fontAlgn="auto">
              <a:buNone/>
              <a:defRPr/>
            </a:pPr>
            <a:r>
              <a:rPr lang="ja-JP" altLang="en-US" sz="3600" dirty="0">
                <a:latin typeface="Century" pitchFamily="18" charset="0"/>
              </a:rPr>
              <a:t>　</a:t>
            </a:r>
            <a:r>
              <a:rPr lang="ja-JP" altLang="en-US" sz="3300" dirty="0" smtClean="0">
                <a:latin typeface="Century" pitchFamily="18" charset="0"/>
              </a:rPr>
              <a:t>→下部</a:t>
            </a:r>
            <a:r>
              <a:rPr lang="ja-JP" altLang="en-US" sz="3300" dirty="0">
                <a:latin typeface="Century" pitchFamily="18" charset="0"/>
              </a:rPr>
              <a:t>消化管からの</a:t>
            </a:r>
            <a:r>
              <a:rPr lang="ja-JP" altLang="en-US" sz="3300" dirty="0" smtClean="0">
                <a:latin typeface="Century" pitchFamily="18" charset="0"/>
              </a:rPr>
              <a:t>喪失</a:t>
            </a:r>
            <a:endParaRPr lang="en-US" altLang="ja-JP" sz="3300" dirty="0" smtClean="0">
              <a:latin typeface="Century" pitchFamily="18" charset="0"/>
            </a:endParaRPr>
          </a:p>
          <a:p>
            <a:pPr marL="0" indent="0" fontAlgn="auto">
              <a:buNone/>
              <a:defRPr/>
            </a:pPr>
            <a:r>
              <a:rPr lang="ja-JP" altLang="en-US" sz="3300" dirty="0">
                <a:latin typeface="Century" pitchFamily="18" charset="0"/>
              </a:rPr>
              <a:t>　</a:t>
            </a:r>
            <a:r>
              <a:rPr lang="ja-JP" altLang="en-US" sz="3300" dirty="0" smtClean="0">
                <a:latin typeface="Century" pitchFamily="18" charset="0"/>
              </a:rPr>
              <a:t>　遠位尿細管性アシドーシス</a:t>
            </a:r>
            <a:endParaRPr lang="en-US" altLang="ja-JP" sz="3300" dirty="0" smtClean="0">
              <a:latin typeface="Century" pitchFamily="18" charset="0"/>
            </a:endParaRPr>
          </a:p>
          <a:p>
            <a:pPr marL="0" indent="0" fontAlgn="auto">
              <a:buNone/>
              <a:defRPr/>
            </a:pPr>
            <a:r>
              <a:rPr lang="ja-JP" altLang="en-US" sz="3300" dirty="0">
                <a:latin typeface="Century" pitchFamily="18" charset="0"/>
              </a:rPr>
              <a:t>　</a:t>
            </a:r>
            <a:r>
              <a:rPr lang="ja-JP" altLang="en-US" sz="3300" dirty="0" smtClean="0">
                <a:latin typeface="Century" pitchFamily="18" charset="0"/>
              </a:rPr>
              <a:t>　有機</a:t>
            </a:r>
            <a:r>
              <a:rPr lang="ja-JP" altLang="en-US" sz="3300" dirty="0">
                <a:latin typeface="Century" pitchFamily="18" charset="0"/>
              </a:rPr>
              <a:t>酸などの非再吸収性陰イオンの排泄</a:t>
            </a:r>
            <a:r>
              <a:rPr lang="en-US" altLang="ja-JP" sz="3300" dirty="0">
                <a:latin typeface="Century" pitchFamily="18" charset="0"/>
              </a:rPr>
              <a:t>(</a:t>
            </a:r>
            <a:r>
              <a:rPr lang="ja-JP" altLang="en-US" sz="3300" dirty="0">
                <a:latin typeface="Century" pitchFamily="18" charset="0"/>
              </a:rPr>
              <a:t>糖尿病性ケトアシドーシス、トルエン中毒の馬</a:t>
            </a:r>
            <a:r>
              <a:rPr lang="ja-JP" altLang="en-US" sz="3300" dirty="0" smtClean="0">
                <a:latin typeface="Century" pitchFamily="18" charset="0"/>
              </a:rPr>
              <a:t>尿酸</a:t>
            </a:r>
            <a:r>
              <a:rPr lang="en-US" altLang="ja-JP" sz="3300" dirty="0" smtClean="0">
                <a:latin typeface="Century" pitchFamily="18" charset="0"/>
              </a:rPr>
              <a:t>)</a:t>
            </a:r>
            <a:endParaRPr lang="en-US" altLang="ja-JP" sz="3300" dirty="0">
              <a:latin typeface="Century" pitchFamily="18" charset="0"/>
            </a:endParaRPr>
          </a:p>
          <a:p>
            <a:pPr marL="0" indent="0" fontAlgn="auto">
              <a:buNone/>
              <a:defRPr/>
            </a:pPr>
            <a:endParaRPr lang="en-US" altLang="ja-JP" sz="3600" dirty="0">
              <a:latin typeface="Century" pitchFamily="18" charset="0"/>
            </a:endParaRPr>
          </a:p>
          <a:p>
            <a:pPr marL="0" indent="0" fontAlgn="auto">
              <a:buNone/>
              <a:defRPr/>
            </a:pPr>
            <a:r>
              <a:rPr lang="ja-JP" altLang="en-US" sz="3600" dirty="0" smtClean="0">
                <a:latin typeface="Century" pitchFamily="18" charset="0"/>
              </a:rPr>
              <a:t>本症例では</a:t>
            </a:r>
            <a:r>
              <a:rPr lang="en-US" altLang="ja-JP" sz="3600" dirty="0" smtClean="0">
                <a:latin typeface="Century" pitchFamily="18" charset="0"/>
              </a:rPr>
              <a:t>pH 7.41, pCO2 32.6, HCO3- 20.0</a:t>
            </a:r>
            <a:r>
              <a:rPr lang="ja-JP" altLang="en-US" sz="3600" dirty="0" smtClean="0">
                <a:latin typeface="Century" pitchFamily="18" charset="0"/>
              </a:rPr>
              <a:t>と代謝性アシドーシスを呼吸性に代償していた。</a:t>
            </a:r>
            <a:endParaRPr lang="en-US" altLang="ja-JP" sz="3600" dirty="0" smtClean="0">
              <a:latin typeface="Century" pitchFamily="18" charset="0"/>
            </a:endParaRPr>
          </a:p>
          <a:p>
            <a:pPr marL="0" indent="0" fontAlgn="auto">
              <a:buNone/>
              <a:defRPr/>
            </a:pPr>
            <a:endParaRPr lang="en-US" altLang="ja-JP" sz="3600" dirty="0" smtClean="0">
              <a:latin typeface="Century" pitchFamily="18" charset="0"/>
            </a:endParaRPr>
          </a:p>
          <a:p>
            <a:pPr marL="0" indent="0" fontAlgn="auto">
              <a:buNone/>
              <a:defRPr/>
            </a:pPr>
            <a:endParaRPr lang="en-US" altLang="ja-JP" sz="3600" dirty="0" smtClean="0">
              <a:latin typeface="Century" pitchFamily="18" charset="0"/>
            </a:endParaRPr>
          </a:p>
        </p:txBody>
      </p:sp>
    </p:spTree>
    <p:extLst>
      <p:ext uri="{BB962C8B-B14F-4D97-AF65-F5344CB8AC3E}">
        <p14:creationId xmlns:p14="http://schemas.microsoft.com/office/powerpoint/2010/main" val="19804388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1403648" y="-27384"/>
            <a:ext cx="5904656" cy="648072"/>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Aft>
                <a:spcPts val="0"/>
              </a:spcAft>
              <a:buNone/>
              <a:defRPr/>
            </a:pPr>
            <a:endParaRPr lang="en-US" altLang="ja-JP" sz="4400" b="1" dirty="0" smtClean="0">
              <a:solidFill>
                <a:srgbClr val="FFC000"/>
              </a:solidFill>
              <a:latin typeface="Century" pitchFamily="18" charset="0"/>
            </a:endParaRPr>
          </a:p>
        </p:txBody>
      </p:sp>
      <p:sp>
        <p:nvSpPr>
          <p:cNvPr id="5" name="タイトル 1"/>
          <p:cNvSpPr>
            <a:spLocks noGrp="1"/>
          </p:cNvSpPr>
          <p:nvPr>
            <p:ph type="title"/>
          </p:nvPr>
        </p:nvSpPr>
        <p:spPr>
          <a:xfrm>
            <a:off x="468313" y="695797"/>
            <a:ext cx="8229600" cy="788987"/>
          </a:xfrm>
        </p:spPr>
        <p:txBody>
          <a:bodyPr/>
          <a:lstStyle/>
          <a:p>
            <a:pPr algn="ctr" fontAlgn="auto">
              <a:spcAft>
                <a:spcPts val="0"/>
              </a:spcAft>
              <a:defRPr/>
            </a:pPr>
            <a:r>
              <a:rPr lang="ja-JP" altLang="en-US" sz="4400" dirty="0">
                <a:solidFill>
                  <a:schemeClr val="tx2">
                    <a:tint val="100000"/>
                    <a:satMod val="250000"/>
                  </a:schemeClr>
                </a:solidFill>
              </a:rPr>
              <a:t>甲状</a:t>
            </a:r>
            <a:r>
              <a:rPr lang="ja-JP" altLang="en-US" sz="4400" dirty="0" smtClean="0">
                <a:solidFill>
                  <a:schemeClr val="tx2">
                    <a:tint val="100000"/>
                    <a:satMod val="250000"/>
                  </a:schemeClr>
                </a:solidFill>
              </a:rPr>
              <a:t>腺機能亢進症患者における</a:t>
            </a:r>
            <a:r>
              <a:rPr lang="en-US" altLang="ja-JP" sz="4400" dirty="0" smtClean="0">
                <a:solidFill>
                  <a:schemeClr val="tx2">
                    <a:tint val="100000"/>
                    <a:satMod val="250000"/>
                  </a:schemeClr>
                </a:solidFill>
              </a:rPr>
              <a:t/>
            </a:r>
            <a:br>
              <a:rPr lang="en-US" altLang="ja-JP" sz="4400" dirty="0" smtClean="0">
                <a:solidFill>
                  <a:schemeClr val="tx2">
                    <a:tint val="100000"/>
                    <a:satMod val="250000"/>
                  </a:schemeClr>
                </a:solidFill>
              </a:rPr>
            </a:br>
            <a:r>
              <a:rPr lang="en-US" altLang="ja-JP" sz="4400" dirty="0" smtClean="0">
                <a:solidFill>
                  <a:schemeClr val="tx2">
                    <a:tint val="100000"/>
                    <a:satMod val="250000"/>
                  </a:schemeClr>
                </a:solidFill>
              </a:rPr>
              <a:t>TPP</a:t>
            </a:r>
            <a:r>
              <a:rPr lang="ja-JP" altLang="en-US" sz="4400" dirty="0" smtClean="0">
                <a:solidFill>
                  <a:schemeClr val="tx2">
                    <a:tint val="100000"/>
                    <a:satMod val="250000"/>
                  </a:schemeClr>
                </a:solidFill>
              </a:rPr>
              <a:t>発症率</a:t>
            </a:r>
            <a:endParaRPr lang="ja-JP" altLang="en-US" sz="4400" dirty="0">
              <a:solidFill>
                <a:schemeClr val="tx2">
                  <a:tint val="100000"/>
                  <a:satMod val="250000"/>
                </a:schemeClr>
              </a:solidFill>
            </a:endParaRPr>
          </a:p>
        </p:txBody>
      </p:sp>
      <p:sp>
        <p:nvSpPr>
          <p:cNvPr id="7" name="コンテンツ プレースホルダー 2"/>
          <p:cNvSpPr>
            <a:spLocks noGrp="1"/>
          </p:cNvSpPr>
          <p:nvPr>
            <p:ph sz="quarter" idx="13"/>
          </p:nvPr>
        </p:nvSpPr>
        <p:spPr>
          <a:xfrm>
            <a:off x="34925" y="1484313"/>
            <a:ext cx="9036050" cy="5373687"/>
          </a:xfrm>
        </p:spPr>
        <p:txBody>
          <a:bodyPr>
            <a:normAutofit fontScale="92500" lnSpcReduction="20000"/>
          </a:bodyPr>
          <a:lstStyle/>
          <a:p>
            <a:pPr marL="0" indent="0">
              <a:buNone/>
            </a:pPr>
            <a:r>
              <a:rPr lang="en-US" altLang="ja-JP" sz="3600" dirty="0">
                <a:latin typeface="Century" pitchFamily="18" charset="0"/>
              </a:rPr>
              <a:t>【</a:t>
            </a:r>
            <a:r>
              <a:rPr lang="ja-JP" altLang="en-US" sz="3600" dirty="0">
                <a:latin typeface="Century" pitchFamily="18" charset="0"/>
              </a:rPr>
              <a:t>アジア</a:t>
            </a:r>
            <a:r>
              <a:rPr lang="en-US" altLang="ja-JP" sz="3600" dirty="0">
                <a:latin typeface="Century" pitchFamily="18" charset="0"/>
              </a:rPr>
              <a:t>】</a:t>
            </a:r>
          </a:p>
          <a:p>
            <a:r>
              <a:rPr lang="en-US" altLang="ja-JP" sz="3600" dirty="0">
                <a:latin typeface="Century" pitchFamily="18" charset="0"/>
              </a:rPr>
              <a:t>1957</a:t>
            </a:r>
            <a:r>
              <a:rPr lang="ja-JP" altLang="en-US" sz="3600" dirty="0"/>
              <a:t>年：男性</a:t>
            </a:r>
            <a:r>
              <a:rPr lang="en-US" altLang="ja-JP" sz="3600" dirty="0">
                <a:latin typeface="Century" pitchFamily="18" charset="0"/>
              </a:rPr>
              <a:t>8.67%</a:t>
            </a:r>
            <a:r>
              <a:rPr lang="ja-JP" altLang="en-US" sz="3600" dirty="0" err="1">
                <a:latin typeface="Century" pitchFamily="18" charset="0"/>
              </a:rPr>
              <a:t>、</a:t>
            </a:r>
            <a:r>
              <a:rPr lang="ja-JP" altLang="en-US" sz="3600" dirty="0">
                <a:latin typeface="Century" pitchFamily="18" charset="0"/>
              </a:rPr>
              <a:t>女性</a:t>
            </a:r>
            <a:r>
              <a:rPr lang="en-US" altLang="ja-JP" sz="3600" dirty="0">
                <a:latin typeface="Century" pitchFamily="18" charset="0"/>
              </a:rPr>
              <a:t>0.4%(</a:t>
            </a:r>
            <a:r>
              <a:rPr lang="ja-JP" altLang="en-US" sz="3600" dirty="0">
                <a:latin typeface="Century" pitchFamily="18" charset="0"/>
              </a:rPr>
              <a:t>日本</a:t>
            </a:r>
            <a:r>
              <a:rPr lang="en-US" altLang="ja-JP" sz="3600" dirty="0">
                <a:latin typeface="Century" pitchFamily="18" charset="0"/>
              </a:rPr>
              <a:t>)</a:t>
            </a:r>
          </a:p>
          <a:p>
            <a:r>
              <a:rPr lang="en-US" altLang="ja-JP" sz="3600" dirty="0">
                <a:latin typeface="Century" pitchFamily="18" charset="0"/>
              </a:rPr>
              <a:t>1991</a:t>
            </a:r>
            <a:r>
              <a:rPr lang="ja-JP" altLang="en-US" sz="3600" dirty="0"/>
              <a:t>年：男性</a:t>
            </a:r>
            <a:r>
              <a:rPr lang="en-US" altLang="ja-JP" sz="3600" dirty="0">
                <a:latin typeface="Century" pitchFamily="18" charset="0"/>
              </a:rPr>
              <a:t>4.3%</a:t>
            </a:r>
            <a:r>
              <a:rPr lang="ja-JP" altLang="en-US" sz="3600" dirty="0" err="1">
                <a:latin typeface="Century" pitchFamily="18" charset="0"/>
              </a:rPr>
              <a:t>、</a:t>
            </a:r>
            <a:r>
              <a:rPr lang="ja-JP" altLang="en-US" sz="3600" dirty="0">
                <a:latin typeface="Century" pitchFamily="18" charset="0"/>
              </a:rPr>
              <a:t>女性</a:t>
            </a:r>
            <a:r>
              <a:rPr lang="en-US" altLang="ja-JP" sz="3600" dirty="0">
                <a:latin typeface="Century" pitchFamily="18" charset="0"/>
              </a:rPr>
              <a:t>0.04%(</a:t>
            </a:r>
            <a:r>
              <a:rPr lang="ja-JP" altLang="en-US" sz="3600" dirty="0">
                <a:latin typeface="Century" pitchFamily="18" charset="0"/>
              </a:rPr>
              <a:t>日本</a:t>
            </a:r>
            <a:r>
              <a:rPr lang="en-US" altLang="ja-JP" sz="3600" dirty="0">
                <a:latin typeface="Century" pitchFamily="18" charset="0"/>
              </a:rPr>
              <a:t>)</a:t>
            </a:r>
          </a:p>
          <a:p>
            <a:r>
              <a:rPr lang="en-US" altLang="ja-JP" sz="3600" dirty="0">
                <a:latin typeface="Century" pitchFamily="18" charset="0"/>
              </a:rPr>
              <a:t>1967</a:t>
            </a:r>
            <a:r>
              <a:rPr lang="ja-JP" altLang="en-US" sz="3600" dirty="0">
                <a:latin typeface="Century" pitchFamily="18" charset="0"/>
              </a:rPr>
              <a:t>年：男性</a:t>
            </a:r>
            <a:r>
              <a:rPr lang="en-US" altLang="ja-JP" sz="3600" dirty="0">
                <a:latin typeface="Century" pitchFamily="18" charset="0"/>
              </a:rPr>
              <a:t>13%</a:t>
            </a:r>
            <a:r>
              <a:rPr lang="ja-JP" altLang="en-US" sz="3600" dirty="0" err="1">
                <a:latin typeface="Century" pitchFamily="18" charset="0"/>
              </a:rPr>
              <a:t>、</a:t>
            </a:r>
            <a:r>
              <a:rPr lang="ja-JP" altLang="en-US" sz="3600" dirty="0">
                <a:latin typeface="Century" pitchFamily="18" charset="0"/>
              </a:rPr>
              <a:t>女性</a:t>
            </a:r>
            <a:r>
              <a:rPr lang="en-US" altLang="ja-JP" sz="3600" dirty="0">
                <a:latin typeface="Century" pitchFamily="18" charset="0"/>
              </a:rPr>
              <a:t>0.17%(</a:t>
            </a:r>
            <a:r>
              <a:rPr lang="ja-JP" altLang="en-US" sz="3600" dirty="0">
                <a:latin typeface="Century" pitchFamily="18" charset="0"/>
              </a:rPr>
              <a:t>中国</a:t>
            </a:r>
            <a:r>
              <a:rPr lang="en-US" altLang="ja-JP" sz="3600" dirty="0">
                <a:latin typeface="Century" pitchFamily="18" charset="0"/>
              </a:rPr>
              <a:t>)</a:t>
            </a:r>
          </a:p>
          <a:p>
            <a:pPr marL="0" indent="0">
              <a:buNone/>
            </a:pPr>
            <a:endParaRPr lang="en-US" altLang="ja-JP" sz="3600" dirty="0">
              <a:latin typeface="Century" pitchFamily="18" charset="0"/>
            </a:endParaRPr>
          </a:p>
          <a:p>
            <a:pPr marL="0" indent="0">
              <a:buNone/>
            </a:pPr>
            <a:r>
              <a:rPr lang="en-US" altLang="ja-JP" sz="3600" dirty="0">
                <a:latin typeface="Century" pitchFamily="18" charset="0"/>
              </a:rPr>
              <a:t>【</a:t>
            </a:r>
            <a:r>
              <a:rPr lang="ja-JP" altLang="en-US" sz="3600" dirty="0">
                <a:latin typeface="Century" pitchFamily="18" charset="0"/>
              </a:rPr>
              <a:t>世界</a:t>
            </a:r>
            <a:r>
              <a:rPr lang="en-US" altLang="ja-JP" sz="3600" dirty="0">
                <a:latin typeface="Century" pitchFamily="18" charset="0"/>
              </a:rPr>
              <a:t>】</a:t>
            </a:r>
          </a:p>
          <a:p>
            <a:r>
              <a:rPr lang="ja-JP" altLang="en-US" sz="3600" dirty="0">
                <a:latin typeface="Century" pitchFamily="18" charset="0"/>
              </a:rPr>
              <a:t>北アメリカでは</a:t>
            </a:r>
            <a:r>
              <a:rPr lang="en-US" altLang="ja-JP" sz="3600" dirty="0">
                <a:latin typeface="Century" pitchFamily="18" charset="0"/>
              </a:rPr>
              <a:t>0.1-0.2%</a:t>
            </a:r>
          </a:p>
          <a:p>
            <a:r>
              <a:rPr lang="ja-JP" altLang="en-US" sz="3600" dirty="0">
                <a:latin typeface="Century" pitchFamily="18" charset="0"/>
              </a:rPr>
              <a:t>男性：女性＝</a:t>
            </a:r>
            <a:r>
              <a:rPr lang="en-US" altLang="ja-JP" sz="3600" dirty="0">
                <a:latin typeface="Century" pitchFamily="18" charset="0"/>
              </a:rPr>
              <a:t>17:1~70:1</a:t>
            </a:r>
            <a:r>
              <a:rPr lang="ja-JP" altLang="en-US" sz="3600" dirty="0">
                <a:latin typeface="Century" pitchFamily="18" charset="0"/>
              </a:rPr>
              <a:t>と様々。</a:t>
            </a:r>
            <a:endParaRPr lang="en-US" altLang="ja-JP" sz="3600" dirty="0">
              <a:latin typeface="Century" pitchFamily="18" charset="0"/>
            </a:endParaRPr>
          </a:p>
          <a:p>
            <a:r>
              <a:rPr lang="ja-JP" altLang="en-US" sz="3600" dirty="0">
                <a:latin typeface="Century" pitchFamily="18" charset="0"/>
              </a:rPr>
              <a:t>最近西洋での報告も増加。</a:t>
            </a:r>
            <a:endParaRPr lang="en-US" altLang="ja-JP" sz="3600" dirty="0">
              <a:latin typeface="Century" pitchFamily="18" charset="0"/>
            </a:endParaRPr>
          </a:p>
          <a:p>
            <a:pPr fontAlgn="auto">
              <a:buFont typeface="Arial" pitchFamily="34" charset="0"/>
              <a:buChar char="•"/>
              <a:defRPr/>
            </a:pPr>
            <a:endParaRPr lang="ja-JP" altLang="en-US" sz="3600" dirty="0"/>
          </a:p>
        </p:txBody>
      </p:sp>
    </p:spTree>
    <p:extLst>
      <p:ext uri="{BB962C8B-B14F-4D97-AF65-F5344CB8AC3E}">
        <p14:creationId xmlns:p14="http://schemas.microsoft.com/office/powerpoint/2010/main" val="2680800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1403648" y="-27384"/>
            <a:ext cx="5904656" cy="648072"/>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Aft>
                <a:spcPts val="0"/>
              </a:spcAft>
              <a:buNone/>
              <a:defRPr/>
            </a:pPr>
            <a:endParaRPr lang="en-US" altLang="ja-JP" sz="4400" b="1" dirty="0" smtClean="0">
              <a:solidFill>
                <a:srgbClr val="FFC000"/>
              </a:solidFill>
              <a:latin typeface="Century" pitchFamily="18" charset="0"/>
            </a:endParaRPr>
          </a:p>
        </p:txBody>
      </p:sp>
      <p:sp>
        <p:nvSpPr>
          <p:cNvPr id="5" name="タイトル 1"/>
          <p:cNvSpPr>
            <a:spLocks noGrp="1"/>
          </p:cNvSpPr>
          <p:nvPr>
            <p:ph type="title"/>
          </p:nvPr>
        </p:nvSpPr>
        <p:spPr>
          <a:xfrm>
            <a:off x="609600" y="44450"/>
            <a:ext cx="7924800" cy="796925"/>
          </a:xfrm>
        </p:spPr>
        <p:txBody>
          <a:bodyPr/>
          <a:lstStyle/>
          <a:p>
            <a:pPr algn="ctr" fontAlgn="auto">
              <a:spcAft>
                <a:spcPts val="0"/>
              </a:spcAft>
              <a:defRPr/>
            </a:pPr>
            <a:r>
              <a:rPr lang="ja-JP" altLang="en-US" sz="4800" dirty="0" smtClean="0">
                <a:solidFill>
                  <a:schemeClr val="tx2">
                    <a:tint val="100000"/>
                    <a:satMod val="250000"/>
                  </a:schemeClr>
                </a:solidFill>
              </a:rPr>
              <a:t>病因</a:t>
            </a:r>
            <a:endParaRPr lang="ja-JP" altLang="en-US" sz="4800" dirty="0">
              <a:solidFill>
                <a:schemeClr val="tx2">
                  <a:tint val="100000"/>
                  <a:satMod val="250000"/>
                </a:schemeClr>
              </a:solidFill>
            </a:endParaRPr>
          </a:p>
        </p:txBody>
      </p:sp>
      <p:sp>
        <p:nvSpPr>
          <p:cNvPr id="7" name="コンテンツ プレースホルダー 2"/>
          <p:cNvSpPr>
            <a:spLocks noGrp="1"/>
          </p:cNvSpPr>
          <p:nvPr>
            <p:ph sz="quarter" idx="13"/>
          </p:nvPr>
        </p:nvSpPr>
        <p:spPr>
          <a:xfrm>
            <a:off x="144462" y="1080591"/>
            <a:ext cx="9036050" cy="5777409"/>
          </a:xfrm>
        </p:spPr>
        <p:txBody>
          <a:bodyPr>
            <a:normAutofit/>
          </a:bodyPr>
          <a:lstStyle/>
          <a:p>
            <a:r>
              <a:rPr lang="ja-JP" altLang="en-US" sz="3600" dirty="0"/>
              <a:t>すべてが解明されているわけではない。</a:t>
            </a:r>
            <a:endParaRPr lang="en-US" altLang="ja-JP" sz="3600" dirty="0"/>
          </a:p>
          <a:p>
            <a:r>
              <a:rPr lang="en-US" altLang="ja-JP" sz="3600" dirty="0">
                <a:solidFill>
                  <a:srgbClr val="FFFF00"/>
                </a:solidFill>
              </a:rPr>
              <a:t>Na/K-ATPase</a:t>
            </a:r>
            <a:r>
              <a:rPr lang="ja-JP" altLang="en-US" sz="3600" dirty="0">
                <a:solidFill>
                  <a:srgbClr val="FFFF00"/>
                </a:solidFill>
              </a:rPr>
              <a:t>のポンプの活性化</a:t>
            </a:r>
            <a:r>
              <a:rPr lang="ja-JP" altLang="en-US" sz="3600" dirty="0"/>
              <a:t>が関与していると考えられている。</a:t>
            </a:r>
            <a:endParaRPr lang="en-US" altLang="ja-JP" sz="3600" dirty="0"/>
          </a:p>
          <a:p>
            <a:r>
              <a:rPr lang="en-US" altLang="ja-JP" sz="3600" dirty="0"/>
              <a:t>TPP</a:t>
            </a:r>
            <a:r>
              <a:rPr lang="ja-JP" altLang="en-US" sz="3600" dirty="0"/>
              <a:t>患者は</a:t>
            </a:r>
            <a:r>
              <a:rPr lang="en-US" altLang="ja-JP" sz="3600" dirty="0"/>
              <a:t>Na/K-ATPase</a:t>
            </a:r>
            <a:r>
              <a:rPr lang="ja-JP" altLang="en-US" sz="3600" dirty="0"/>
              <a:t>を活性化させる素因を持っている。</a:t>
            </a:r>
            <a:endParaRPr lang="en-US" altLang="ja-JP" sz="3600" dirty="0"/>
          </a:p>
          <a:p>
            <a:r>
              <a:rPr lang="ja-JP" altLang="en-US" sz="3600" dirty="0"/>
              <a:t>素因→</a:t>
            </a:r>
            <a:r>
              <a:rPr lang="ja-JP" altLang="en-US" sz="3600" dirty="0">
                <a:solidFill>
                  <a:srgbClr val="FFFF00"/>
                </a:solidFill>
              </a:rPr>
              <a:t>甲状腺ホルモンの刺激</a:t>
            </a:r>
            <a:endParaRPr lang="en-US" altLang="ja-JP" sz="3600" dirty="0">
              <a:solidFill>
                <a:srgbClr val="FFFF00"/>
              </a:solidFill>
            </a:endParaRPr>
          </a:p>
          <a:p>
            <a:pPr marL="0" indent="0">
              <a:buNone/>
            </a:pPr>
            <a:r>
              <a:rPr lang="ja-JP" altLang="en-US" sz="3600" dirty="0">
                <a:solidFill>
                  <a:srgbClr val="FFFF00"/>
                </a:solidFill>
              </a:rPr>
              <a:t>　　　　</a:t>
            </a:r>
            <a:r>
              <a:rPr lang="en-US" altLang="ja-JP" sz="3600" dirty="0">
                <a:solidFill>
                  <a:srgbClr val="FFFF00"/>
                </a:solidFill>
              </a:rPr>
              <a:t> β</a:t>
            </a:r>
            <a:r>
              <a:rPr lang="ja-JP" altLang="en-US" sz="3600" dirty="0">
                <a:solidFill>
                  <a:srgbClr val="FFFF00"/>
                </a:solidFill>
              </a:rPr>
              <a:t>受容体反応性の増加</a:t>
            </a:r>
            <a:endParaRPr lang="en-US" altLang="ja-JP" sz="3600" dirty="0">
              <a:solidFill>
                <a:srgbClr val="FFFF00"/>
              </a:solidFill>
            </a:endParaRPr>
          </a:p>
          <a:p>
            <a:pPr marL="0" indent="0">
              <a:buNone/>
            </a:pPr>
            <a:r>
              <a:rPr lang="ja-JP" altLang="en-US" sz="3600" dirty="0">
                <a:solidFill>
                  <a:srgbClr val="FFFF00"/>
                </a:solidFill>
              </a:rPr>
              <a:t>　　　　過度のインスリン分泌</a:t>
            </a:r>
            <a:endParaRPr lang="en-US" altLang="ja-JP" sz="3600" dirty="0">
              <a:solidFill>
                <a:srgbClr val="FFFF00"/>
              </a:solidFill>
            </a:endParaRPr>
          </a:p>
          <a:p>
            <a:endParaRPr kumimoji="1" lang="en-US" altLang="ja-JP" sz="3600" dirty="0" smtClean="0">
              <a:latin typeface="Century" pitchFamily="18" charset="0"/>
            </a:endParaRPr>
          </a:p>
        </p:txBody>
      </p:sp>
    </p:spTree>
    <p:extLst>
      <p:ext uri="{BB962C8B-B14F-4D97-AF65-F5344CB8AC3E}">
        <p14:creationId xmlns:p14="http://schemas.microsoft.com/office/powerpoint/2010/main" val="1858650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44103"/>
            <a:ext cx="6264696" cy="936625"/>
          </a:xfrm>
        </p:spPr>
        <p:txBody>
          <a:bodyPr/>
          <a:lstStyle/>
          <a:p>
            <a:pPr algn="ctr" fontAlgn="auto">
              <a:spcAft>
                <a:spcPts val="0"/>
              </a:spcAft>
              <a:defRPr/>
            </a:pPr>
            <a:r>
              <a:rPr lang="ja-JP" altLang="en-US" sz="4800" dirty="0" smtClean="0">
                <a:solidFill>
                  <a:schemeClr val="tx2">
                    <a:tint val="100000"/>
                    <a:satMod val="250000"/>
                  </a:schemeClr>
                </a:solidFill>
                <a:latin typeface="Century" pitchFamily="18" charset="0"/>
              </a:rPr>
              <a:t>来院時現症　</a:t>
            </a:r>
            <a:r>
              <a:rPr lang="en-US" altLang="ja-JP" sz="4800" dirty="0" smtClean="0">
                <a:solidFill>
                  <a:schemeClr val="tx2">
                    <a:tint val="100000"/>
                    <a:satMod val="250000"/>
                  </a:schemeClr>
                </a:solidFill>
                <a:latin typeface="Century" pitchFamily="18" charset="0"/>
              </a:rPr>
              <a:t>AM6:00</a:t>
            </a:r>
            <a:endParaRPr lang="ja-JP" altLang="en-US" sz="4800" dirty="0">
              <a:solidFill>
                <a:schemeClr val="tx2">
                  <a:tint val="100000"/>
                  <a:satMod val="250000"/>
                </a:schemeClr>
              </a:solidFill>
              <a:latin typeface="Century" pitchFamily="18" charset="0"/>
            </a:endParaRPr>
          </a:p>
        </p:txBody>
      </p:sp>
      <p:sp>
        <p:nvSpPr>
          <p:cNvPr id="3" name="コンテンツ プレースホルダー 2"/>
          <p:cNvSpPr>
            <a:spLocks noGrp="1"/>
          </p:cNvSpPr>
          <p:nvPr>
            <p:ph sz="quarter" idx="13"/>
          </p:nvPr>
        </p:nvSpPr>
        <p:spPr>
          <a:xfrm>
            <a:off x="468313" y="1196107"/>
            <a:ext cx="8496176" cy="5329237"/>
          </a:xfrm>
        </p:spPr>
        <p:txBody>
          <a:bodyPr>
            <a:normAutofit/>
          </a:bodyPr>
          <a:lstStyle/>
          <a:p>
            <a:pPr marL="0" indent="0" fontAlgn="auto">
              <a:spcAft>
                <a:spcPts val="0"/>
              </a:spcAft>
              <a:buFont typeface="Wingdings 2"/>
              <a:buNone/>
              <a:defRPr/>
            </a:pPr>
            <a:r>
              <a:rPr lang="ja-JP" altLang="en-US" sz="3600" dirty="0" smtClean="0">
                <a:latin typeface="Century" pitchFamily="18" charset="0"/>
              </a:rPr>
              <a:t>＜意識レベル＞</a:t>
            </a:r>
            <a:endParaRPr lang="en-US" altLang="ja-JP" sz="3600" dirty="0" smtClean="0">
              <a:latin typeface="Century" pitchFamily="18" charset="0"/>
            </a:endParaRPr>
          </a:p>
          <a:p>
            <a:pPr marL="0" indent="0" fontAlgn="auto">
              <a:spcAft>
                <a:spcPts val="0"/>
              </a:spcAft>
              <a:buFont typeface="Wingdings 2"/>
              <a:buNone/>
              <a:defRPr/>
            </a:pPr>
            <a:r>
              <a:rPr lang="ja-JP" altLang="en-US" sz="3600" dirty="0" smtClean="0">
                <a:latin typeface="Century" pitchFamily="18" charset="0"/>
              </a:rPr>
              <a:t>　</a:t>
            </a:r>
            <a:r>
              <a:rPr lang="en-US" altLang="ja-JP" sz="3600" dirty="0" smtClean="0">
                <a:latin typeface="Century" pitchFamily="18" charset="0"/>
              </a:rPr>
              <a:t>JCS 0</a:t>
            </a:r>
          </a:p>
          <a:p>
            <a:pPr marL="0" indent="0" fontAlgn="auto">
              <a:spcAft>
                <a:spcPts val="0"/>
              </a:spcAft>
              <a:buFont typeface="Wingdings 2"/>
              <a:buNone/>
              <a:defRPr/>
            </a:pPr>
            <a:r>
              <a:rPr lang="ja-JP" altLang="en-US" sz="3600" dirty="0" smtClean="0">
                <a:latin typeface="Century" pitchFamily="18" charset="0"/>
              </a:rPr>
              <a:t>＜バイタル＞</a:t>
            </a:r>
            <a:endParaRPr lang="en-US" altLang="ja-JP" sz="3600" dirty="0" smtClean="0">
              <a:latin typeface="Century" pitchFamily="18" charset="0"/>
            </a:endParaRPr>
          </a:p>
          <a:p>
            <a:pPr marL="0" indent="0" fontAlgn="auto">
              <a:spcAft>
                <a:spcPts val="0"/>
              </a:spcAft>
              <a:buFont typeface="Wingdings 2"/>
              <a:buNone/>
              <a:defRPr/>
            </a:pPr>
            <a:r>
              <a:rPr lang="ja-JP" altLang="en-US" sz="3600" dirty="0" smtClean="0">
                <a:latin typeface="Century" pitchFamily="18" charset="0"/>
              </a:rPr>
              <a:t>　血圧：</a:t>
            </a:r>
            <a:r>
              <a:rPr lang="en-US" altLang="ja-JP" sz="3600" dirty="0" smtClean="0">
                <a:latin typeface="Century" pitchFamily="18" charset="0"/>
              </a:rPr>
              <a:t>139/69 mmHg</a:t>
            </a:r>
          </a:p>
          <a:p>
            <a:pPr marL="0" indent="0" fontAlgn="auto">
              <a:spcAft>
                <a:spcPts val="0"/>
              </a:spcAft>
              <a:buFont typeface="Wingdings 2"/>
              <a:buNone/>
              <a:defRPr/>
            </a:pPr>
            <a:r>
              <a:rPr lang="ja-JP" altLang="en-US" sz="3600" dirty="0" smtClean="0">
                <a:latin typeface="Century" pitchFamily="18" charset="0"/>
              </a:rPr>
              <a:t>　脈拍：</a:t>
            </a:r>
            <a:r>
              <a:rPr lang="en-US" altLang="ja-JP" sz="3600" dirty="0" smtClean="0">
                <a:latin typeface="Century" pitchFamily="18" charset="0"/>
              </a:rPr>
              <a:t>85 </a:t>
            </a:r>
            <a:r>
              <a:rPr lang="en-US" altLang="ja-JP" sz="3600" dirty="0" err="1" smtClean="0">
                <a:latin typeface="Century" pitchFamily="18" charset="0"/>
              </a:rPr>
              <a:t>bpm</a:t>
            </a:r>
            <a:r>
              <a:rPr lang="en-US" altLang="ja-JP" sz="3600" dirty="0" smtClean="0">
                <a:latin typeface="Century" pitchFamily="18" charset="0"/>
              </a:rPr>
              <a:t> , </a:t>
            </a:r>
            <a:r>
              <a:rPr lang="ja-JP" altLang="en-US" sz="3600" dirty="0" smtClean="0">
                <a:latin typeface="Century" pitchFamily="18" charset="0"/>
              </a:rPr>
              <a:t>整</a:t>
            </a:r>
            <a:endParaRPr lang="en-US" altLang="ja-JP" sz="3600" dirty="0" smtClean="0">
              <a:latin typeface="Century" pitchFamily="18" charset="0"/>
            </a:endParaRPr>
          </a:p>
          <a:p>
            <a:pPr marL="0" indent="0" fontAlgn="auto">
              <a:spcAft>
                <a:spcPts val="0"/>
              </a:spcAft>
              <a:buFont typeface="Wingdings 2"/>
              <a:buNone/>
              <a:defRPr/>
            </a:pPr>
            <a:r>
              <a:rPr lang="ja-JP" altLang="en-US" sz="3600" dirty="0" smtClean="0">
                <a:latin typeface="Century" pitchFamily="18" charset="0"/>
              </a:rPr>
              <a:t>　呼吸数：</a:t>
            </a:r>
            <a:r>
              <a:rPr lang="en-US" altLang="ja-JP" sz="3600" dirty="0" smtClean="0">
                <a:latin typeface="Century" pitchFamily="18" charset="0"/>
              </a:rPr>
              <a:t>15</a:t>
            </a:r>
            <a:r>
              <a:rPr lang="ja-JP" altLang="en-US" sz="3600" dirty="0" smtClean="0">
                <a:latin typeface="Century" pitchFamily="18" charset="0"/>
              </a:rPr>
              <a:t> 回</a:t>
            </a:r>
            <a:r>
              <a:rPr lang="en-US" altLang="ja-JP" sz="3600" dirty="0" smtClean="0">
                <a:latin typeface="Century" pitchFamily="18" charset="0"/>
              </a:rPr>
              <a:t>/</a:t>
            </a:r>
            <a:r>
              <a:rPr lang="ja-JP" altLang="en-US" sz="3600" dirty="0" smtClean="0">
                <a:latin typeface="Century" pitchFamily="18" charset="0"/>
              </a:rPr>
              <a:t>分</a:t>
            </a:r>
            <a:endParaRPr lang="en-US" altLang="ja-JP" sz="3600" dirty="0">
              <a:latin typeface="Century" pitchFamily="18" charset="0"/>
            </a:endParaRPr>
          </a:p>
          <a:p>
            <a:pPr marL="0" indent="0" fontAlgn="auto">
              <a:spcAft>
                <a:spcPts val="0"/>
              </a:spcAft>
              <a:buFont typeface="Wingdings 2"/>
              <a:buNone/>
              <a:defRPr/>
            </a:pPr>
            <a:r>
              <a:rPr lang="ja-JP" altLang="en-US" sz="3600" dirty="0" smtClean="0">
                <a:latin typeface="Century" pitchFamily="18" charset="0"/>
              </a:rPr>
              <a:t>　体温：</a:t>
            </a:r>
            <a:r>
              <a:rPr lang="en-US" altLang="ja-JP" sz="3600" dirty="0" smtClean="0">
                <a:latin typeface="Century" pitchFamily="18" charset="0"/>
              </a:rPr>
              <a:t>35.6 </a:t>
            </a:r>
            <a:r>
              <a:rPr lang="ja-JP" altLang="en-US" sz="3600" dirty="0" smtClean="0">
                <a:latin typeface="Century" pitchFamily="18" charset="0"/>
              </a:rPr>
              <a:t>度　　　　　     </a:t>
            </a:r>
            <a:endParaRPr lang="en-US" altLang="ja-JP" sz="3600" dirty="0" smtClean="0">
              <a:latin typeface="Century" pitchFamily="18" charset="0"/>
            </a:endParaRPr>
          </a:p>
          <a:p>
            <a:pPr marL="0" indent="0" fontAlgn="auto">
              <a:spcAft>
                <a:spcPts val="0"/>
              </a:spcAft>
              <a:buFont typeface="Wingdings 2"/>
              <a:buNone/>
              <a:defRPr/>
            </a:pPr>
            <a:r>
              <a:rPr lang="ja-JP" altLang="en-US" sz="3600" dirty="0" smtClean="0">
                <a:latin typeface="Century" pitchFamily="18" charset="0"/>
              </a:rPr>
              <a:t>　</a:t>
            </a:r>
            <a:r>
              <a:rPr lang="en-US" altLang="ja-JP" sz="3600" dirty="0" smtClean="0">
                <a:latin typeface="Century" pitchFamily="18" charset="0"/>
              </a:rPr>
              <a:t>SpO2</a:t>
            </a:r>
            <a:r>
              <a:rPr lang="ja-JP" altLang="en-US" sz="3600" dirty="0" smtClean="0">
                <a:latin typeface="Century" pitchFamily="18" charset="0"/>
              </a:rPr>
              <a:t>：</a:t>
            </a:r>
            <a:r>
              <a:rPr lang="en-US" altLang="ja-JP" sz="3600" dirty="0" smtClean="0">
                <a:latin typeface="Century" pitchFamily="18" charset="0"/>
              </a:rPr>
              <a:t>99% </a:t>
            </a:r>
            <a:r>
              <a:rPr lang="en-US" altLang="ja-JP" sz="3600" dirty="0">
                <a:latin typeface="Century" pitchFamily="18" charset="0"/>
              </a:rPr>
              <a:t>(room air</a:t>
            </a:r>
            <a:r>
              <a:rPr lang="en-US" altLang="ja-JP" sz="3600" dirty="0" smtClean="0">
                <a:latin typeface="Century" pitchFamily="18" charset="0"/>
              </a:rPr>
              <a:t>)</a:t>
            </a:r>
            <a:r>
              <a:rPr lang="ja-JP" altLang="en-US" sz="3600" dirty="0" smtClean="0">
                <a:latin typeface="Century" pitchFamily="18" charset="0"/>
              </a:rPr>
              <a:t>　</a:t>
            </a:r>
            <a:endParaRPr lang="en-US" altLang="ja-JP" sz="3600" dirty="0" smtClean="0">
              <a:latin typeface="Century" pitchFamily="18" charset="0"/>
            </a:endParaRPr>
          </a:p>
          <a:p>
            <a:pPr marL="0" indent="0" fontAlgn="auto">
              <a:spcAft>
                <a:spcPts val="0"/>
              </a:spcAft>
              <a:buFont typeface="Wingdings 2"/>
              <a:buNone/>
              <a:defRPr/>
            </a:pPr>
            <a:endParaRPr lang="en-US" altLang="ja-JP" sz="2800" dirty="0" smtClean="0">
              <a:latin typeface="Century" pitchFamily="18" charset="0"/>
            </a:endParaRPr>
          </a:p>
          <a:p>
            <a:pPr marL="0" indent="0" fontAlgn="auto">
              <a:spcAft>
                <a:spcPts val="0"/>
              </a:spcAft>
              <a:buFont typeface="Wingdings 2"/>
              <a:buNone/>
              <a:defRPr/>
            </a:pPr>
            <a:endParaRPr lang="en-US" altLang="ja-JP" sz="2800" dirty="0">
              <a:latin typeface="Century"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1403648" y="-27384"/>
            <a:ext cx="5904656" cy="648072"/>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Aft>
                <a:spcPts val="0"/>
              </a:spcAft>
              <a:buNone/>
              <a:defRPr/>
            </a:pPr>
            <a:endParaRPr lang="en-US" altLang="ja-JP" sz="4400" b="1" dirty="0" smtClean="0">
              <a:solidFill>
                <a:srgbClr val="FFC000"/>
              </a:solidFill>
              <a:latin typeface="Century" pitchFamily="18" charset="0"/>
            </a:endParaRPr>
          </a:p>
        </p:txBody>
      </p:sp>
      <p:sp>
        <p:nvSpPr>
          <p:cNvPr id="5" name="タイトル 1"/>
          <p:cNvSpPr>
            <a:spLocks noGrp="1"/>
          </p:cNvSpPr>
          <p:nvPr>
            <p:ph type="title"/>
          </p:nvPr>
        </p:nvSpPr>
        <p:spPr>
          <a:xfrm>
            <a:off x="609600" y="44450"/>
            <a:ext cx="7924800" cy="796925"/>
          </a:xfrm>
        </p:spPr>
        <p:txBody>
          <a:bodyPr/>
          <a:lstStyle/>
          <a:p>
            <a:pPr algn="ctr" fontAlgn="auto">
              <a:spcAft>
                <a:spcPts val="0"/>
              </a:spcAft>
              <a:defRPr/>
            </a:pPr>
            <a:r>
              <a:rPr lang="ja-JP" altLang="en-US" sz="4800" dirty="0" smtClean="0">
                <a:solidFill>
                  <a:schemeClr val="tx2">
                    <a:tint val="100000"/>
                    <a:satMod val="250000"/>
                  </a:schemeClr>
                </a:solidFill>
              </a:rPr>
              <a:t>病因</a:t>
            </a:r>
            <a:endParaRPr lang="ja-JP" altLang="en-US" sz="4800" dirty="0">
              <a:solidFill>
                <a:schemeClr val="tx2">
                  <a:tint val="100000"/>
                  <a:satMod val="250000"/>
                </a:schemeClr>
              </a:solidFill>
            </a:endParaRPr>
          </a:p>
        </p:txBody>
      </p:sp>
      <p:pic>
        <p:nvPicPr>
          <p:cNvPr id="7"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052736"/>
            <a:ext cx="6674479" cy="561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6560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1403648" y="-27384"/>
            <a:ext cx="5904656" cy="648072"/>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Aft>
                <a:spcPts val="0"/>
              </a:spcAft>
              <a:buNone/>
              <a:defRPr/>
            </a:pPr>
            <a:endParaRPr lang="en-US" altLang="ja-JP" sz="4400" b="1" dirty="0" smtClean="0">
              <a:solidFill>
                <a:srgbClr val="FFC000"/>
              </a:solidFill>
              <a:latin typeface="Century" pitchFamily="18" charset="0"/>
            </a:endParaRPr>
          </a:p>
        </p:txBody>
      </p:sp>
      <p:sp>
        <p:nvSpPr>
          <p:cNvPr id="5" name="コンテンツ プレースホルダー 2"/>
          <p:cNvSpPr txBox="1">
            <a:spLocks/>
          </p:cNvSpPr>
          <p:nvPr/>
        </p:nvSpPr>
        <p:spPr>
          <a:xfrm>
            <a:off x="73024" y="115244"/>
            <a:ext cx="9035480" cy="1844824"/>
          </a:xfrm>
          <a:prstGeom prst="rect">
            <a:avLst/>
          </a:prstGeom>
        </p:spPr>
        <p:txBody>
          <a:bodyPr vert="horz" lIns="91440" tIns="45720" rIns="91440" bIns="45720" rtlCol="0">
            <a:normAutofit fontScale="92500"/>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a:buNone/>
            </a:pPr>
            <a:r>
              <a:rPr lang="ja-JP" altLang="en-US" sz="4000" dirty="0" smtClean="0">
                <a:solidFill>
                  <a:srgbClr val="FFC000"/>
                </a:solidFill>
              </a:rPr>
              <a:t>家族性低</a:t>
            </a:r>
            <a:r>
              <a:rPr lang="en-US" altLang="ja-JP" sz="4000" dirty="0" smtClean="0">
                <a:solidFill>
                  <a:srgbClr val="FFC000"/>
                </a:solidFill>
              </a:rPr>
              <a:t>K</a:t>
            </a:r>
            <a:r>
              <a:rPr lang="ja-JP" altLang="en-US" sz="4000" dirty="0" smtClean="0">
                <a:solidFill>
                  <a:srgbClr val="FFC000"/>
                </a:solidFill>
              </a:rPr>
              <a:t>性周期性四肢麻痺</a:t>
            </a:r>
            <a:r>
              <a:rPr lang="en-US" altLang="ja-JP" sz="4000" dirty="0" smtClean="0">
                <a:solidFill>
                  <a:srgbClr val="FFC000"/>
                </a:solidFill>
                <a:latin typeface="Century" pitchFamily="18" charset="0"/>
              </a:rPr>
              <a:t>(FHPP:</a:t>
            </a:r>
          </a:p>
          <a:p>
            <a:pPr marL="0" indent="0" algn="ctr">
              <a:buNone/>
            </a:pPr>
            <a:r>
              <a:rPr lang="en-US" altLang="ja-JP" sz="4000" dirty="0" smtClean="0">
                <a:solidFill>
                  <a:srgbClr val="FFC000"/>
                </a:solidFill>
                <a:latin typeface="Century" pitchFamily="18" charset="0"/>
              </a:rPr>
              <a:t>familial hypokalemic periodic paralysis)</a:t>
            </a:r>
          </a:p>
        </p:txBody>
      </p:sp>
      <p:sp>
        <p:nvSpPr>
          <p:cNvPr id="7" name="コンテンツ プレースホルダー 2"/>
          <p:cNvSpPr>
            <a:spLocks noGrp="1"/>
          </p:cNvSpPr>
          <p:nvPr>
            <p:ph sz="quarter" idx="13"/>
          </p:nvPr>
        </p:nvSpPr>
        <p:spPr>
          <a:xfrm>
            <a:off x="34925" y="1700213"/>
            <a:ext cx="9036050" cy="5157787"/>
          </a:xfrm>
        </p:spPr>
        <p:txBody>
          <a:bodyPr>
            <a:normAutofit fontScale="92500" lnSpcReduction="10000"/>
          </a:bodyPr>
          <a:lstStyle/>
          <a:p>
            <a:pPr marL="0" indent="0">
              <a:buNone/>
            </a:pPr>
            <a:r>
              <a:rPr lang="en-US" altLang="ja-JP" sz="4000" dirty="0"/>
              <a:t>【 TPP</a:t>
            </a:r>
            <a:r>
              <a:rPr lang="ja-JP" altLang="en-US" sz="4000" dirty="0"/>
              <a:t>との共通点</a:t>
            </a:r>
            <a:r>
              <a:rPr lang="en-US" altLang="ja-JP" sz="4000" dirty="0"/>
              <a:t>】</a:t>
            </a:r>
          </a:p>
          <a:p>
            <a:r>
              <a:rPr lang="ja-JP" altLang="en-US" sz="4000" dirty="0"/>
              <a:t>低</a:t>
            </a:r>
            <a:r>
              <a:rPr lang="en-US" altLang="ja-JP" sz="4000" dirty="0"/>
              <a:t>K</a:t>
            </a:r>
            <a:r>
              <a:rPr lang="ja-JP" altLang="en-US" sz="4000" dirty="0"/>
              <a:t>血症、四肢麻痺をきたす。</a:t>
            </a:r>
            <a:endParaRPr lang="en-US" altLang="ja-JP" sz="4000" dirty="0"/>
          </a:p>
          <a:p>
            <a:endParaRPr lang="en-US" altLang="ja-JP" sz="2600" dirty="0"/>
          </a:p>
          <a:p>
            <a:pPr marL="0" indent="0">
              <a:buNone/>
            </a:pPr>
            <a:r>
              <a:rPr lang="en-US" altLang="ja-JP" sz="4000" dirty="0"/>
              <a:t>【TPP</a:t>
            </a:r>
            <a:r>
              <a:rPr lang="ja-JP" altLang="en-US" sz="4000" dirty="0"/>
              <a:t>との相違点</a:t>
            </a:r>
            <a:r>
              <a:rPr lang="en-US" altLang="ja-JP" sz="4000" dirty="0"/>
              <a:t>】</a:t>
            </a:r>
          </a:p>
          <a:p>
            <a:r>
              <a:rPr lang="en-US" altLang="ja-JP" sz="4000" dirty="0">
                <a:solidFill>
                  <a:srgbClr val="FFFF00"/>
                </a:solidFill>
                <a:latin typeface="Century" pitchFamily="18" charset="0"/>
              </a:rPr>
              <a:t>20</a:t>
            </a:r>
            <a:r>
              <a:rPr lang="ja-JP" altLang="en-US" sz="4000" dirty="0">
                <a:solidFill>
                  <a:srgbClr val="FFFF00"/>
                </a:solidFill>
                <a:latin typeface="Century" pitchFamily="18" charset="0"/>
              </a:rPr>
              <a:t>歳以下</a:t>
            </a:r>
            <a:r>
              <a:rPr lang="ja-JP" altLang="en-US" sz="4000" dirty="0">
                <a:latin typeface="Century" pitchFamily="18" charset="0"/>
              </a:rPr>
              <a:t>に多く、</a:t>
            </a:r>
            <a:r>
              <a:rPr lang="ja-JP" altLang="en-US" sz="4000" dirty="0"/>
              <a:t>男女比に</a:t>
            </a:r>
            <a:r>
              <a:rPr lang="ja-JP" altLang="en-US" sz="4000" dirty="0">
                <a:solidFill>
                  <a:srgbClr val="FFFF00"/>
                </a:solidFill>
              </a:rPr>
              <a:t>差はない</a:t>
            </a:r>
            <a:r>
              <a:rPr lang="ja-JP" altLang="en-US" sz="4000" dirty="0"/>
              <a:t>。</a:t>
            </a:r>
            <a:endParaRPr lang="en-US" altLang="ja-JP" sz="4000" dirty="0"/>
          </a:p>
          <a:p>
            <a:r>
              <a:rPr lang="en-US" altLang="ja-JP" sz="4000" dirty="0"/>
              <a:t>TPP</a:t>
            </a:r>
            <a:r>
              <a:rPr lang="ja-JP" altLang="en-US" sz="4000" dirty="0"/>
              <a:t>と異なり</a:t>
            </a:r>
            <a:r>
              <a:rPr lang="ja-JP" altLang="en-US" sz="4000" dirty="0">
                <a:solidFill>
                  <a:srgbClr val="FFFF00"/>
                </a:solidFill>
              </a:rPr>
              <a:t>甲状腺機能亢進症は認めない</a:t>
            </a:r>
            <a:r>
              <a:rPr lang="ja-JP" altLang="en-US" sz="4000" dirty="0"/>
              <a:t>。</a:t>
            </a:r>
            <a:endParaRPr lang="en-US" altLang="ja-JP" sz="4000" dirty="0"/>
          </a:p>
          <a:p>
            <a:r>
              <a:rPr lang="ja-JP" altLang="en-US" sz="4000" dirty="0">
                <a:solidFill>
                  <a:srgbClr val="FFFF00"/>
                </a:solidFill>
              </a:rPr>
              <a:t>常染色体優性遺伝</a:t>
            </a:r>
            <a:r>
              <a:rPr lang="en-US" altLang="ja-JP" sz="4000" dirty="0"/>
              <a:t>(TPP</a:t>
            </a:r>
            <a:r>
              <a:rPr lang="ja-JP" altLang="en-US" sz="4000" dirty="0"/>
              <a:t>は家族性はまれ</a:t>
            </a:r>
            <a:r>
              <a:rPr lang="en-US" altLang="ja-JP" sz="4000" dirty="0"/>
              <a:t>)</a:t>
            </a:r>
            <a:endParaRPr lang="ja-JP" altLang="en-US" sz="4000" dirty="0"/>
          </a:p>
          <a:p>
            <a:endParaRPr kumimoji="1" lang="en-US" altLang="ja-JP" sz="4000" dirty="0" smtClean="0">
              <a:latin typeface="Century" pitchFamily="18" charset="0"/>
            </a:endParaRPr>
          </a:p>
        </p:txBody>
      </p:sp>
    </p:spTree>
    <p:extLst>
      <p:ext uri="{BB962C8B-B14F-4D97-AF65-F5344CB8AC3E}">
        <p14:creationId xmlns:p14="http://schemas.microsoft.com/office/powerpoint/2010/main" val="10962198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1403648" y="-27384"/>
            <a:ext cx="5904656" cy="648072"/>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Aft>
                <a:spcPts val="0"/>
              </a:spcAft>
              <a:buNone/>
              <a:defRPr/>
            </a:pPr>
            <a:endParaRPr lang="en-US" altLang="ja-JP" sz="4400" b="1" dirty="0" smtClean="0">
              <a:solidFill>
                <a:srgbClr val="FFC000"/>
              </a:solidFill>
              <a:latin typeface="Century" pitchFamily="18" charset="0"/>
            </a:endParaRPr>
          </a:p>
        </p:txBody>
      </p:sp>
      <p:pic>
        <p:nvPicPr>
          <p:cNvPr id="5" name="コンテンツ プレースホルダー 4" descr="画面の領域"/>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67544" y="22327"/>
            <a:ext cx="8209681" cy="6858000"/>
          </a:xfrm>
        </p:spPr>
      </p:pic>
    </p:spTree>
    <p:extLst>
      <p:ext uri="{BB962C8B-B14F-4D97-AF65-F5344CB8AC3E}">
        <p14:creationId xmlns:p14="http://schemas.microsoft.com/office/powerpoint/2010/main" val="39524568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1403648" y="-27384"/>
            <a:ext cx="5904656" cy="648072"/>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Aft>
                <a:spcPts val="0"/>
              </a:spcAft>
              <a:buNone/>
              <a:defRPr/>
            </a:pPr>
            <a:endParaRPr lang="en-US" altLang="ja-JP" sz="4400" b="1" dirty="0" smtClean="0">
              <a:solidFill>
                <a:srgbClr val="FFC000"/>
              </a:solidFill>
              <a:latin typeface="Century" pitchFamily="18" charset="0"/>
            </a:endParaRPr>
          </a:p>
        </p:txBody>
      </p:sp>
      <p:pic>
        <p:nvPicPr>
          <p:cNvPr id="3" name="コンテンツ プレースホルダー 2" descr="画面の領域"/>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51520" y="0"/>
            <a:ext cx="8591966" cy="4941168"/>
          </a:xfrm>
        </p:spPr>
      </p:pic>
      <p:pic>
        <p:nvPicPr>
          <p:cNvPr id="4" name="図 3"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4923195"/>
            <a:ext cx="8568952" cy="1170623"/>
          </a:xfrm>
          <a:prstGeom prst="rect">
            <a:avLst/>
          </a:prstGeom>
        </p:spPr>
      </p:pic>
    </p:spTree>
    <p:extLst>
      <p:ext uri="{BB962C8B-B14F-4D97-AF65-F5344CB8AC3E}">
        <p14:creationId xmlns:p14="http://schemas.microsoft.com/office/powerpoint/2010/main" val="1031553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394841" y="2060848"/>
            <a:ext cx="8713663" cy="3240360"/>
          </a:xfrm>
        </p:spPr>
        <p:txBody>
          <a:bodyPr>
            <a:noAutofit/>
          </a:bodyPr>
          <a:lstStyle/>
          <a:p>
            <a:pPr fontAlgn="auto">
              <a:spcAft>
                <a:spcPts val="0"/>
              </a:spcAft>
              <a:defRPr/>
            </a:pPr>
            <a:r>
              <a:rPr lang="ja-JP" altLang="en-US" sz="4000" dirty="0" smtClean="0"/>
              <a:t>現時点で考えられる疾患は？</a:t>
            </a:r>
            <a:endParaRPr lang="en-US" altLang="ja-JP" sz="4000" dirty="0" smtClean="0"/>
          </a:p>
          <a:p>
            <a:pPr fontAlgn="auto">
              <a:spcAft>
                <a:spcPts val="0"/>
              </a:spcAft>
              <a:defRPr/>
            </a:pPr>
            <a:endParaRPr lang="en-US" altLang="ja-JP" sz="4000" dirty="0"/>
          </a:p>
          <a:p>
            <a:pPr fontAlgn="auto">
              <a:spcAft>
                <a:spcPts val="0"/>
              </a:spcAft>
              <a:defRPr/>
            </a:pPr>
            <a:r>
              <a:rPr lang="ja-JP" altLang="en-US" sz="4000" dirty="0" smtClean="0"/>
              <a:t>さらに問診していくうえで確認したいことは？</a:t>
            </a:r>
            <a:endParaRPr lang="en-US" altLang="ja-JP" sz="3600" dirty="0" smtClean="0"/>
          </a:p>
        </p:txBody>
      </p:sp>
      <p:sp>
        <p:nvSpPr>
          <p:cNvPr id="6" name="コンテンツ プレースホルダー 2"/>
          <p:cNvSpPr txBox="1">
            <a:spLocks/>
          </p:cNvSpPr>
          <p:nvPr/>
        </p:nvSpPr>
        <p:spPr>
          <a:xfrm>
            <a:off x="1403648" y="188640"/>
            <a:ext cx="5904656" cy="864096"/>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Aft>
                <a:spcPts val="0"/>
              </a:spcAft>
              <a:buNone/>
              <a:defRPr/>
            </a:pPr>
            <a:r>
              <a:rPr lang="en-US" altLang="ja-JP" sz="4400" b="1" dirty="0" smtClean="0">
                <a:solidFill>
                  <a:srgbClr val="FFC000"/>
                </a:solidFill>
                <a:latin typeface="Century" pitchFamily="18" charset="0"/>
              </a:rPr>
              <a:t>Question 1</a:t>
            </a:r>
          </a:p>
        </p:txBody>
      </p:sp>
    </p:spTree>
    <p:extLst>
      <p:ext uri="{BB962C8B-B14F-4D97-AF65-F5344CB8AC3E}">
        <p14:creationId xmlns:p14="http://schemas.microsoft.com/office/powerpoint/2010/main" val="1844554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1403648" y="44624"/>
            <a:ext cx="5904656" cy="864096"/>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Aft>
                <a:spcPts val="0"/>
              </a:spcAft>
              <a:buNone/>
              <a:defRPr/>
            </a:pPr>
            <a:r>
              <a:rPr lang="en-US" altLang="ja-JP" sz="4400" b="1" dirty="0" smtClean="0">
                <a:solidFill>
                  <a:srgbClr val="FFC000"/>
                </a:solidFill>
                <a:latin typeface="Century" pitchFamily="18" charset="0"/>
              </a:rPr>
              <a:t>Review of systems</a:t>
            </a:r>
          </a:p>
        </p:txBody>
      </p:sp>
      <p:sp>
        <p:nvSpPr>
          <p:cNvPr id="5" name="コンテンツ プレースホルダー 2"/>
          <p:cNvSpPr>
            <a:spLocks noGrp="1"/>
          </p:cNvSpPr>
          <p:nvPr>
            <p:ph sz="quarter" idx="13"/>
          </p:nvPr>
        </p:nvSpPr>
        <p:spPr>
          <a:xfrm>
            <a:off x="179512" y="980728"/>
            <a:ext cx="8857109" cy="5688632"/>
          </a:xfrm>
        </p:spPr>
        <p:txBody>
          <a:bodyPr>
            <a:noAutofit/>
          </a:bodyPr>
          <a:lstStyle/>
          <a:p>
            <a:r>
              <a:rPr kumimoji="1" lang="ja-JP" altLang="en-US" sz="3200" dirty="0" smtClean="0">
                <a:latin typeface="+mj-ea"/>
                <a:ea typeface="+mj-ea"/>
              </a:rPr>
              <a:t>頭部</a:t>
            </a:r>
            <a:endParaRPr kumimoji="1" lang="en-US" altLang="ja-JP" sz="3200" dirty="0" smtClean="0">
              <a:latin typeface="+mj-ea"/>
              <a:ea typeface="+mj-ea"/>
            </a:endParaRPr>
          </a:p>
          <a:p>
            <a:pPr marL="0" indent="0">
              <a:buNone/>
            </a:pPr>
            <a:r>
              <a:rPr lang="ja-JP" altLang="en-US" sz="3200" dirty="0">
                <a:latin typeface="+mj-ea"/>
                <a:ea typeface="+mj-ea"/>
              </a:rPr>
              <a:t>　</a:t>
            </a:r>
            <a:r>
              <a:rPr lang="ja-JP" altLang="en-US" sz="3200" dirty="0" smtClean="0">
                <a:latin typeface="+mj-ea"/>
                <a:ea typeface="+mj-ea"/>
              </a:rPr>
              <a:t>頭痛</a:t>
            </a:r>
            <a:r>
              <a:rPr lang="en-US" altLang="ja-JP" sz="3200" dirty="0">
                <a:latin typeface="+mj-ea"/>
              </a:rPr>
              <a:t>-</a:t>
            </a:r>
            <a:endParaRPr lang="en-US" altLang="ja-JP" sz="3200" dirty="0" smtClean="0">
              <a:latin typeface="+mj-ea"/>
              <a:ea typeface="+mj-ea"/>
            </a:endParaRPr>
          </a:p>
          <a:p>
            <a:r>
              <a:rPr lang="ja-JP" altLang="en-US" sz="3200" dirty="0" smtClean="0">
                <a:latin typeface="+mj-ea"/>
                <a:ea typeface="+mj-ea"/>
              </a:rPr>
              <a:t>頸部</a:t>
            </a:r>
            <a:endParaRPr lang="en-US" altLang="ja-JP" sz="3200" dirty="0" smtClean="0">
              <a:latin typeface="+mj-ea"/>
              <a:ea typeface="+mj-ea"/>
            </a:endParaRPr>
          </a:p>
          <a:p>
            <a:pPr marL="0" indent="0">
              <a:buNone/>
            </a:pPr>
            <a:r>
              <a:rPr kumimoji="1" lang="ja-JP" altLang="en-US" sz="3200" dirty="0" smtClean="0">
                <a:latin typeface="+mj-ea"/>
                <a:ea typeface="+mj-ea"/>
              </a:rPr>
              <a:t>　リンパ節腫脹</a:t>
            </a:r>
            <a:r>
              <a:rPr lang="en-US" altLang="ja-JP" sz="3200" dirty="0" smtClean="0">
                <a:latin typeface="+mj-ea"/>
                <a:ea typeface="+mj-ea"/>
              </a:rPr>
              <a:t>-  </a:t>
            </a:r>
            <a:r>
              <a:rPr lang="ja-JP" altLang="en-US" sz="3200" dirty="0" smtClean="0">
                <a:latin typeface="+mj-ea"/>
                <a:ea typeface="+mj-ea"/>
              </a:rPr>
              <a:t>前頸部腫脹</a:t>
            </a:r>
            <a:r>
              <a:rPr lang="en-US" altLang="ja-JP" sz="3200" dirty="0" smtClean="0">
                <a:latin typeface="+mj-ea"/>
                <a:ea typeface="+mj-ea"/>
              </a:rPr>
              <a:t>-</a:t>
            </a:r>
            <a:endParaRPr lang="en-US" altLang="ja-JP" sz="3200" dirty="0">
              <a:latin typeface="+mj-ea"/>
              <a:ea typeface="+mj-ea"/>
            </a:endParaRPr>
          </a:p>
          <a:p>
            <a:r>
              <a:rPr lang="ja-JP" altLang="en-US" sz="3200" dirty="0" smtClean="0">
                <a:latin typeface="+mj-ea"/>
                <a:ea typeface="+mj-ea"/>
              </a:rPr>
              <a:t>胸部・血管　</a:t>
            </a:r>
            <a:endParaRPr lang="en-US" altLang="ja-JP" sz="3200" dirty="0" smtClean="0">
              <a:latin typeface="+mj-ea"/>
              <a:ea typeface="+mj-ea"/>
            </a:endParaRPr>
          </a:p>
          <a:p>
            <a:pPr marL="0" indent="0">
              <a:buNone/>
            </a:pPr>
            <a:r>
              <a:rPr lang="ja-JP" altLang="en-US" sz="3200" dirty="0" smtClean="0">
                <a:latin typeface="+mj-ea"/>
                <a:ea typeface="+mj-ea"/>
              </a:rPr>
              <a:t>　咳</a:t>
            </a:r>
            <a:r>
              <a:rPr lang="en-US" altLang="ja-JP" sz="3200" dirty="0" smtClean="0">
                <a:latin typeface="+mj-ea"/>
                <a:ea typeface="+mj-ea"/>
              </a:rPr>
              <a:t>-</a:t>
            </a:r>
            <a:r>
              <a:rPr lang="ja-JP" altLang="en-US" sz="3200" dirty="0" smtClean="0">
                <a:latin typeface="+mj-ea"/>
                <a:ea typeface="+mj-ea"/>
              </a:rPr>
              <a:t>　痰</a:t>
            </a:r>
            <a:r>
              <a:rPr lang="en-US" altLang="ja-JP" sz="3200" dirty="0" smtClean="0">
                <a:latin typeface="+mj-ea"/>
                <a:ea typeface="+mj-ea"/>
              </a:rPr>
              <a:t>-</a:t>
            </a:r>
            <a:r>
              <a:rPr lang="ja-JP" altLang="en-US" sz="3200" dirty="0" smtClean="0">
                <a:latin typeface="+mj-ea"/>
                <a:ea typeface="+mj-ea"/>
              </a:rPr>
              <a:t>　呼吸苦</a:t>
            </a:r>
            <a:r>
              <a:rPr lang="en-US" altLang="ja-JP" sz="3200" dirty="0" smtClean="0">
                <a:latin typeface="+mj-ea"/>
                <a:ea typeface="+mj-ea"/>
              </a:rPr>
              <a:t>-</a:t>
            </a:r>
            <a:r>
              <a:rPr lang="ja-JP" altLang="en-US" sz="3200" dirty="0" smtClean="0">
                <a:latin typeface="+mj-ea"/>
                <a:ea typeface="+mj-ea"/>
              </a:rPr>
              <a:t>　動悸</a:t>
            </a:r>
            <a:r>
              <a:rPr lang="en-US" altLang="ja-JP" sz="3200" dirty="0" smtClean="0">
                <a:latin typeface="+mj-ea"/>
                <a:ea typeface="+mj-ea"/>
              </a:rPr>
              <a:t>-</a:t>
            </a:r>
            <a:r>
              <a:rPr lang="ja-JP" altLang="en-US" sz="3200" dirty="0" smtClean="0">
                <a:latin typeface="+mj-ea"/>
                <a:ea typeface="+mj-ea"/>
              </a:rPr>
              <a:t>　胸背部痛</a:t>
            </a:r>
            <a:r>
              <a:rPr lang="en-US" altLang="ja-JP" sz="3200" dirty="0" smtClean="0">
                <a:latin typeface="+mj-ea"/>
                <a:ea typeface="+mj-ea"/>
              </a:rPr>
              <a:t>-</a:t>
            </a:r>
            <a:r>
              <a:rPr lang="ja-JP" altLang="en-US" sz="3200" dirty="0" smtClean="0">
                <a:latin typeface="+mj-ea"/>
                <a:ea typeface="+mj-ea"/>
              </a:rPr>
              <a:t>　</a:t>
            </a:r>
            <a:endParaRPr lang="en-US" altLang="ja-JP" sz="3200" dirty="0" smtClean="0">
              <a:latin typeface="+mj-ea"/>
              <a:ea typeface="+mj-ea"/>
            </a:endParaRPr>
          </a:p>
          <a:p>
            <a:r>
              <a:rPr lang="ja-JP" altLang="en-US" sz="3200" dirty="0" smtClean="0">
                <a:latin typeface="+mj-ea"/>
                <a:ea typeface="+mj-ea"/>
              </a:rPr>
              <a:t>消化器系</a:t>
            </a:r>
            <a:endParaRPr lang="en-US" altLang="ja-JP" sz="3200" dirty="0" smtClean="0">
              <a:latin typeface="+mj-ea"/>
              <a:ea typeface="+mj-ea"/>
            </a:endParaRPr>
          </a:p>
          <a:p>
            <a:pPr marL="0" indent="0">
              <a:buNone/>
            </a:pPr>
            <a:r>
              <a:rPr lang="ja-JP" altLang="en-US" sz="3200" dirty="0" smtClean="0">
                <a:latin typeface="+mj-ea"/>
                <a:ea typeface="+mj-ea"/>
              </a:rPr>
              <a:t>　悪心</a:t>
            </a:r>
            <a:r>
              <a:rPr lang="en-US" altLang="ja-JP" sz="3200" dirty="0">
                <a:latin typeface="+mj-ea"/>
                <a:ea typeface="+mj-ea"/>
              </a:rPr>
              <a:t>- </a:t>
            </a:r>
            <a:r>
              <a:rPr lang="ja-JP" altLang="en-US" sz="3200" dirty="0" smtClean="0">
                <a:latin typeface="+mj-ea"/>
                <a:ea typeface="+mj-ea"/>
              </a:rPr>
              <a:t>　嘔吐</a:t>
            </a:r>
            <a:r>
              <a:rPr lang="en-US" altLang="ja-JP" sz="3200" dirty="0">
                <a:latin typeface="+mj-ea"/>
                <a:ea typeface="+mj-ea"/>
              </a:rPr>
              <a:t>- </a:t>
            </a:r>
            <a:r>
              <a:rPr lang="ja-JP" altLang="en-US" sz="3200" dirty="0" smtClean="0">
                <a:latin typeface="+mj-ea"/>
                <a:ea typeface="+mj-ea"/>
              </a:rPr>
              <a:t>　腹痛</a:t>
            </a:r>
            <a:r>
              <a:rPr lang="en-US" altLang="ja-JP" sz="3200" dirty="0">
                <a:latin typeface="+mj-ea"/>
                <a:ea typeface="+mj-ea"/>
              </a:rPr>
              <a:t>- </a:t>
            </a:r>
            <a:r>
              <a:rPr lang="ja-JP" altLang="en-US" sz="3200" dirty="0" smtClean="0">
                <a:latin typeface="+mj-ea"/>
                <a:ea typeface="+mj-ea"/>
              </a:rPr>
              <a:t>　下痢</a:t>
            </a:r>
            <a:r>
              <a:rPr lang="en-US" altLang="ja-JP" sz="3200" dirty="0">
                <a:latin typeface="+mj-ea"/>
                <a:ea typeface="+mj-ea"/>
              </a:rPr>
              <a:t>- </a:t>
            </a:r>
            <a:r>
              <a:rPr lang="ja-JP" altLang="en-US" sz="3200" dirty="0" smtClean="0">
                <a:latin typeface="+mj-ea"/>
                <a:ea typeface="+mj-ea"/>
              </a:rPr>
              <a:t>　便秘</a:t>
            </a:r>
            <a:r>
              <a:rPr lang="en-US" altLang="ja-JP" sz="3200" dirty="0" smtClean="0">
                <a:latin typeface="+mj-ea"/>
                <a:ea typeface="+mj-ea"/>
              </a:rPr>
              <a:t>-</a:t>
            </a:r>
            <a:r>
              <a:rPr lang="ja-JP" altLang="en-US" sz="2400" dirty="0">
                <a:latin typeface="+mj-ea"/>
                <a:ea typeface="+mj-ea"/>
              </a:rPr>
              <a:t>　</a:t>
            </a:r>
            <a:endParaRPr kumimoji="1" lang="ja-JP" altLang="en-US" sz="2400" dirty="0">
              <a:latin typeface="+mj-ea"/>
              <a:ea typeface="+mj-ea"/>
            </a:endParaRPr>
          </a:p>
        </p:txBody>
      </p:sp>
    </p:spTree>
    <p:extLst>
      <p:ext uri="{BB962C8B-B14F-4D97-AF65-F5344CB8AC3E}">
        <p14:creationId xmlns:p14="http://schemas.microsoft.com/office/powerpoint/2010/main" val="49710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1403648" y="-99392"/>
            <a:ext cx="5904656" cy="576064"/>
          </a:xfrm>
          <a:prstGeom prst="rect">
            <a:avLst/>
          </a:prstGeom>
        </p:spPr>
        <p:txBody>
          <a:bodyPr vert="horz" lIns="91440" tIns="45720" rIns="91440" bIns="45720" rtlCol="0">
            <a:noAutofit/>
          </a:bodyPr>
          <a:lstStyle>
            <a:lvl1pPr marL="342900" indent="-3429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kumimoji="1"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a:lstStyle>
          <a:p>
            <a:pPr marL="0" indent="0" algn="ctr" fontAlgn="auto">
              <a:spcAft>
                <a:spcPts val="0"/>
              </a:spcAft>
              <a:buNone/>
              <a:defRPr/>
            </a:pPr>
            <a:r>
              <a:rPr lang="en-US" altLang="ja-JP" sz="4400" b="1" dirty="0" smtClean="0">
                <a:solidFill>
                  <a:srgbClr val="FFC000"/>
                </a:solidFill>
                <a:latin typeface="Century" pitchFamily="18" charset="0"/>
              </a:rPr>
              <a:t>Review of systems</a:t>
            </a:r>
          </a:p>
        </p:txBody>
      </p:sp>
      <p:sp>
        <p:nvSpPr>
          <p:cNvPr id="7" name="コンテンツ プレースホルダー 2"/>
          <p:cNvSpPr>
            <a:spLocks noGrp="1"/>
          </p:cNvSpPr>
          <p:nvPr>
            <p:ph sz="quarter" idx="13"/>
          </p:nvPr>
        </p:nvSpPr>
        <p:spPr>
          <a:xfrm>
            <a:off x="179512" y="548680"/>
            <a:ext cx="8892480" cy="6048672"/>
          </a:xfrm>
        </p:spPr>
        <p:txBody>
          <a:bodyPr>
            <a:noAutofit/>
          </a:bodyPr>
          <a:lstStyle/>
          <a:p>
            <a:r>
              <a:rPr lang="ja-JP" altLang="en-US" sz="3000" dirty="0">
                <a:latin typeface="+mn-ea"/>
              </a:rPr>
              <a:t>泌尿器</a:t>
            </a:r>
            <a:r>
              <a:rPr lang="ja-JP" altLang="en-US" sz="3000" dirty="0" smtClean="0">
                <a:latin typeface="+mn-ea"/>
              </a:rPr>
              <a:t>系</a:t>
            </a:r>
            <a:endParaRPr lang="en-US" altLang="ja-JP" sz="3000" dirty="0" smtClean="0">
              <a:latin typeface="+mn-ea"/>
            </a:endParaRPr>
          </a:p>
          <a:p>
            <a:pPr marL="0" indent="0">
              <a:buNone/>
            </a:pPr>
            <a:r>
              <a:rPr lang="ja-JP" altLang="en-US" sz="3000" dirty="0" smtClean="0">
                <a:latin typeface="+mn-ea"/>
              </a:rPr>
              <a:t>　排尿時痛</a:t>
            </a:r>
            <a:r>
              <a:rPr lang="en-US" altLang="ja-JP" sz="3000" dirty="0" smtClean="0">
                <a:latin typeface="+mn-ea"/>
              </a:rPr>
              <a:t>-</a:t>
            </a:r>
            <a:r>
              <a:rPr lang="ja-JP" altLang="en-US" sz="3000" dirty="0" smtClean="0">
                <a:latin typeface="+mn-ea"/>
              </a:rPr>
              <a:t>　膀胱・直腸障害</a:t>
            </a:r>
            <a:r>
              <a:rPr lang="en-US" altLang="ja-JP" sz="3000" dirty="0" smtClean="0">
                <a:latin typeface="+mn-ea"/>
              </a:rPr>
              <a:t>-</a:t>
            </a:r>
            <a:r>
              <a:rPr lang="ja-JP" altLang="en-US" sz="3000" dirty="0" smtClean="0">
                <a:latin typeface="+mn-ea"/>
              </a:rPr>
              <a:t>　失禁</a:t>
            </a:r>
            <a:r>
              <a:rPr lang="en-US" altLang="ja-JP" sz="3000" dirty="0" smtClean="0">
                <a:latin typeface="+mn-ea"/>
              </a:rPr>
              <a:t>-</a:t>
            </a:r>
            <a:r>
              <a:rPr lang="ja-JP" altLang="en-US" sz="3000" dirty="0" smtClean="0">
                <a:latin typeface="+mn-ea"/>
              </a:rPr>
              <a:t>　</a:t>
            </a:r>
            <a:endParaRPr lang="en-US" altLang="ja-JP" sz="3000" dirty="0">
              <a:latin typeface="+mn-ea"/>
            </a:endParaRPr>
          </a:p>
          <a:p>
            <a:r>
              <a:rPr lang="ja-JP" altLang="en-US" sz="3000" dirty="0" smtClean="0">
                <a:latin typeface="+mn-ea"/>
              </a:rPr>
              <a:t>神経系</a:t>
            </a:r>
            <a:endParaRPr lang="en-US" altLang="ja-JP" sz="3000" dirty="0" smtClean="0">
              <a:latin typeface="+mn-ea"/>
            </a:endParaRPr>
          </a:p>
          <a:p>
            <a:pPr marL="0" indent="0">
              <a:buNone/>
            </a:pPr>
            <a:r>
              <a:rPr lang="ja-JP" altLang="en-US" sz="3000" dirty="0" smtClean="0">
                <a:latin typeface="+mn-ea"/>
              </a:rPr>
              <a:t>　項部硬直</a:t>
            </a:r>
            <a:r>
              <a:rPr lang="en-US" altLang="ja-JP" sz="3000" dirty="0" smtClean="0">
                <a:latin typeface="+mn-ea"/>
              </a:rPr>
              <a:t>-</a:t>
            </a:r>
            <a:r>
              <a:rPr lang="ja-JP" altLang="en-US" sz="3000" dirty="0" smtClean="0">
                <a:latin typeface="+mn-ea"/>
              </a:rPr>
              <a:t>　</a:t>
            </a:r>
            <a:r>
              <a:rPr lang="en-US" altLang="ja-JP" sz="3000" dirty="0" err="1" smtClean="0">
                <a:latin typeface="+mn-ea"/>
              </a:rPr>
              <a:t>Kernig</a:t>
            </a:r>
            <a:r>
              <a:rPr lang="ja-JP" altLang="en-US" sz="3000" dirty="0" smtClean="0">
                <a:latin typeface="+mn-ea"/>
              </a:rPr>
              <a:t>徴候</a:t>
            </a:r>
            <a:r>
              <a:rPr lang="en-US" altLang="ja-JP" sz="3000" dirty="0" smtClean="0">
                <a:latin typeface="+mn-ea"/>
              </a:rPr>
              <a:t>-</a:t>
            </a:r>
            <a:r>
              <a:rPr lang="ja-JP" altLang="en-US" sz="3000" dirty="0" smtClean="0">
                <a:latin typeface="+mn-ea"/>
              </a:rPr>
              <a:t>　</a:t>
            </a:r>
            <a:r>
              <a:rPr lang="ja-JP" altLang="en-US" sz="3000" dirty="0" smtClean="0">
                <a:solidFill>
                  <a:srgbClr val="FFFF00"/>
                </a:solidFill>
                <a:latin typeface="+mn-ea"/>
              </a:rPr>
              <a:t>四肢脱力</a:t>
            </a:r>
            <a:r>
              <a:rPr lang="en-US" altLang="ja-JP" sz="3000" dirty="0" smtClean="0">
                <a:solidFill>
                  <a:srgbClr val="FFFF00"/>
                </a:solidFill>
                <a:latin typeface="+mn-ea"/>
              </a:rPr>
              <a:t>+</a:t>
            </a:r>
          </a:p>
          <a:p>
            <a:r>
              <a:rPr lang="ja-JP" altLang="en-US" sz="3000" dirty="0" smtClean="0">
                <a:latin typeface="+mn-ea"/>
              </a:rPr>
              <a:t>筋骨格系</a:t>
            </a:r>
            <a:endParaRPr lang="en-US" altLang="ja-JP" sz="3000" dirty="0" smtClean="0">
              <a:latin typeface="+mn-ea"/>
            </a:endParaRPr>
          </a:p>
          <a:p>
            <a:pPr marL="0" indent="0">
              <a:buNone/>
            </a:pPr>
            <a:r>
              <a:rPr lang="ja-JP" altLang="en-US" sz="3000" dirty="0" smtClean="0">
                <a:latin typeface="+mn-ea"/>
              </a:rPr>
              <a:t>　関節痛</a:t>
            </a:r>
            <a:r>
              <a:rPr lang="en-US" altLang="ja-JP" sz="3000" dirty="0" smtClean="0">
                <a:latin typeface="+mn-ea"/>
              </a:rPr>
              <a:t>-</a:t>
            </a:r>
            <a:r>
              <a:rPr lang="ja-JP" altLang="en-US" sz="3000" dirty="0" smtClean="0">
                <a:latin typeface="+mn-ea"/>
              </a:rPr>
              <a:t>　筋肉痛</a:t>
            </a:r>
            <a:r>
              <a:rPr lang="en-US" altLang="ja-JP" sz="3000" dirty="0" smtClean="0">
                <a:latin typeface="+mn-ea"/>
              </a:rPr>
              <a:t>-</a:t>
            </a:r>
            <a:r>
              <a:rPr lang="ja-JP" altLang="en-US" sz="3000" dirty="0" smtClean="0">
                <a:latin typeface="+mn-ea"/>
              </a:rPr>
              <a:t>　背部痛</a:t>
            </a:r>
            <a:r>
              <a:rPr lang="en-US" altLang="ja-JP" sz="3000" dirty="0" smtClean="0">
                <a:latin typeface="+mn-ea"/>
              </a:rPr>
              <a:t>-</a:t>
            </a:r>
            <a:r>
              <a:rPr lang="ja-JP" altLang="en-US" sz="3000" dirty="0" smtClean="0">
                <a:latin typeface="+mn-ea"/>
              </a:rPr>
              <a:t>　</a:t>
            </a:r>
            <a:r>
              <a:rPr lang="ja-JP" altLang="en-US" sz="3000" dirty="0" smtClean="0">
                <a:solidFill>
                  <a:srgbClr val="FFFF00"/>
                </a:solidFill>
                <a:latin typeface="+mn-ea"/>
              </a:rPr>
              <a:t>四肢脱力</a:t>
            </a:r>
            <a:r>
              <a:rPr lang="en-US" altLang="ja-JP" sz="3000" dirty="0" smtClean="0">
                <a:solidFill>
                  <a:srgbClr val="FFFF00"/>
                </a:solidFill>
                <a:latin typeface="+mn-ea"/>
              </a:rPr>
              <a:t>+</a:t>
            </a:r>
          </a:p>
          <a:p>
            <a:r>
              <a:rPr lang="ja-JP" altLang="en-US" sz="3000" dirty="0" smtClean="0">
                <a:latin typeface="+mn-ea"/>
              </a:rPr>
              <a:t>血液系</a:t>
            </a:r>
            <a:endParaRPr lang="en-US" altLang="ja-JP" sz="3000" dirty="0" smtClean="0">
              <a:latin typeface="+mn-ea"/>
            </a:endParaRPr>
          </a:p>
          <a:p>
            <a:pPr marL="0" indent="0">
              <a:buNone/>
            </a:pPr>
            <a:r>
              <a:rPr lang="ja-JP" altLang="en-US" sz="3000" dirty="0">
                <a:latin typeface="+mn-ea"/>
              </a:rPr>
              <a:t>　</a:t>
            </a:r>
            <a:r>
              <a:rPr lang="ja-JP" altLang="en-US" sz="3000" dirty="0" smtClean="0">
                <a:latin typeface="+mn-ea"/>
              </a:rPr>
              <a:t>頸部</a:t>
            </a:r>
            <a:r>
              <a:rPr lang="ja-JP" altLang="en-US" sz="3000" dirty="0">
                <a:latin typeface="+mn-ea"/>
              </a:rPr>
              <a:t>、鎖骨上</a:t>
            </a:r>
            <a:r>
              <a:rPr lang="ja-JP" altLang="en-US" sz="3000" dirty="0" smtClean="0">
                <a:latin typeface="+mn-ea"/>
              </a:rPr>
              <a:t>、</a:t>
            </a:r>
            <a:r>
              <a:rPr lang="ja-JP" altLang="en-US" sz="3000" dirty="0">
                <a:latin typeface="+mn-ea"/>
              </a:rPr>
              <a:t>腋窩</a:t>
            </a:r>
            <a:r>
              <a:rPr lang="ja-JP" altLang="en-US" sz="3000" dirty="0" smtClean="0">
                <a:latin typeface="+mn-ea"/>
              </a:rPr>
              <a:t>リンパ</a:t>
            </a:r>
            <a:r>
              <a:rPr lang="ja-JP" altLang="en-US" sz="3000" dirty="0">
                <a:latin typeface="+mn-ea"/>
              </a:rPr>
              <a:t>節腫脹</a:t>
            </a:r>
            <a:r>
              <a:rPr lang="ja-JP" altLang="en-US" sz="3000" dirty="0" smtClean="0">
                <a:latin typeface="+mn-ea"/>
              </a:rPr>
              <a:t>なし</a:t>
            </a:r>
            <a:endParaRPr lang="en-US" altLang="ja-JP" sz="3000" dirty="0" smtClean="0">
              <a:latin typeface="+mn-ea"/>
            </a:endParaRPr>
          </a:p>
          <a:p>
            <a:r>
              <a:rPr lang="ja-JP" altLang="en-US" sz="3000" dirty="0" smtClean="0">
                <a:latin typeface="+mn-ea"/>
              </a:rPr>
              <a:t>皮膚</a:t>
            </a:r>
            <a:endParaRPr lang="en-US" altLang="ja-JP" sz="3000" dirty="0" smtClean="0">
              <a:latin typeface="+mn-ea"/>
            </a:endParaRPr>
          </a:p>
          <a:p>
            <a:pPr marL="0" indent="0">
              <a:buNone/>
            </a:pPr>
            <a:r>
              <a:rPr lang="ja-JP" altLang="en-US" sz="3000" dirty="0" smtClean="0">
                <a:latin typeface="+mn-ea"/>
              </a:rPr>
              <a:t>　特記事項なし</a:t>
            </a:r>
            <a:endParaRPr lang="en-US" altLang="ja-JP" sz="3000" dirty="0" smtClean="0">
              <a:latin typeface="+mn-ea"/>
            </a:endParaRPr>
          </a:p>
        </p:txBody>
      </p:sp>
    </p:spTree>
    <p:extLst>
      <p:ext uri="{BB962C8B-B14F-4D97-AF65-F5344CB8AC3E}">
        <p14:creationId xmlns:p14="http://schemas.microsoft.com/office/powerpoint/2010/main" val="2367712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50825" y="44624"/>
            <a:ext cx="8497888" cy="648072"/>
          </a:xfrm>
        </p:spPr>
        <p:txBody>
          <a:bodyPr/>
          <a:lstStyle/>
          <a:p>
            <a:pPr algn="ctr" fontAlgn="auto">
              <a:spcAft>
                <a:spcPts val="0"/>
              </a:spcAft>
              <a:defRPr/>
            </a:pPr>
            <a:r>
              <a:rPr lang="ja-JP" altLang="en-US" sz="4800" dirty="0" smtClean="0">
                <a:solidFill>
                  <a:schemeClr val="tx2">
                    <a:tint val="100000"/>
                    <a:satMod val="250000"/>
                  </a:schemeClr>
                </a:solidFill>
              </a:rPr>
              <a:t>追加の問診</a:t>
            </a:r>
            <a:endParaRPr lang="ja-JP" altLang="en-US" sz="4800" dirty="0">
              <a:solidFill>
                <a:schemeClr val="tx2">
                  <a:tint val="100000"/>
                  <a:satMod val="250000"/>
                </a:schemeClr>
              </a:solidFill>
            </a:endParaRPr>
          </a:p>
        </p:txBody>
      </p:sp>
      <p:sp>
        <p:nvSpPr>
          <p:cNvPr id="3" name="コンテンツ プレースホルダー 2"/>
          <p:cNvSpPr>
            <a:spLocks noGrp="1"/>
          </p:cNvSpPr>
          <p:nvPr>
            <p:ph sz="quarter" idx="13"/>
          </p:nvPr>
        </p:nvSpPr>
        <p:spPr>
          <a:xfrm>
            <a:off x="107504" y="476672"/>
            <a:ext cx="9072687" cy="5400600"/>
          </a:xfrm>
        </p:spPr>
        <p:txBody>
          <a:bodyPr>
            <a:noAutofit/>
          </a:bodyPr>
          <a:lstStyle/>
          <a:p>
            <a:pPr fontAlgn="auto">
              <a:spcAft>
                <a:spcPts val="0"/>
              </a:spcAft>
              <a:defRPr/>
            </a:pPr>
            <a:r>
              <a:rPr lang="ja-JP" altLang="en-US" sz="3100" dirty="0" smtClean="0"/>
              <a:t>このような症状は初めて。</a:t>
            </a:r>
            <a:endParaRPr lang="en-US" altLang="ja-JP" sz="3100" dirty="0" smtClean="0"/>
          </a:p>
          <a:p>
            <a:pPr fontAlgn="auto">
              <a:spcAft>
                <a:spcPts val="0"/>
              </a:spcAft>
              <a:defRPr/>
            </a:pPr>
            <a:r>
              <a:rPr lang="ja-JP" altLang="en-US" sz="3100" dirty="0" smtClean="0"/>
              <a:t>普段から山登りなどの適度</a:t>
            </a:r>
            <a:r>
              <a:rPr lang="ja-JP" altLang="en-US" sz="3100" dirty="0"/>
              <a:t>な</a:t>
            </a:r>
            <a:r>
              <a:rPr lang="ja-JP" altLang="en-US" sz="3100" dirty="0" smtClean="0"/>
              <a:t>運動をしている。</a:t>
            </a:r>
            <a:endParaRPr lang="en-US" altLang="ja-JP" sz="3100" dirty="0" smtClean="0"/>
          </a:p>
          <a:p>
            <a:pPr fontAlgn="auto">
              <a:spcAft>
                <a:spcPts val="0"/>
              </a:spcAft>
              <a:defRPr/>
            </a:pPr>
            <a:r>
              <a:rPr lang="ja-JP" altLang="en-US" sz="3100" dirty="0" smtClean="0"/>
              <a:t>今回の旅行では観光のためよく歩いた。</a:t>
            </a:r>
            <a:endParaRPr lang="en-US" altLang="ja-JP" sz="3100" dirty="0" smtClean="0"/>
          </a:p>
          <a:p>
            <a:pPr fontAlgn="auto">
              <a:spcAft>
                <a:spcPts val="0"/>
              </a:spcAft>
              <a:defRPr/>
            </a:pPr>
            <a:r>
              <a:rPr lang="ja-JP" altLang="en-US" sz="3100" dirty="0" smtClean="0"/>
              <a:t>車の運転は</a:t>
            </a:r>
            <a:r>
              <a:rPr lang="en-US" altLang="ja-JP" sz="3100" dirty="0" smtClean="0"/>
              <a:t>3</a:t>
            </a:r>
            <a:r>
              <a:rPr lang="ja-JP" altLang="en-US" sz="3100" dirty="0" smtClean="0"/>
              <a:t>人交代</a:t>
            </a:r>
            <a:r>
              <a:rPr lang="ja-JP" altLang="en-US" sz="3100" dirty="0"/>
              <a:t>で</a:t>
            </a:r>
            <a:r>
              <a:rPr lang="ja-JP" altLang="en-US" sz="3100" dirty="0" smtClean="0"/>
              <a:t>行っていた。</a:t>
            </a:r>
            <a:endParaRPr lang="en-US" altLang="ja-JP" sz="3100" dirty="0" smtClean="0"/>
          </a:p>
          <a:p>
            <a:pPr fontAlgn="auto">
              <a:spcAft>
                <a:spcPts val="0"/>
              </a:spcAft>
              <a:defRPr/>
            </a:pPr>
            <a:r>
              <a:rPr lang="ja-JP" altLang="en-US" sz="3100" dirty="0" smtClean="0"/>
              <a:t>利尿剤、漢方薬の内服なし。</a:t>
            </a:r>
            <a:endParaRPr lang="en-US" altLang="ja-JP" sz="3100" dirty="0" smtClean="0"/>
          </a:p>
          <a:p>
            <a:pPr fontAlgn="auto">
              <a:spcAft>
                <a:spcPts val="0"/>
              </a:spcAft>
              <a:defRPr/>
            </a:pPr>
            <a:r>
              <a:rPr lang="ja-JP" altLang="en-US" sz="3100" dirty="0" smtClean="0"/>
              <a:t>最近１カ月の上気道感染なし。</a:t>
            </a:r>
            <a:endParaRPr lang="en-US" altLang="ja-JP" sz="3100" dirty="0" smtClean="0"/>
          </a:p>
          <a:p>
            <a:pPr fontAlgn="auto">
              <a:spcAft>
                <a:spcPts val="0"/>
              </a:spcAft>
              <a:defRPr/>
            </a:pPr>
            <a:r>
              <a:rPr lang="ja-JP" altLang="en-US" sz="3100" dirty="0" smtClean="0"/>
              <a:t>好き嫌いなし。</a:t>
            </a:r>
            <a:endParaRPr lang="en-US" altLang="ja-JP" sz="3100" dirty="0" smtClean="0"/>
          </a:p>
          <a:p>
            <a:pPr fontAlgn="auto">
              <a:spcAft>
                <a:spcPts val="0"/>
              </a:spcAft>
              <a:defRPr/>
            </a:pPr>
            <a:r>
              <a:rPr lang="ja-JP" altLang="en-US" sz="3100" dirty="0"/>
              <a:t>受診</a:t>
            </a:r>
            <a:r>
              <a:rPr lang="ja-JP" altLang="en-US" sz="3100" dirty="0" smtClean="0"/>
              <a:t>前日の食事は以下の通り。</a:t>
            </a:r>
            <a:endParaRPr lang="en-US" altLang="ja-JP" sz="3100" dirty="0" smtClean="0"/>
          </a:p>
          <a:p>
            <a:pPr marL="0" indent="0" fontAlgn="auto">
              <a:spcAft>
                <a:spcPts val="0"/>
              </a:spcAft>
              <a:buNone/>
              <a:defRPr/>
            </a:pPr>
            <a:r>
              <a:rPr lang="ja-JP" altLang="en-US" sz="2400" dirty="0"/>
              <a:t>　</a:t>
            </a:r>
            <a:r>
              <a:rPr lang="ja-JP" altLang="en-US" sz="2400" dirty="0" smtClean="0"/>
              <a:t>　</a:t>
            </a:r>
            <a:r>
              <a:rPr lang="ja-JP" altLang="en-US" sz="2300" dirty="0" smtClean="0"/>
              <a:t>朝：旅館の朝食</a:t>
            </a:r>
            <a:r>
              <a:rPr lang="en-US" altLang="ja-JP" sz="2300" dirty="0" smtClean="0"/>
              <a:t>(</a:t>
            </a:r>
            <a:r>
              <a:rPr lang="ja-JP" altLang="en-US" sz="2300" dirty="0" smtClean="0"/>
              <a:t>ごはん</a:t>
            </a:r>
            <a:r>
              <a:rPr lang="en-US" altLang="ja-JP" sz="2300" dirty="0" smtClean="0"/>
              <a:t>2</a:t>
            </a:r>
            <a:r>
              <a:rPr lang="ja-JP" altLang="en-US" sz="2300" dirty="0" smtClean="0"/>
              <a:t>杯、味噌汁、魚の開きなど</a:t>
            </a:r>
            <a:r>
              <a:rPr lang="en-US" altLang="ja-JP" sz="2300" dirty="0" smtClean="0"/>
              <a:t>)</a:t>
            </a:r>
          </a:p>
          <a:p>
            <a:pPr marL="0" indent="0" fontAlgn="auto">
              <a:spcAft>
                <a:spcPts val="0"/>
              </a:spcAft>
              <a:buNone/>
              <a:defRPr/>
            </a:pPr>
            <a:r>
              <a:rPr lang="ja-JP" altLang="en-US" sz="2300" dirty="0" smtClean="0"/>
              <a:t>　　昼：チャンポンとチャーハン</a:t>
            </a:r>
            <a:endParaRPr lang="en-US" altLang="ja-JP" sz="2300" dirty="0" smtClean="0"/>
          </a:p>
          <a:p>
            <a:pPr marL="0" indent="0" fontAlgn="auto">
              <a:spcAft>
                <a:spcPts val="0"/>
              </a:spcAft>
              <a:buNone/>
              <a:defRPr/>
            </a:pPr>
            <a:r>
              <a:rPr lang="ja-JP" altLang="en-US" sz="2300" dirty="0" smtClean="0"/>
              <a:t>　</a:t>
            </a:r>
            <a:r>
              <a:rPr lang="ja-JP" altLang="en-US" sz="2300" dirty="0"/>
              <a:t>　</a:t>
            </a:r>
            <a:r>
              <a:rPr lang="ja-JP" altLang="en-US" sz="2300" dirty="0" smtClean="0"/>
              <a:t>間食：串焼き、ソフトクリーム</a:t>
            </a:r>
            <a:endParaRPr lang="en-US" altLang="ja-JP" sz="2300" dirty="0" smtClean="0"/>
          </a:p>
          <a:p>
            <a:pPr marL="0" indent="0" fontAlgn="auto">
              <a:spcAft>
                <a:spcPts val="0"/>
              </a:spcAft>
              <a:buNone/>
              <a:defRPr/>
            </a:pPr>
            <a:r>
              <a:rPr lang="ja-JP" altLang="en-US" sz="2300" dirty="0" smtClean="0"/>
              <a:t>　</a:t>
            </a:r>
            <a:r>
              <a:rPr lang="ja-JP" altLang="en-US" sz="2300" dirty="0"/>
              <a:t>　</a:t>
            </a:r>
            <a:r>
              <a:rPr lang="ja-JP" altLang="en-US" sz="2300" dirty="0" smtClean="0"/>
              <a:t>夕：鯖寿司とインスタントラーメン</a:t>
            </a:r>
            <a:endParaRPr lang="en-US" altLang="ja-JP" sz="2300" dirty="0" smtClean="0"/>
          </a:p>
          <a:p>
            <a:pPr marL="0" indent="0" fontAlgn="auto">
              <a:spcAft>
                <a:spcPts val="0"/>
              </a:spcAft>
              <a:buNone/>
              <a:defRPr/>
            </a:pPr>
            <a:r>
              <a:rPr lang="ja-JP" altLang="en-US" sz="2300" dirty="0"/>
              <a:t>　</a:t>
            </a:r>
            <a:endParaRPr lang="en-US" altLang="ja-JP" sz="2300" dirty="0" smtClean="0"/>
          </a:p>
        </p:txBody>
      </p:sp>
    </p:spTree>
    <p:extLst>
      <p:ext uri="{BB962C8B-B14F-4D97-AF65-F5344CB8AC3E}">
        <p14:creationId xmlns:p14="http://schemas.microsoft.com/office/powerpoint/2010/main" val="3959793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コンテンツ プレースホルダー 2"/>
          <p:cNvSpPr>
            <a:spLocks noGrp="1"/>
          </p:cNvSpPr>
          <p:nvPr>
            <p:ph sz="quarter" idx="13"/>
          </p:nvPr>
        </p:nvSpPr>
        <p:spPr>
          <a:xfrm>
            <a:off x="323528" y="548680"/>
            <a:ext cx="8784976" cy="5904656"/>
          </a:xfrm>
        </p:spPr>
        <p:txBody>
          <a:bodyPr lIns="36000" tIns="36000" rIns="36000" bIns="36000">
            <a:noAutofit/>
          </a:bodyPr>
          <a:lstStyle/>
          <a:p>
            <a:pPr fontAlgn="auto">
              <a:defRPr/>
            </a:pPr>
            <a:r>
              <a:rPr lang="ja-JP" altLang="en-US" sz="3000" dirty="0" smtClean="0">
                <a:latin typeface="Century" pitchFamily="18" charset="0"/>
              </a:rPr>
              <a:t>瞳孔径：右</a:t>
            </a:r>
            <a:r>
              <a:rPr lang="en-US" altLang="ja-JP" sz="3000" dirty="0" smtClean="0">
                <a:latin typeface="Century" pitchFamily="18" charset="0"/>
              </a:rPr>
              <a:t>3mm </a:t>
            </a:r>
            <a:r>
              <a:rPr lang="ja-JP" altLang="en-US" sz="3000" dirty="0" smtClean="0">
                <a:latin typeface="Century" pitchFamily="18" charset="0"/>
              </a:rPr>
              <a:t>左</a:t>
            </a:r>
            <a:r>
              <a:rPr lang="en-US" altLang="ja-JP" sz="3000" dirty="0" smtClean="0">
                <a:latin typeface="Century" pitchFamily="18" charset="0"/>
              </a:rPr>
              <a:t>3mm</a:t>
            </a:r>
          </a:p>
          <a:p>
            <a:pPr fontAlgn="auto">
              <a:defRPr/>
            </a:pPr>
            <a:r>
              <a:rPr lang="ja-JP" altLang="en-US" sz="3000" dirty="0">
                <a:latin typeface="Century" pitchFamily="18" charset="0"/>
              </a:rPr>
              <a:t>対光</a:t>
            </a:r>
            <a:r>
              <a:rPr lang="ja-JP" altLang="en-US" sz="3000" dirty="0" smtClean="0">
                <a:latin typeface="Century" pitchFamily="18" charset="0"/>
              </a:rPr>
              <a:t>反射：直接→両側迅速　間接→両側迅速</a:t>
            </a:r>
            <a:endParaRPr lang="en-US" altLang="ja-JP" sz="3000" dirty="0">
              <a:latin typeface="Century" pitchFamily="18" charset="0"/>
            </a:endParaRPr>
          </a:p>
          <a:p>
            <a:pPr fontAlgn="auto">
              <a:defRPr/>
            </a:pPr>
            <a:r>
              <a:rPr lang="ja-JP" altLang="en-US" sz="3000" dirty="0" smtClean="0">
                <a:latin typeface="Century" pitchFamily="18" charset="0"/>
              </a:rPr>
              <a:t>眼球運動：正常</a:t>
            </a:r>
            <a:endParaRPr lang="en-US" altLang="ja-JP" sz="3000" dirty="0" smtClean="0">
              <a:latin typeface="Century" pitchFamily="18" charset="0"/>
            </a:endParaRPr>
          </a:p>
          <a:p>
            <a:pPr fontAlgn="auto">
              <a:defRPr/>
            </a:pPr>
            <a:r>
              <a:rPr lang="ja-JP" altLang="en-US" sz="3000" dirty="0" smtClean="0">
                <a:latin typeface="Century" pitchFamily="18" charset="0"/>
              </a:rPr>
              <a:t>眼振：なし</a:t>
            </a:r>
            <a:endParaRPr lang="en-US" altLang="ja-JP" sz="3000" dirty="0" smtClean="0">
              <a:latin typeface="Century" pitchFamily="18" charset="0"/>
            </a:endParaRPr>
          </a:p>
          <a:p>
            <a:pPr fontAlgn="auto">
              <a:defRPr/>
            </a:pPr>
            <a:r>
              <a:rPr lang="ja-JP" altLang="en-US" sz="3000" dirty="0" smtClean="0">
                <a:latin typeface="Century" pitchFamily="18" charset="0"/>
              </a:rPr>
              <a:t>眼瞼下垂：左右ともになし</a:t>
            </a:r>
            <a:endParaRPr lang="en-US" altLang="ja-JP" sz="3000" dirty="0" smtClean="0">
              <a:latin typeface="Century" pitchFamily="18" charset="0"/>
            </a:endParaRPr>
          </a:p>
          <a:p>
            <a:pPr fontAlgn="auto">
              <a:defRPr/>
            </a:pPr>
            <a:r>
              <a:rPr lang="ja-JP" altLang="en-US" sz="3000" dirty="0" smtClean="0">
                <a:latin typeface="Century" pitchFamily="18" charset="0"/>
              </a:rPr>
              <a:t>顔面知覚、運動：左右ともに正常</a:t>
            </a:r>
            <a:endParaRPr lang="en-US" altLang="ja-JP" sz="3000" dirty="0" smtClean="0">
              <a:latin typeface="Century" pitchFamily="18" charset="0"/>
            </a:endParaRPr>
          </a:p>
          <a:p>
            <a:pPr fontAlgn="auto">
              <a:defRPr/>
            </a:pPr>
            <a:r>
              <a:rPr lang="ja-JP" altLang="en-US" sz="3000" dirty="0" smtClean="0">
                <a:latin typeface="Century" pitchFamily="18" charset="0"/>
              </a:rPr>
              <a:t>額しわ寄せ：正常</a:t>
            </a:r>
            <a:endParaRPr lang="en-US" altLang="ja-JP" sz="3000" dirty="0" smtClean="0">
              <a:latin typeface="Century" pitchFamily="18" charset="0"/>
            </a:endParaRPr>
          </a:p>
          <a:p>
            <a:pPr fontAlgn="auto">
              <a:defRPr/>
            </a:pPr>
            <a:r>
              <a:rPr lang="ja-JP" altLang="en-US" sz="3000" dirty="0">
                <a:latin typeface="Century" pitchFamily="18" charset="0"/>
              </a:rPr>
              <a:t>構語</a:t>
            </a:r>
            <a:r>
              <a:rPr lang="ja-JP" altLang="en-US" sz="3000" dirty="0" smtClean="0">
                <a:latin typeface="Century" pitchFamily="18" charset="0"/>
              </a:rPr>
              <a:t>障害：なし</a:t>
            </a:r>
            <a:endParaRPr lang="en-US" altLang="ja-JP" sz="3000" dirty="0" smtClean="0">
              <a:latin typeface="Century" pitchFamily="18" charset="0"/>
            </a:endParaRPr>
          </a:p>
          <a:p>
            <a:pPr fontAlgn="auto">
              <a:defRPr/>
            </a:pPr>
            <a:r>
              <a:rPr lang="ja-JP" altLang="en-US" sz="3000" dirty="0" smtClean="0">
                <a:latin typeface="Century" pitchFamily="18" charset="0"/>
              </a:rPr>
              <a:t>肩すくめ：正常</a:t>
            </a:r>
            <a:endParaRPr lang="en-US" altLang="ja-JP" sz="3000" dirty="0" smtClean="0">
              <a:latin typeface="Century" pitchFamily="18" charset="0"/>
            </a:endParaRPr>
          </a:p>
          <a:p>
            <a:pPr fontAlgn="auto">
              <a:defRPr/>
            </a:pPr>
            <a:r>
              <a:rPr lang="ja-JP" altLang="en-US" sz="3000" dirty="0" smtClean="0">
                <a:latin typeface="Century" pitchFamily="18" charset="0"/>
              </a:rPr>
              <a:t>舌偏位、カーテン徴候：なし</a:t>
            </a:r>
            <a:endParaRPr lang="en-US" altLang="ja-JP" sz="3000" dirty="0" smtClean="0">
              <a:latin typeface="Century" pitchFamily="18" charset="0"/>
            </a:endParaRPr>
          </a:p>
        </p:txBody>
      </p:sp>
      <p:sp>
        <p:nvSpPr>
          <p:cNvPr id="4" name="タイトル 1"/>
          <p:cNvSpPr>
            <a:spLocks noGrp="1"/>
          </p:cNvSpPr>
          <p:nvPr>
            <p:ph type="title"/>
          </p:nvPr>
        </p:nvSpPr>
        <p:spPr>
          <a:xfrm>
            <a:off x="611560" y="-171400"/>
            <a:ext cx="7924800" cy="868958"/>
          </a:xfrm>
        </p:spPr>
        <p:txBody>
          <a:bodyPr/>
          <a:lstStyle/>
          <a:p>
            <a:pPr algn="ctr" fontAlgn="auto">
              <a:spcAft>
                <a:spcPts val="0"/>
              </a:spcAft>
              <a:defRPr/>
            </a:pPr>
            <a:r>
              <a:rPr lang="ja-JP" altLang="en-US" sz="4800" dirty="0" smtClean="0">
                <a:solidFill>
                  <a:schemeClr val="tx2">
                    <a:tint val="100000"/>
                    <a:satMod val="250000"/>
                  </a:schemeClr>
                </a:solidFill>
              </a:rPr>
              <a:t>神経所見</a:t>
            </a:r>
            <a:endParaRPr lang="ja-JP" altLang="en-US" sz="4800" dirty="0">
              <a:solidFill>
                <a:schemeClr val="tx2">
                  <a:tint val="100000"/>
                  <a:satMod val="2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ホライズン">
  <a:themeElements>
    <a:clrScheme name="ホライズン">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ホライズン">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ホライズン">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20751</TotalTime>
  <Words>2199</Words>
  <Application>Microsoft Office PowerPoint</Application>
  <PresentationFormat>画面に合わせる (4:3)</PresentationFormat>
  <Paragraphs>586</Paragraphs>
  <Slides>43</Slides>
  <Notes>43</Notes>
  <HiddenSlides>0</HiddenSlides>
  <MMClips>0</MMClips>
  <ScaleCrop>false</ScaleCrop>
  <HeadingPairs>
    <vt:vector size="4" baseType="variant">
      <vt:variant>
        <vt:lpstr>テーマ</vt:lpstr>
      </vt:variant>
      <vt:variant>
        <vt:i4>1</vt:i4>
      </vt:variant>
      <vt:variant>
        <vt:lpstr>スライド タイトル</vt:lpstr>
      </vt:variant>
      <vt:variant>
        <vt:i4>43</vt:i4>
      </vt:variant>
    </vt:vector>
  </HeadingPairs>
  <TitlesOfParts>
    <vt:vector size="44" baseType="lpstr">
      <vt:lpstr>ホライズン</vt:lpstr>
      <vt:lpstr>PowerPoint プレゼンテーション</vt:lpstr>
      <vt:lpstr> 症例</vt:lpstr>
      <vt:lpstr>現病歴</vt:lpstr>
      <vt:lpstr>来院時現症　AM6:00</vt:lpstr>
      <vt:lpstr>PowerPoint プレゼンテーション</vt:lpstr>
      <vt:lpstr>PowerPoint プレゼンテーション</vt:lpstr>
      <vt:lpstr>PowerPoint プレゼンテーション</vt:lpstr>
      <vt:lpstr>追加の問診</vt:lpstr>
      <vt:lpstr>神経所見</vt:lpstr>
      <vt:lpstr>神経所見</vt:lpstr>
      <vt:lpstr>12誘導心電図</vt:lpstr>
      <vt:lpstr>血液検査所見</vt:lpstr>
      <vt:lpstr>血液・尿検査所見</vt:lpstr>
      <vt:lpstr>プロブレムリスト</vt:lpstr>
      <vt:lpstr>PowerPoint プレゼンテーション</vt:lpstr>
      <vt:lpstr>低K血症の鑑別</vt:lpstr>
      <vt:lpstr>追加の検査結果</vt:lpstr>
      <vt:lpstr>診断は…</vt:lpstr>
      <vt:lpstr>救急部での初期治療</vt:lpstr>
      <vt:lpstr>救急病棟での経過</vt:lpstr>
      <vt:lpstr>PowerPoint プレゼンテーション</vt:lpstr>
      <vt:lpstr>ICUでの経過</vt:lpstr>
      <vt:lpstr>ICUでの経過</vt:lpstr>
      <vt:lpstr>ICUでの経過</vt:lpstr>
      <vt:lpstr>ICU退室後の経過</vt:lpstr>
      <vt:lpstr>甲状腺中毒性周期性四肢麻痺</vt:lpstr>
      <vt:lpstr>臨床像</vt:lpstr>
      <vt:lpstr>問診時のポイントなど</vt:lpstr>
      <vt:lpstr>検査所見の特徴</vt:lpstr>
      <vt:lpstr>検査所見の特徴</vt:lpstr>
      <vt:lpstr>治療</vt:lpstr>
      <vt:lpstr>治療</vt:lpstr>
      <vt:lpstr>β遮断薬について</vt:lpstr>
      <vt:lpstr>PowerPoint プレゼンテーション</vt:lpstr>
      <vt:lpstr>PowerPoint プレゼンテーション</vt:lpstr>
      <vt:lpstr>鑑別に役立つ検査①</vt:lpstr>
      <vt:lpstr>鑑別に役立つ検査②</vt:lpstr>
      <vt:lpstr>甲状腺機能亢進症患者における TPP発症率</vt:lpstr>
      <vt:lpstr>病因</vt:lpstr>
      <vt:lpstr>病因</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Rush   and   fever</dc:title>
  <dc:creator>Mayu</dc:creator>
  <cp:lastModifiedBy>Owner</cp:lastModifiedBy>
  <cp:revision>422</cp:revision>
  <cp:lastPrinted>2012-07-22T03:59:35Z</cp:lastPrinted>
  <dcterms:created xsi:type="dcterms:W3CDTF">2011-08-16T08:39:17Z</dcterms:created>
  <dcterms:modified xsi:type="dcterms:W3CDTF">2012-07-22T07:27:49Z</dcterms:modified>
</cp:coreProperties>
</file>