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906000" type="A4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99"/>
    <a:srgbClr val="FFFF66"/>
    <a:srgbClr val="FF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008" y="402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45D94B95-078E-44C2-A8BA-86F491156BFE}" type="datetimeFigureOut">
              <a:rPr lang="ja-JP" altLang="en-US"/>
              <a:pPr/>
              <a:t>2013/1/16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2241550" y="685800"/>
            <a:ext cx="23749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  <a:endParaRPr lang="ja-JP" altLang="en-US" noProof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C8776AC8-3E32-4688-9079-64F42797E1F0}" type="slidenum">
              <a:rPr lang="ja-JP" altLang="en-US"/>
              <a:pPr/>
              <a:t>&lt;#&gt;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ＭＳ Ｐゴシック" charset="0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15363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AC1F1A8-F759-4DAF-AB0E-59B00E07D4ED}" type="slidenum">
              <a:rPr lang="ja-JP" altLang="en-US"/>
              <a:pPr/>
              <a:t>1</a:t>
            </a:fld>
            <a:endParaRPr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0C27FC-0471-4DB7-979B-B896069B752A}" type="datetimeFigureOut">
              <a:rPr lang="ja-JP" altLang="en-US"/>
              <a:pPr/>
              <a:t>2013/1/16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5C9352-43E0-41EE-AFC9-C16857F155F3}" type="slidenum">
              <a:rPr lang="ja-JP" altLang="en-US"/>
              <a:pPr/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9DC1BEC-188F-4865-B7DE-15DEC9EBCA6A}" type="datetimeFigureOut">
              <a:rPr lang="ja-JP" altLang="en-US"/>
              <a:pPr/>
              <a:t>2013/1/16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A6E1F3-82AB-4E0B-A6D5-2AB7B6B585FD}" type="slidenum">
              <a:rPr lang="ja-JP" altLang="en-US"/>
              <a:pPr/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377964C-1C8F-44CE-9DA8-EB89042F5B9F}" type="datetimeFigureOut">
              <a:rPr lang="ja-JP" altLang="en-US"/>
              <a:pPr/>
              <a:t>2013/1/16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5909FC-D6DC-42C9-A77E-B8A1AF2E1DCC}" type="slidenum">
              <a:rPr lang="ja-JP" altLang="en-US"/>
              <a:pPr/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1EDD7E-A880-4235-8148-CB8503697076}" type="datetimeFigureOut">
              <a:rPr lang="ja-JP" altLang="en-US"/>
              <a:pPr/>
              <a:t>2013/1/16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7BAF24-B95E-4CEF-829C-E3C6BA971E05}" type="slidenum">
              <a:rPr lang="ja-JP" altLang="en-US"/>
              <a:pPr/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9E891C6-C3D8-44FD-8233-9F121AB33B9F}" type="datetimeFigureOut">
              <a:rPr lang="ja-JP" altLang="en-US"/>
              <a:pPr/>
              <a:t>2013/1/16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C23D58-201B-45A3-A0E9-4B47C6BF400B}" type="slidenum">
              <a:rPr lang="ja-JP" altLang="en-US"/>
              <a:pPr/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017590C-449A-43BD-897C-2750B8B35C41}" type="datetimeFigureOut">
              <a:rPr lang="ja-JP" altLang="en-US"/>
              <a:pPr/>
              <a:t>2013/1/16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DEA1DB-9BF7-4C1F-BE1C-9A0BB97A7F7A}" type="slidenum">
              <a:rPr lang="ja-JP" altLang="en-US"/>
              <a:pPr/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9698186-66CE-4678-8A13-C929C814C732}" type="datetimeFigureOut">
              <a:rPr lang="ja-JP" altLang="en-US"/>
              <a:pPr/>
              <a:t>2013/1/16</a:t>
            </a:fld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59ED8F-80C3-45ED-A004-6C61DC758B87}" type="slidenum">
              <a:rPr lang="ja-JP" altLang="en-US"/>
              <a:pPr/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454A2BE-0076-4C2C-BFC0-74727096ABAE}" type="datetimeFigureOut">
              <a:rPr lang="ja-JP" altLang="en-US"/>
              <a:pPr/>
              <a:t>2013/1/16</a:t>
            </a:fld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4C7C6A-0356-4589-9B60-FE79B5719E86}" type="slidenum">
              <a:rPr lang="ja-JP" altLang="en-US"/>
              <a:pPr/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4510C39-4A4E-4920-8190-DE96F1AB0B5E}" type="datetimeFigureOut">
              <a:rPr lang="ja-JP" altLang="en-US"/>
              <a:pPr/>
              <a:t>2013/1/16</a:t>
            </a:fld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916868-B720-4BD0-A72D-6844FC1159BE}" type="slidenum">
              <a:rPr lang="ja-JP" altLang="en-US"/>
              <a:pPr/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EE14E19-E6AF-45D2-A8BA-4D3A4433B0CB}" type="datetimeFigureOut">
              <a:rPr lang="ja-JP" altLang="en-US"/>
              <a:pPr/>
              <a:t>2013/1/16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BBFAA9-CA24-45C2-8C90-56290A6D27E7}" type="slidenum">
              <a:rPr lang="ja-JP" altLang="en-US"/>
              <a:pPr/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A156FBD-D604-4FFA-B02F-5E241441114C}" type="datetimeFigureOut">
              <a:rPr lang="ja-JP" altLang="en-US"/>
              <a:pPr/>
              <a:t>2013/1/16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8131A6-69FC-453C-B062-06B457821DCE}" type="slidenum">
              <a:rPr lang="ja-JP" altLang="en-US"/>
              <a:pPr/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342900" y="396875"/>
            <a:ext cx="6172200" cy="165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342900" y="2311400"/>
            <a:ext cx="6172200" cy="653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9182100"/>
            <a:ext cx="1600200" cy="5270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5A11D297-DAB9-42BA-B286-9C28E864F0C4}" type="datetimeFigureOut">
              <a:rPr lang="ja-JP" altLang="en-US"/>
              <a:pPr/>
              <a:t>2013/1/16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9182100"/>
            <a:ext cx="217170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9182100"/>
            <a:ext cx="1600200" cy="5270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22DFDA28-5549-43C2-971B-2F7A68B5746B}" type="slidenum">
              <a:rPr lang="ja-JP" altLang="en-US"/>
              <a:pPr/>
              <a:t>&lt;#&gt;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ＭＳ Ｐゴシック" charset="0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Wakako Daido\Desktop\DSC01353.JPG"/>
          <p:cNvPicPr>
            <a:picLocks noChangeAspect="1" noChangeArrowheads="1"/>
          </p:cNvPicPr>
          <p:nvPr/>
        </p:nvPicPr>
        <p:blipFill>
          <a:blip r:embed="rId4" cstate="print"/>
          <a:srcRect l="17200" t="14757"/>
          <a:stretch>
            <a:fillRect/>
          </a:stretch>
        </p:blipFill>
        <p:spPr bwMode="auto">
          <a:xfrm rot="-435621">
            <a:off x="4005263" y="415925"/>
            <a:ext cx="2425700" cy="166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9" name="Picture 5" descr="C:\Users\Wakako Daido\Desktop\DSC01369.JPG"/>
          <p:cNvPicPr>
            <a:picLocks noChangeAspect="1" noChangeArrowheads="1"/>
          </p:cNvPicPr>
          <p:nvPr/>
        </p:nvPicPr>
        <p:blipFill>
          <a:blip r:embed="rId5" cstate="print"/>
          <a:srcRect l="39664" t="14528" r="1274" b="18962"/>
          <a:stretch>
            <a:fillRect/>
          </a:stretch>
        </p:blipFill>
        <p:spPr bwMode="auto">
          <a:xfrm rot="686425">
            <a:off x="4192588" y="2800350"/>
            <a:ext cx="2443162" cy="183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Picture 3" descr="C:\Users\Wakako Daido\Desktop\DSC01364.JPG"/>
          <p:cNvPicPr>
            <a:picLocks noChangeAspect="1" noChangeArrowheads="1"/>
          </p:cNvPicPr>
          <p:nvPr/>
        </p:nvPicPr>
        <p:blipFill>
          <a:blip r:embed="rId6" cstate="print"/>
          <a:srcRect l="30804" t="21179" r="33012" b="29852"/>
          <a:stretch>
            <a:fillRect/>
          </a:stretch>
        </p:blipFill>
        <p:spPr bwMode="auto">
          <a:xfrm rot="962714">
            <a:off x="4767263" y="1565275"/>
            <a:ext cx="1763712" cy="159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テキスト ボックス 13"/>
          <p:cNvSpPr txBox="1"/>
          <p:nvPr/>
        </p:nvSpPr>
        <p:spPr>
          <a:xfrm rot="168581">
            <a:off x="2929332" y="1438012"/>
            <a:ext cx="4356773" cy="1384995"/>
          </a:xfrm>
          <a:prstGeom prst="rect">
            <a:avLst/>
          </a:prstGeom>
          <a:noFill/>
        </p:spPr>
        <p:txBody>
          <a:bodyPr>
            <a:spAutoFit/>
            <a:scene3d>
              <a:camera prst="isometricOffAxis2Left"/>
              <a:lightRig rig="threePt" dir="t"/>
            </a:scene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FFFF66">
                      <a:alpha val="60000"/>
                    </a:srgb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ea typeface="+mn-ea"/>
              </a:rPr>
              <a:t>広島の医療を盛り上げる</a:t>
            </a:r>
            <a:endParaRPr lang="en-US" altLang="ja-JP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rgbClr val="FFFF66">
                    <a:alpha val="60000"/>
                  </a:srgb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n-lt"/>
              <a:ea typeface="+mn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FFFF66">
                      <a:alpha val="60000"/>
                    </a:srgb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ea typeface="+mn-ea"/>
              </a:rPr>
              <a:t>若手医師達が</a:t>
            </a:r>
            <a:endParaRPr lang="en-US" altLang="ja-JP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rgbClr val="FFFF66">
                    <a:alpha val="60000"/>
                  </a:srgb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n-lt"/>
              <a:ea typeface="+mn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FFFF66">
                      <a:alpha val="60000"/>
                    </a:srgb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ea typeface="+mn-ea"/>
              </a:rPr>
              <a:t>ここに集結！</a:t>
            </a:r>
            <a:endParaRPr lang="en-US" altLang="ja-JP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rgbClr val="FFFF66">
                    <a:alpha val="60000"/>
                  </a:srgb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n-lt"/>
              <a:ea typeface="+mn-ea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404664" y="344488"/>
            <a:ext cx="3600400" cy="3847207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4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G丸ｺﾞｼｯｸM-PRO" pitchFamily="50" charset="-128"/>
                <a:ea typeface="HG丸ｺﾞｼｯｸM-PRO" pitchFamily="50" charset="-128"/>
              </a:rPr>
              <a:t>第</a:t>
            </a:r>
            <a:r>
              <a:rPr lang="en-US" altLang="ja-JP" sz="4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G丸ｺﾞｼｯｸM-PRO" pitchFamily="50" charset="-128"/>
                <a:ea typeface="HG丸ｺﾞｼｯｸM-PRO" pitchFamily="50" charset="-128"/>
              </a:rPr>
              <a:t>8</a:t>
            </a:r>
            <a:r>
              <a:rPr lang="ja-JP" altLang="en-US" sz="4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G丸ｺﾞｼｯｸM-PRO" pitchFamily="50" charset="-128"/>
                <a:ea typeface="HG丸ｺﾞｼｯｸM-PRO" pitchFamily="50" charset="-128"/>
              </a:rPr>
              <a:t>回</a:t>
            </a:r>
            <a:endParaRPr lang="en-US" altLang="ja-JP" sz="5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G丸ｺﾞｼｯｸM-PRO" pitchFamily="50" charset="-128"/>
              <a:ea typeface="HG丸ｺﾞｼｯｸM-PRO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5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6699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omic Sans MS" pitchFamily="66" charset="0"/>
                <a:ea typeface="+mn-ea"/>
              </a:rPr>
              <a:t>H</a:t>
            </a:r>
            <a:r>
              <a:rPr lang="en-US" altLang="ja-JP" sz="4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omic Sans MS" pitchFamily="66" charset="0"/>
                <a:ea typeface="+mn-ea"/>
              </a:rPr>
              <a:t>iroshima</a:t>
            </a:r>
            <a:r>
              <a:rPr lang="ja-JP" altLang="en-US" sz="4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omic Sans MS" pitchFamily="66" charset="0"/>
                <a:ea typeface="+mn-ea"/>
              </a:rPr>
              <a:t> </a:t>
            </a:r>
            <a:endParaRPr lang="en-US" altLang="ja-JP" sz="40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Comic Sans MS" pitchFamily="66" charset="0"/>
              <a:ea typeface="+mn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5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6699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omic Sans MS" pitchFamily="66" charset="0"/>
                <a:ea typeface="+mn-ea"/>
              </a:rPr>
              <a:t>G</a:t>
            </a:r>
            <a:r>
              <a:rPr lang="en-US" altLang="ja-JP" sz="4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omic Sans MS" pitchFamily="66" charset="0"/>
                <a:ea typeface="+mn-ea"/>
              </a:rPr>
              <a:t>reen</a:t>
            </a:r>
            <a:r>
              <a:rPr lang="ja-JP" altLang="en-US" sz="4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omic Sans MS" pitchFamily="66" charset="0"/>
                <a:ea typeface="+mn-ea"/>
              </a:rPr>
              <a:t> </a:t>
            </a:r>
            <a:endParaRPr lang="en-US" altLang="ja-JP" sz="40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Comic Sans MS" pitchFamily="66" charset="0"/>
              <a:ea typeface="+mn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5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6699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omic Sans MS" pitchFamily="66" charset="0"/>
                <a:ea typeface="+mn-ea"/>
              </a:rPr>
              <a:t>S</a:t>
            </a:r>
            <a:r>
              <a:rPr lang="en-US" altLang="ja-JP" sz="4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omic Sans MS" pitchFamily="66" charset="0"/>
                <a:ea typeface="+mn-ea"/>
              </a:rPr>
              <a:t>ummit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G丸ｺﾞｼｯｸM-PRO" pitchFamily="50" charset="-128"/>
                <a:ea typeface="HG丸ｺﾞｼｯｸM-PRO" pitchFamily="50" charset="-128"/>
              </a:rPr>
              <a:t>～広島若手医師の集い～</a:t>
            </a:r>
            <a:endParaRPr lang="en-US" altLang="ja-JP" sz="2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G丸ｺﾞｼｯｸM-PRO" pitchFamily="50" charset="-128"/>
              <a:ea typeface="HG丸ｺﾞｼｯｸM-PRO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G丸ｺﾞｼｯｸM-PRO" pitchFamily="50" charset="-128"/>
                <a:ea typeface="HG丸ｺﾞｼｯｸM-PRO" pitchFamily="50" charset="-128"/>
              </a:rPr>
              <a:t>広島感染症教育セミナー協賛</a:t>
            </a:r>
            <a:endParaRPr lang="en-US" altLang="ja-JP" sz="20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4343" name="正方形/長方形 15"/>
          <p:cNvSpPr>
            <a:spLocks noChangeArrowheads="1"/>
          </p:cNvSpPr>
          <p:nvPr/>
        </p:nvSpPr>
        <p:spPr bwMode="auto">
          <a:xfrm>
            <a:off x="490538" y="4232275"/>
            <a:ext cx="5170487" cy="406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b="1">
                <a:latin typeface="Calibri" pitchFamily="34" charset="0"/>
              </a:rPr>
              <a:t>会場：広島大学病院敷地内 　</a:t>
            </a:r>
            <a:endParaRPr lang="en-US" altLang="ja-JP" b="1">
              <a:latin typeface="Calibri" pitchFamily="34" charset="0"/>
            </a:endParaRPr>
          </a:p>
          <a:p>
            <a:r>
              <a:rPr lang="ja-JP" altLang="en-US" b="1">
                <a:latin typeface="Calibri" pitchFamily="34" charset="0"/>
              </a:rPr>
              <a:t>　　　　広仁会館 </a:t>
            </a:r>
            <a:r>
              <a:rPr lang="en-US" altLang="ja-JP" b="1">
                <a:latin typeface="Calibri" pitchFamily="34" charset="0"/>
              </a:rPr>
              <a:t>1F</a:t>
            </a:r>
            <a:r>
              <a:rPr lang="ja-JP" altLang="en-US" b="1">
                <a:latin typeface="Calibri" pitchFamily="34" charset="0"/>
              </a:rPr>
              <a:t>　中会議室</a:t>
            </a:r>
          </a:p>
          <a:p>
            <a:r>
              <a:rPr lang="ja-JP" altLang="en-US" b="1">
                <a:latin typeface="Calibri" pitchFamily="34" charset="0"/>
              </a:rPr>
              <a:t>日時：</a:t>
            </a:r>
            <a:r>
              <a:rPr lang="en-US" altLang="ja-JP" b="1">
                <a:latin typeface="Calibri" pitchFamily="34" charset="0"/>
              </a:rPr>
              <a:t>2013</a:t>
            </a:r>
            <a:r>
              <a:rPr lang="ja-JP" altLang="en-US" b="1">
                <a:latin typeface="Calibri" pitchFamily="34" charset="0"/>
              </a:rPr>
              <a:t>年</a:t>
            </a:r>
            <a:r>
              <a:rPr lang="en-US" altLang="ja-JP" b="1">
                <a:latin typeface="Calibri" pitchFamily="34" charset="0"/>
              </a:rPr>
              <a:t>2</a:t>
            </a:r>
            <a:r>
              <a:rPr lang="ja-JP" altLang="en-US" b="1">
                <a:latin typeface="Calibri" pitchFamily="34" charset="0"/>
              </a:rPr>
              <a:t>月</a:t>
            </a:r>
            <a:r>
              <a:rPr lang="en-US" altLang="ja-JP" b="1">
                <a:latin typeface="Calibri" pitchFamily="34" charset="0"/>
              </a:rPr>
              <a:t>9</a:t>
            </a:r>
            <a:r>
              <a:rPr lang="ja-JP" altLang="en-US" b="1">
                <a:latin typeface="Calibri" pitchFamily="34" charset="0"/>
              </a:rPr>
              <a:t>日　</a:t>
            </a:r>
            <a:endParaRPr lang="en-US" altLang="ja-JP" b="1">
              <a:latin typeface="Calibri" pitchFamily="34" charset="0"/>
            </a:endParaRPr>
          </a:p>
          <a:p>
            <a:r>
              <a:rPr lang="ja-JP" altLang="en-US" b="1">
                <a:latin typeface="Calibri" pitchFamily="34" charset="0"/>
              </a:rPr>
              <a:t>　　　　</a:t>
            </a:r>
            <a:r>
              <a:rPr lang="en-US" altLang="ja-JP" b="1">
                <a:latin typeface="Calibri" pitchFamily="34" charset="0"/>
              </a:rPr>
              <a:t>15:15</a:t>
            </a:r>
            <a:r>
              <a:rPr lang="ja-JP" altLang="en-US" b="1">
                <a:latin typeface="Calibri" pitchFamily="34" charset="0"/>
              </a:rPr>
              <a:t>開場　</a:t>
            </a:r>
            <a:r>
              <a:rPr lang="en-US" altLang="ja-JP" b="1">
                <a:latin typeface="Calibri" pitchFamily="34" charset="0"/>
              </a:rPr>
              <a:t>15:30</a:t>
            </a:r>
            <a:r>
              <a:rPr lang="ja-JP" altLang="en-US" b="1">
                <a:latin typeface="Calibri" pitchFamily="34" charset="0"/>
              </a:rPr>
              <a:t>開始</a:t>
            </a:r>
            <a:br>
              <a:rPr lang="ja-JP" altLang="en-US" b="1">
                <a:latin typeface="Calibri" pitchFamily="34" charset="0"/>
              </a:rPr>
            </a:br>
            <a:endParaRPr lang="ja-JP" altLang="en-US" sz="1600" b="1">
              <a:latin typeface="Calibri" pitchFamily="34" charset="0"/>
            </a:endParaRPr>
          </a:p>
          <a:p>
            <a:r>
              <a:rPr lang="en-US" altLang="ja-JP" sz="1600" b="1">
                <a:latin typeface="Calibri" pitchFamily="34" charset="0"/>
              </a:rPr>
              <a:t>♦</a:t>
            </a:r>
            <a:r>
              <a:rPr lang="ja-JP" altLang="en-US" sz="1600" b="1">
                <a:latin typeface="Calibri" pitchFamily="34" charset="0"/>
              </a:rPr>
              <a:t>ケースカンファレンス</a:t>
            </a:r>
            <a:endParaRPr lang="en-US" altLang="ja-JP" sz="1600" b="1">
              <a:latin typeface="Calibri" pitchFamily="34" charset="0"/>
            </a:endParaRPr>
          </a:p>
          <a:p>
            <a:r>
              <a:rPr lang="ja-JP" altLang="en-US" sz="1600" b="1">
                <a:latin typeface="Calibri" pitchFamily="34" charset="0"/>
              </a:rPr>
              <a:t>　倉信　達臣 先生（県立広島病院 初期研修医）</a:t>
            </a:r>
            <a:endParaRPr lang="en-US" altLang="ja-JP" sz="1600" b="1">
              <a:latin typeface="Calibri" pitchFamily="34" charset="0"/>
            </a:endParaRPr>
          </a:p>
          <a:p>
            <a:r>
              <a:rPr lang="ja-JP" altLang="en-US" sz="1600" b="1">
                <a:latin typeface="Calibri" pitchFamily="34" charset="0"/>
              </a:rPr>
              <a:t>　大道　和佳子 先生（広島大学病院 初期研修医）</a:t>
            </a:r>
            <a:endParaRPr lang="en-US" altLang="ja-JP" sz="1600" b="1">
              <a:latin typeface="Calibri" pitchFamily="34" charset="0"/>
            </a:endParaRPr>
          </a:p>
          <a:p>
            <a:r>
              <a:rPr lang="en-US" altLang="ja-JP" sz="1600" b="1">
                <a:latin typeface="Calibri" pitchFamily="34" charset="0"/>
              </a:rPr>
              <a:t>♦</a:t>
            </a:r>
            <a:r>
              <a:rPr lang="ja-JP" altLang="en-US" sz="1600" b="1">
                <a:latin typeface="Calibri" pitchFamily="34" charset="0"/>
              </a:rPr>
              <a:t>ファシリテーター</a:t>
            </a:r>
            <a:endParaRPr lang="en-US" altLang="ja-JP" sz="1600" b="1">
              <a:latin typeface="Calibri" pitchFamily="34" charset="0"/>
            </a:endParaRPr>
          </a:p>
          <a:p>
            <a:r>
              <a:rPr lang="ja-JP" altLang="en-US" sz="1600" b="1">
                <a:latin typeface="Calibri" pitchFamily="34" charset="0"/>
              </a:rPr>
              <a:t>　溝岡　雅文</a:t>
            </a:r>
            <a:r>
              <a:rPr lang="en-US" altLang="ja-JP" sz="1600" b="1">
                <a:latin typeface="Calibri" pitchFamily="34" charset="0"/>
              </a:rPr>
              <a:t> </a:t>
            </a:r>
            <a:r>
              <a:rPr lang="ja-JP" altLang="en-US" sz="1600" b="1">
                <a:latin typeface="Calibri" pitchFamily="34" charset="0"/>
              </a:rPr>
              <a:t>先生（広島大学病院　総合診療科）</a:t>
            </a:r>
            <a:endParaRPr lang="en-US" altLang="ja-JP" sz="1600" b="1">
              <a:latin typeface="Calibri" pitchFamily="34" charset="0"/>
            </a:endParaRPr>
          </a:p>
          <a:p>
            <a:r>
              <a:rPr lang="ja-JP" altLang="en-US" sz="1600" b="1">
                <a:latin typeface="Calibri" pitchFamily="34" charset="0"/>
              </a:rPr>
              <a:t>　上田　剛士 先生（丸太町病院   救急・総合診療科）　</a:t>
            </a:r>
            <a:endParaRPr lang="en-US" altLang="ja-JP" sz="1600" b="1">
              <a:latin typeface="Calibri" pitchFamily="34" charset="0"/>
            </a:endParaRPr>
          </a:p>
          <a:p>
            <a:r>
              <a:rPr lang="en-US" altLang="ja-JP" sz="1600" b="1">
                <a:latin typeface="Calibri" pitchFamily="34" charset="0"/>
              </a:rPr>
              <a:t>♦</a:t>
            </a:r>
            <a:r>
              <a:rPr lang="ja-JP" altLang="en-US" sz="1600" b="1">
                <a:latin typeface="Calibri" pitchFamily="34" charset="0"/>
              </a:rPr>
              <a:t>レクチャー   「血液ガスを斬る！」</a:t>
            </a:r>
          </a:p>
          <a:p>
            <a:r>
              <a:rPr lang="ja-JP" altLang="en-US" sz="1600" b="1">
                <a:latin typeface="Calibri" pitchFamily="34" charset="0"/>
              </a:rPr>
              <a:t>　上田　剛士 先生（丸太町病院   救急・総合診療科）</a:t>
            </a:r>
            <a:endParaRPr lang="en-US" altLang="ja-JP" sz="1600" b="1">
              <a:latin typeface="Calibri" pitchFamily="34" charset="0"/>
            </a:endParaRPr>
          </a:p>
          <a:p>
            <a:endParaRPr lang="en-US" altLang="ja-JP" sz="800" b="1">
              <a:latin typeface="Calibri" pitchFamily="34" charset="0"/>
            </a:endParaRPr>
          </a:p>
          <a:p>
            <a:r>
              <a:rPr lang="en-US" altLang="ja-JP" sz="1600" b="1">
                <a:latin typeface="Calibri" pitchFamily="34" charset="0"/>
              </a:rPr>
              <a:t>19:00</a:t>
            </a:r>
            <a:r>
              <a:rPr lang="ja-JP" altLang="en-US" sz="1600" b="1">
                <a:latin typeface="Calibri" pitchFamily="34" charset="0"/>
              </a:rPr>
              <a:t>～　打ち上げ</a:t>
            </a:r>
            <a:r>
              <a:rPr lang="en-US" altLang="ja-JP" sz="1600" b="1">
                <a:latin typeface="Calibri" pitchFamily="34" charset="0"/>
              </a:rPr>
              <a:t>@four-leaf-clover(</a:t>
            </a:r>
            <a:r>
              <a:rPr lang="ja-JP" altLang="en-US" sz="1600" b="1">
                <a:latin typeface="Calibri" pitchFamily="34" charset="0"/>
              </a:rPr>
              <a:t>大学病院前</a:t>
            </a:r>
            <a:r>
              <a:rPr lang="en-US" altLang="ja-JP" sz="1600" b="1">
                <a:latin typeface="Calibri" pitchFamily="34" charset="0"/>
              </a:rPr>
              <a:t>)</a:t>
            </a:r>
          </a:p>
          <a:p>
            <a:endParaRPr lang="en-US" altLang="ja-JP" b="1">
              <a:latin typeface="Calibri" pitchFamily="34" charset="0"/>
            </a:endParaRPr>
          </a:p>
        </p:txBody>
      </p:sp>
      <p:pic>
        <p:nvPicPr>
          <p:cNvPr id="14344" name="Picture 7" descr="C:\Users\Wakako Daido\AppData\Local\Microsoft\Windows\Temporary Internet Files\Content.IE5\225ED0VT\MC900445510[1].wmf"/>
          <p:cNvPicPr>
            <a:picLocks noChangeAspect="1" noChangeArrowheads="1"/>
          </p:cNvPicPr>
          <p:nvPr/>
        </p:nvPicPr>
        <p:blipFill>
          <a:blip r:embed="rId7" cstate="print"/>
          <a:srcRect l="37061"/>
          <a:stretch>
            <a:fillRect/>
          </a:stretch>
        </p:blipFill>
        <p:spPr bwMode="auto">
          <a:xfrm>
            <a:off x="5300663" y="5529263"/>
            <a:ext cx="1490662" cy="2303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5" name="テキスト ボックス 24"/>
          <p:cNvSpPr txBox="1">
            <a:spLocks noChangeArrowheads="1"/>
          </p:cNvSpPr>
          <p:nvPr/>
        </p:nvSpPr>
        <p:spPr bwMode="auto">
          <a:xfrm>
            <a:off x="260350" y="8034338"/>
            <a:ext cx="6408738" cy="181451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1600" b="1">
                <a:solidFill>
                  <a:schemeClr val="bg1"/>
                </a:solidFill>
                <a:latin typeface="Calibri" pitchFamily="34" charset="0"/>
              </a:rPr>
              <a:t>広島県内の初期研修医を中心に活動している</a:t>
            </a:r>
            <a:r>
              <a:rPr lang="en-US" altLang="ja-JP" sz="1600" b="1">
                <a:solidFill>
                  <a:schemeClr val="bg1"/>
                </a:solidFill>
                <a:latin typeface="Calibri" pitchFamily="34" charset="0"/>
              </a:rPr>
              <a:t>HGS</a:t>
            </a:r>
            <a:r>
              <a:rPr lang="ja-JP" altLang="en-US" sz="1600" b="1">
                <a:solidFill>
                  <a:schemeClr val="bg1"/>
                </a:solidFill>
                <a:latin typeface="Calibri" pitchFamily="34" charset="0"/>
              </a:rPr>
              <a:t>。</a:t>
            </a:r>
            <a:r>
              <a:rPr lang="en-US" altLang="ja-JP" sz="1600" b="1">
                <a:solidFill>
                  <a:schemeClr val="bg1"/>
                </a:solidFill>
                <a:latin typeface="Calibri" pitchFamily="34" charset="0"/>
              </a:rPr>
              <a:t>8</a:t>
            </a:r>
            <a:r>
              <a:rPr lang="ja-JP" altLang="en-US" sz="1600" b="1">
                <a:solidFill>
                  <a:schemeClr val="bg1"/>
                </a:solidFill>
                <a:latin typeface="Calibri" pitchFamily="34" charset="0"/>
              </a:rPr>
              <a:t>回目は広島感染症セミナーと共同開催し、洛和会丸太町病院の上田剛士先生をお招きします。初期研修医はもちろんのこと後期研修医・学生も歓迎です。</a:t>
            </a:r>
            <a:endParaRPr lang="en-US" altLang="ja-JP" sz="1600" b="1">
              <a:solidFill>
                <a:schemeClr val="bg1"/>
              </a:solidFill>
              <a:latin typeface="Calibri" pitchFamily="34" charset="0"/>
            </a:endParaRPr>
          </a:p>
          <a:p>
            <a:r>
              <a:rPr lang="ja-JP" altLang="en-US" sz="1600" b="1">
                <a:solidFill>
                  <a:schemeClr val="bg1"/>
                </a:solidFill>
                <a:latin typeface="Calibri" pitchFamily="34" charset="0"/>
              </a:rPr>
              <a:t>参加希望・お問い合わせは幹事まで</a:t>
            </a:r>
            <a:r>
              <a:rPr lang="en-US" altLang="ja-JP" sz="1600" b="1">
                <a:solidFill>
                  <a:schemeClr val="bg1"/>
                </a:solidFill>
                <a:latin typeface="Calibri" pitchFamily="34" charset="0"/>
              </a:rPr>
              <a:t>☆☆</a:t>
            </a:r>
          </a:p>
          <a:p>
            <a:r>
              <a:rPr lang="en-US" altLang="ja-JP" sz="1600" b="1">
                <a:solidFill>
                  <a:srgbClr val="FFFFFF"/>
                </a:solidFill>
                <a:latin typeface="Calibri" pitchFamily="34" charset="0"/>
              </a:rPr>
              <a:t>【</a:t>
            </a:r>
            <a:r>
              <a:rPr lang="ja-JP" altLang="en-US" sz="1600" b="1">
                <a:solidFill>
                  <a:srgbClr val="FFFFFF"/>
                </a:solidFill>
                <a:latin typeface="Calibri" pitchFamily="34" charset="0"/>
              </a:rPr>
              <a:t>幹事</a:t>
            </a:r>
            <a:r>
              <a:rPr lang="en-US" altLang="ja-JP" sz="1600" b="1">
                <a:solidFill>
                  <a:srgbClr val="FFFFFF"/>
                </a:solidFill>
                <a:latin typeface="Calibri" pitchFamily="34" charset="0"/>
              </a:rPr>
              <a:t>】</a:t>
            </a:r>
          </a:p>
          <a:p>
            <a:r>
              <a:rPr lang="ja-JP" altLang="en-US" sz="1600" b="1">
                <a:solidFill>
                  <a:srgbClr val="FFFFFF"/>
                </a:solidFill>
                <a:latin typeface="Calibri" pitchFamily="34" charset="0"/>
              </a:rPr>
              <a:t>高橋一剛（広島市民病院）　</a:t>
            </a:r>
            <a:r>
              <a:rPr lang="en-US" altLang="ja-JP" sz="1600" b="1">
                <a:solidFill>
                  <a:srgbClr val="FFFFFF"/>
                </a:solidFill>
                <a:latin typeface="Calibri" pitchFamily="34" charset="0"/>
              </a:rPr>
              <a:t>ichigo_t2001@yahoo.co.jp</a:t>
            </a:r>
          </a:p>
          <a:p>
            <a:r>
              <a:rPr lang="ja-JP" altLang="en-US" sz="1600" b="1">
                <a:solidFill>
                  <a:srgbClr val="FFFFFF"/>
                </a:solidFill>
                <a:latin typeface="Calibri" pitchFamily="34" charset="0"/>
              </a:rPr>
              <a:t>吉田雄介・大道和佳子（広島大学病院）</a:t>
            </a:r>
          </a:p>
        </p:txBody>
      </p:sp>
      <p:sp>
        <p:nvSpPr>
          <p:cNvPr id="34" name="角丸四角形吹き出し 33"/>
          <p:cNvSpPr/>
          <p:nvPr/>
        </p:nvSpPr>
        <p:spPr>
          <a:xfrm rot="20750209">
            <a:off x="3820958" y="4394685"/>
            <a:ext cx="2803901" cy="1197793"/>
          </a:xfrm>
          <a:prstGeom prst="wedgeRoundRectCallout">
            <a:avLst>
              <a:gd name="adj1" fmla="val -6761"/>
              <a:gd name="adj2" fmla="val 89041"/>
              <a:gd name="adj3" fmla="val 16667"/>
            </a:avLst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研修医達による</a:t>
            </a:r>
            <a:endParaRPr lang="en-US" altLang="ja-JP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症例ディスカッションから</a:t>
            </a:r>
            <a:endParaRPr lang="en-US" altLang="ja-JP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先生をお招きしての</a:t>
            </a:r>
            <a:endParaRPr lang="en-US" altLang="ja-JP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特別レクチャーも♪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モジュール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アース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209</TotalTime>
  <Words>121</Words>
  <Application>Microsoft Office PowerPoint</Application>
  <PresentationFormat>A4 210 x 297 mm</PresentationFormat>
  <Paragraphs>33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ＭＳ Ｐゴシック</vt:lpstr>
      <vt:lpstr>Calibri</vt:lpstr>
      <vt:lpstr>Office テーマ</vt:lpstr>
      <vt:lpstr>スライド 1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Wakako Daido</dc:creator>
  <cp:lastModifiedBy>ka</cp:lastModifiedBy>
  <cp:revision>24</cp:revision>
  <dcterms:created xsi:type="dcterms:W3CDTF">2012-12-26T14:25:48Z</dcterms:created>
  <dcterms:modified xsi:type="dcterms:W3CDTF">2013-01-15T16:32:55Z</dcterms:modified>
</cp:coreProperties>
</file>